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472"/>
  </p:notesMasterIdLst>
  <p:sldIdLst>
    <p:sldId id="256" r:id="rId7"/>
    <p:sldId id="513" r:id="rId8"/>
    <p:sldId id="514" r:id="rId9"/>
    <p:sldId id="515" r:id="rId10"/>
    <p:sldId id="505" r:id="rId11"/>
    <p:sldId id="506" r:id="rId12"/>
    <p:sldId id="507" r:id="rId13"/>
    <p:sldId id="508" r:id="rId14"/>
    <p:sldId id="257" r:id="rId15"/>
    <p:sldId id="496" r:id="rId16"/>
    <p:sldId id="258" r:id="rId17"/>
    <p:sldId id="497" r:id="rId18"/>
    <p:sldId id="471" r:id="rId19"/>
    <p:sldId id="259" r:id="rId20"/>
    <p:sldId id="260" r:id="rId21"/>
    <p:sldId id="472" r:id="rId22"/>
    <p:sldId id="473" r:id="rId23"/>
    <p:sldId id="262" r:id="rId24"/>
    <p:sldId id="289" r:id="rId25"/>
    <p:sldId id="263" r:id="rId26"/>
    <p:sldId id="474" r:id="rId27"/>
    <p:sldId id="509" r:id="rId28"/>
    <p:sldId id="516" r:id="rId29"/>
    <p:sldId id="261" r:id="rId30"/>
    <p:sldId id="264" r:id="rId31"/>
    <p:sldId id="517" r:id="rId32"/>
    <p:sldId id="265" r:id="rId33"/>
    <p:sldId id="478" r:id="rId34"/>
    <p:sldId id="266" r:id="rId35"/>
    <p:sldId id="503" r:id="rId36"/>
    <p:sldId id="504" r:id="rId37"/>
    <p:sldId id="267" r:id="rId38"/>
    <p:sldId id="286" r:id="rId39"/>
    <p:sldId id="475" r:id="rId40"/>
    <p:sldId id="290" r:id="rId41"/>
    <p:sldId id="270" r:id="rId42"/>
    <p:sldId id="271" r:id="rId43"/>
    <p:sldId id="477" r:id="rId44"/>
    <p:sldId id="510" r:id="rId45"/>
    <p:sldId id="272" r:id="rId46"/>
    <p:sldId id="501" r:id="rId47"/>
    <p:sldId id="476" r:id="rId48"/>
    <p:sldId id="273" r:id="rId49"/>
    <p:sldId id="274" r:id="rId50"/>
    <p:sldId id="479" r:id="rId51"/>
    <p:sldId id="275" r:id="rId52"/>
    <p:sldId id="276" r:id="rId53"/>
    <p:sldId id="480" r:id="rId54"/>
    <p:sldId id="277" r:id="rId55"/>
    <p:sldId id="278" r:id="rId56"/>
    <p:sldId id="481" r:id="rId57"/>
    <p:sldId id="511" r:id="rId58"/>
    <p:sldId id="518" r:id="rId59"/>
    <p:sldId id="498" r:id="rId60"/>
    <p:sldId id="499" r:id="rId61"/>
    <p:sldId id="500" r:id="rId62"/>
    <p:sldId id="483" r:id="rId63"/>
    <p:sldId id="484" r:id="rId64"/>
    <p:sldId id="279" r:id="rId65"/>
    <p:sldId id="280" r:id="rId66"/>
    <p:sldId id="485" r:id="rId67"/>
    <p:sldId id="486" r:id="rId68"/>
    <p:sldId id="487" r:id="rId69"/>
    <p:sldId id="281" r:id="rId70"/>
    <p:sldId id="282" r:id="rId71"/>
    <p:sldId id="482" r:id="rId72"/>
    <p:sldId id="521" r:id="rId73"/>
    <p:sldId id="522" r:id="rId74"/>
    <p:sldId id="523" r:id="rId75"/>
    <p:sldId id="283" r:id="rId76"/>
    <p:sldId id="488" r:id="rId77"/>
    <p:sldId id="526" r:id="rId78"/>
    <p:sldId id="527" r:id="rId79"/>
    <p:sldId id="519" r:id="rId80"/>
    <p:sldId id="520" r:id="rId81"/>
    <p:sldId id="284" r:id="rId82"/>
    <p:sldId id="489" r:id="rId83"/>
    <p:sldId id="512" r:id="rId84"/>
    <p:sldId id="524" r:id="rId85"/>
    <p:sldId id="525" r:id="rId86"/>
    <p:sldId id="533" r:id="rId87"/>
    <p:sldId id="528" r:id="rId88"/>
    <p:sldId id="529" r:id="rId89"/>
    <p:sldId id="495" r:id="rId90"/>
    <p:sldId id="494" r:id="rId91"/>
    <p:sldId id="285" r:id="rId92"/>
    <p:sldId id="502" r:id="rId93"/>
    <p:sldId id="532" r:id="rId94"/>
    <p:sldId id="536" r:id="rId95"/>
    <p:sldId id="490" r:id="rId96"/>
    <p:sldId id="530" r:id="rId97"/>
    <p:sldId id="531" r:id="rId98"/>
    <p:sldId id="287" r:id="rId99"/>
    <p:sldId id="491" r:id="rId100"/>
    <p:sldId id="492" r:id="rId101"/>
    <p:sldId id="493" r:id="rId102"/>
    <p:sldId id="535" r:id="rId103"/>
    <p:sldId id="295" r:id="rId104"/>
    <p:sldId id="291" r:id="rId105"/>
    <p:sldId id="292" r:id="rId106"/>
    <p:sldId id="293" r:id="rId107"/>
    <p:sldId id="537" r:id="rId108"/>
    <p:sldId id="538" r:id="rId109"/>
    <p:sldId id="294" r:id="rId110"/>
    <p:sldId id="296" r:id="rId111"/>
    <p:sldId id="534" r:id="rId112"/>
    <p:sldId id="539" r:id="rId113"/>
    <p:sldId id="540" r:id="rId114"/>
    <p:sldId id="542" r:id="rId115"/>
    <p:sldId id="541" r:id="rId116"/>
    <p:sldId id="297" r:id="rId117"/>
    <p:sldId id="543" r:id="rId118"/>
    <p:sldId id="298" r:id="rId119"/>
    <p:sldId id="544" r:id="rId120"/>
    <p:sldId id="545" r:id="rId121"/>
    <p:sldId id="299" r:id="rId122"/>
    <p:sldId id="300" r:id="rId123"/>
    <p:sldId id="546" r:id="rId124"/>
    <p:sldId id="547" r:id="rId125"/>
    <p:sldId id="610" r:id="rId126"/>
    <p:sldId id="301" r:id="rId127"/>
    <p:sldId id="556" r:id="rId128"/>
    <p:sldId id="302" r:id="rId129"/>
    <p:sldId id="568" r:id="rId130"/>
    <p:sldId id="569" r:id="rId131"/>
    <p:sldId id="570" r:id="rId132"/>
    <p:sldId id="571" r:id="rId133"/>
    <p:sldId id="572" r:id="rId134"/>
    <p:sldId id="593" r:id="rId135"/>
    <p:sldId id="304" r:id="rId136"/>
    <p:sldId id="303" r:id="rId137"/>
    <p:sldId id="305" r:id="rId138"/>
    <p:sldId id="548" r:id="rId139"/>
    <p:sldId id="549" r:id="rId140"/>
    <p:sldId id="306" r:id="rId141"/>
    <p:sldId id="307" r:id="rId142"/>
    <p:sldId id="308" r:id="rId143"/>
    <p:sldId id="309" r:id="rId144"/>
    <p:sldId id="601" r:id="rId145"/>
    <p:sldId id="310" r:id="rId146"/>
    <p:sldId id="311" r:id="rId147"/>
    <p:sldId id="312" r:id="rId148"/>
    <p:sldId id="313" r:id="rId149"/>
    <p:sldId id="314" r:id="rId150"/>
    <p:sldId id="315" r:id="rId151"/>
    <p:sldId id="573" r:id="rId152"/>
    <p:sldId id="550" r:id="rId153"/>
    <p:sldId id="316" r:id="rId154"/>
    <p:sldId id="551" r:id="rId155"/>
    <p:sldId id="317" r:id="rId156"/>
    <p:sldId id="320" r:id="rId157"/>
    <p:sldId id="321" r:id="rId158"/>
    <p:sldId id="552" r:id="rId159"/>
    <p:sldId id="611" r:id="rId160"/>
    <p:sldId id="641" r:id="rId161"/>
    <p:sldId id="322" r:id="rId162"/>
    <p:sldId id="553" r:id="rId163"/>
    <p:sldId id="606" r:id="rId164"/>
    <p:sldId id="607" r:id="rId165"/>
    <p:sldId id="323" r:id="rId166"/>
    <p:sldId id="608" r:id="rId167"/>
    <p:sldId id="609" r:id="rId168"/>
    <p:sldId id="564" r:id="rId169"/>
    <p:sldId id="318" r:id="rId170"/>
    <p:sldId id="319" r:id="rId171"/>
    <p:sldId id="574" r:id="rId172"/>
    <p:sldId id="324" r:id="rId173"/>
    <p:sldId id="620" r:id="rId174"/>
    <p:sldId id="621" r:id="rId175"/>
    <p:sldId id="325" r:id="rId176"/>
    <p:sldId id="600" r:id="rId177"/>
    <p:sldId id="326" r:id="rId178"/>
    <p:sldId id="623" r:id="rId179"/>
    <p:sldId id="624" r:id="rId180"/>
    <p:sldId id="327" r:id="rId181"/>
    <p:sldId id="622" r:id="rId182"/>
    <p:sldId id="575" r:id="rId183"/>
    <p:sldId id="576" r:id="rId184"/>
    <p:sldId id="554" r:id="rId185"/>
    <p:sldId id="555" r:id="rId186"/>
    <p:sldId id="627" r:id="rId187"/>
    <p:sldId id="328" r:id="rId188"/>
    <p:sldId id="330" r:id="rId189"/>
    <p:sldId id="577" r:id="rId190"/>
    <p:sldId id="578" r:id="rId191"/>
    <p:sldId id="612" r:id="rId192"/>
    <p:sldId id="579" r:id="rId193"/>
    <p:sldId id="625" r:id="rId194"/>
    <p:sldId id="329" r:id="rId195"/>
    <p:sldId id="665" r:id="rId196"/>
    <p:sldId id="666" r:id="rId197"/>
    <p:sldId id="331" r:id="rId198"/>
    <p:sldId id="580" r:id="rId199"/>
    <p:sldId id="332" r:id="rId200"/>
    <p:sldId id="333" r:id="rId201"/>
    <p:sldId id="613" r:id="rId202"/>
    <p:sldId id="667" r:id="rId203"/>
    <p:sldId id="581" r:id="rId204"/>
    <p:sldId id="334" r:id="rId205"/>
    <p:sldId id="614" r:id="rId206"/>
    <p:sldId id="626" r:id="rId207"/>
    <p:sldId id="335" r:id="rId208"/>
    <p:sldId id="336" r:id="rId209"/>
    <p:sldId id="615" r:id="rId210"/>
    <p:sldId id="616" r:id="rId211"/>
    <p:sldId id="617" r:id="rId212"/>
    <p:sldId id="618" r:id="rId213"/>
    <p:sldId id="619" r:id="rId214"/>
    <p:sldId id="337" r:id="rId215"/>
    <p:sldId id="338" r:id="rId216"/>
    <p:sldId id="628" r:id="rId217"/>
    <p:sldId id="668" r:id="rId218"/>
    <p:sldId id="653" r:id="rId219"/>
    <p:sldId id="655" r:id="rId220"/>
    <p:sldId id="654" r:id="rId221"/>
    <p:sldId id="656" r:id="rId222"/>
    <p:sldId id="339" r:id="rId223"/>
    <p:sldId id="340" r:id="rId224"/>
    <p:sldId id="341" r:id="rId225"/>
    <p:sldId id="582" r:id="rId226"/>
    <p:sldId id="584" r:id="rId227"/>
    <p:sldId id="583" r:id="rId228"/>
    <p:sldId id="342" r:id="rId229"/>
    <p:sldId id="669" r:id="rId230"/>
    <p:sldId id="343" r:id="rId231"/>
    <p:sldId id="345" r:id="rId232"/>
    <p:sldId id="670" r:id="rId233"/>
    <p:sldId id="671" r:id="rId234"/>
    <p:sldId id="672" r:id="rId235"/>
    <p:sldId id="689" r:id="rId236"/>
    <p:sldId id="585" r:id="rId237"/>
    <p:sldId id="629" r:id="rId238"/>
    <p:sldId id="587" r:id="rId239"/>
    <p:sldId id="346" r:id="rId240"/>
    <p:sldId id="586" r:id="rId241"/>
    <p:sldId id="673" r:id="rId242"/>
    <p:sldId id="674" r:id="rId243"/>
    <p:sldId id="675" r:id="rId244"/>
    <p:sldId id="678" r:id="rId245"/>
    <p:sldId id="676" r:id="rId246"/>
    <p:sldId id="677" r:id="rId247"/>
    <p:sldId id="588" r:id="rId248"/>
    <p:sldId id="344" r:id="rId249"/>
    <p:sldId id="565" r:id="rId250"/>
    <p:sldId id="631" r:id="rId251"/>
    <p:sldId id="679" r:id="rId252"/>
    <p:sldId id="348" r:id="rId253"/>
    <p:sldId id="680" r:id="rId254"/>
    <p:sldId id="682" r:id="rId255"/>
    <p:sldId id="681" r:id="rId256"/>
    <p:sldId id="589" r:id="rId257"/>
    <p:sldId id="349" r:id="rId258"/>
    <p:sldId id="590" r:id="rId259"/>
    <p:sldId id="591" r:id="rId260"/>
    <p:sldId id="350" r:id="rId261"/>
    <p:sldId id="686" r:id="rId262"/>
    <p:sldId id="351" r:id="rId263"/>
    <p:sldId id="352" r:id="rId264"/>
    <p:sldId id="684" r:id="rId265"/>
    <p:sldId id="683" r:id="rId266"/>
    <p:sldId id="685" r:id="rId267"/>
    <p:sldId id="353" r:id="rId268"/>
    <p:sldId id="592" r:id="rId269"/>
    <p:sldId id="354" r:id="rId270"/>
    <p:sldId id="355" r:id="rId271"/>
    <p:sldId id="356" r:id="rId272"/>
    <p:sldId id="596" r:id="rId273"/>
    <p:sldId id="594" r:id="rId274"/>
    <p:sldId id="595" r:id="rId275"/>
    <p:sldId id="630" r:id="rId276"/>
    <p:sldId id="357" r:id="rId277"/>
    <p:sldId id="597" r:id="rId278"/>
    <p:sldId id="598" r:id="rId279"/>
    <p:sldId id="687" r:id="rId280"/>
    <p:sldId id="358" r:id="rId281"/>
    <p:sldId id="360" r:id="rId282"/>
    <p:sldId id="361" r:id="rId283"/>
    <p:sldId id="632" r:id="rId284"/>
    <p:sldId id="359" r:id="rId285"/>
    <p:sldId id="649" r:id="rId286"/>
    <p:sldId id="650" r:id="rId287"/>
    <p:sldId id="651" r:id="rId288"/>
    <p:sldId id="652" r:id="rId289"/>
    <p:sldId id="688" r:id="rId290"/>
    <p:sldId id="690" r:id="rId291"/>
    <p:sldId id="599" r:id="rId292"/>
    <p:sldId id="362" r:id="rId293"/>
    <p:sldId id="363" r:id="rId294"/>
    <p:sldId id="364" r:id="rId295"/>
    <p:sldId id="691" r:id="rId296"/>
    <p:sldId id="635" r:id="rId297"/>
    <p:sldId id="634" r:id="rId298"/>
    <p:sldId id="365" r:id="rId299"/>
    <p:sldId id="633" r:id="rId300"/>
    <p:sldId id="366" r:id="rId301"/>
    <p:sldId id="367" r:id="rId302"/>
    <p:sldId id="695" r:id="rId303"/>
    <p:sldId id="636" r:id="rId304"/>
    <p:sldId id="368" r:id="rId305"/>
    <p:sldId id="639" r:id="rId306"/>
    <p:sldId id="640" r:id="rId307"/>
    <p:sldId id="692" r:id="rId308"/>
    <p:sldId id="696" r:id="rId309"/>
    <p:sldId id="694" r:id="rId310"/>
    <p:sldId id="369" r:id="rId311"/>
    <p:sldId id="693" r:id="rId312"/>
    <p:sldId id="638" r:id="rId313"/>
    <p:sldId id="637" r:id="rId314"/>
    <p:sldId id="370" r:id="rId315"/>
    <p:sldId id="371" r:id="rId316"/>
    <p:sldId id="642" r:id="rId317"/>
    <p:sldId id="372" r:id="rId318"/>
    <p:sldId id="373" r:id="rId319"/>
    <p:sldId id="697" r:id="rId320"/>
    <p:sldId id="374" r:id="rId321"/>
    <p:sldId id="375" r:id="rId322"/>
    <p:sldId id="376" r:id="rId323"/>
    <p:sldId id="603" r:id="rId324"/>
    <p:sldId id="700" r:id="rId325"/>
    <p:sldId id="377" r:id="rId326"/>
    <p:sldId id="699" r:id="rId327"/>
    <p:sldId id="698" r:id="rId328"/>
    <p:sldId id="604" r:id="rId329"/>
    <p:sldId id="602" r:id="rId330"/>
    <p:sldId id="643" r:id="rId331"/>
    <p:sldId id="701" r:id="rId332"/>
    <p:sldId id="702" r:id="rId333"/>
    <p:sldId id="703" r:id="rId334"/>
    <p:sldId id="704" r:id="rId335"/>
    <p:sldId id="705" r:id="rId336"/>
    <p:sldId id="566" r:id="rId337"/>
    <p:sldId id="605" r:id="rId338"/>
    <p:sldId id="378" r:id="rId339"/>
    <p:sldId id="644" r:id="rId340"/>
    <p:sldId id="645" r:id="rId341"/>
    <p:sldId id="379" r:id="rId342"/>
    <p:sldId id="380" r:id="rId343"/>
    <p:sldId id="384" r:id="rId344"/>
    <p:sldId id="647" r:id="rId345"/>
    <p:sldId id="646" r:id="rId346"/>
    <p:sldId id="648" r:id="rId347"/>
    <p:sldId id="385" r:id="rId348"/>
    <p:sldId id="557" r:id="rId349"/>
    <p:sldId id="387" r:id="rId350"/>
    <p:sldId id="388" r:id="rId351"/>
    <p:sldId id="706" r:id="rId352"/>
    <p:sldId id="657" r:id="rId353"/>
    <p:sldId id="386" r:id="rId354"/>
    <p:sldId id="709" r:id="rId355"/>
    <p:sldId id="710" r:id="rId356"/>
    <p:sldId id="707" r:id="rId357"/>
    <p:sldId id="708" r:id="rId358"/>
    <p:sldId id="381" r:id="rId359"/>
    <p:sldId id="382" r:id="rId360"/>
    <p:sldId id="658" r:id="rId361"/>
    <p:sldId id="659" r:id="rId362"/>
    <p:sldId id="660" r:id="rId363"/>
    <p:sldId id="661" r:id="rId364"/>
    <p:sldId id="383" r:id="rId365"/>
    <p:sldId id="558" r:id="rId366"/>
    <p:sldId id="389" r:id="rId367"/>
    <p:sldId id="662" r:id="rId368"/>
    <p:sldId id="663" r:id="rId369"/>
    <p:sldId id="664" r:id="rId370"/>
    <p:sldId id="390" r:id="rId371"/>
    <p:sldId id="391" r:id="rId372"/>
    <p:sldId id="715" r:id="rId373"/>
    <p:sldId id="716" r:id="rId374"/>
    <p:sldId id="717" r:id="rId375"/>
    <p:sldId id="718" r:id="rId376"/>
    <p:sldId id="714" r:id="rId377"/>
    <p:sldId id="711" r:id="rId378"/>
    <p:sldId id="712" r:id="rId379"/>
    <p:sldId id="713" r:id="rId380"/>
    <p:sldId id="392" r:id="rId381"/>
    <p:sldId id="393" r:id="rId382"/>
    <p:sldId id="719" r:id="rId383"/>
    <p:sldId id="720" r:id="rId384"/>
    <p:sldId id="721" r:id="rId385"/>
    <p:sldId id="722" r:id="rId386"/>
    <p:sldId id="723" r:id="rId387"/>
    <p:sldId id="724" r:id="rId388"/>
    <p:sldId id="394" r:id="rId389"/>
    <p:sldId id="395" r:id="rId390"/>
    <p:sldId id="559" r:id="rId391"/>
    <p:sldId id="396" r:id="rId392"/>
    <p:sldId id="397" r:id="rId393"/>
    <p:sldId id="398" r:id="rId394"/>
    <p:sldId id="399" r:id="rId395"/>
    <p:sldId id="400" r:id="rId396"/>
    <p:sldId id="401" r:id="rId397"/>
    <p:sldId id="560" r:id="rId398"/>
    <p:sldId id="402" r:id="rId399"/>
    <p:sldId id="403" r:id="rId400"/>
    <p:sldId id="404" r:id="rId401"/>
    <p:sldId id="405" r:id="rId402"/>
    <p:sldId id="406" r:id="rId403"/>
    <p:sldId id="407" r:id="rId404"/>
    <p:sldId id="408" r:id="rId405"/>
    <p:sldId id="409" r:id="rId406"/>
    <p:sldId id="561" r:id="rId407"/>
    <p:sldId id="562" r:id="rId408"/>
    <p:sldId id="410" r:id="rId409"/>
    <p:sldId id="563" r:id="rId410"/>
    <p:sldId id="411" r:id="rId411"/>
    <p:sldId id="412" r:id="rId412"/>
    <p:sldId id="413" r:id="rId413"/>
    <p:sldId id="414" r:id="rId414"/>
    <p:sldId id="415" r:id="rId415"/>
    <p:sldId id="567" r:id="rId416"/>
    <p:sldId id="416" r:id="rId417"/>
    <p:sldId id="417" r:id="rId418"/>
    <p:sldId id="418" r:id="rId419"/>
    <p:sldId id="419" r:id="rId420"/>
    <p:sldId id="420" r:id="rId421"/>
    <p:sldId id="421" r:id="rId422"/>
    <p:sldId id="422" r:id="rId423"/>
    <p:sldId id="423" r:id="rId424"/>
    <p:sldId id="424" r:id="rId425"/>
    <p:sldId id="425" r:id="rId426"/>
    <p:sldId id="426" r:id="rId427"/>
    <p:sldId id="427" r:id="rId428"/>
    <p:sldId id="428" r:id="rId429"/>
    <p:sldId id="429" r:id="rId430"/>
    <p:sldId id="430" r:id="rId431"/>
    <p:sldId id="431" r:id="rId432"/>
    <p:sldId id="432" r:id="rId433"/>
    <p:sldId id="434" r:id="rId434"/>
    <p:sldId id="435" r:id="rId435"/>
    <p:sldId id="436" r:id="rId436"/>
    <p:sldId id="437" r:id="rId437"/>
    <p:sldId id="438" r:id="rId438"/>
    <p:sldId id="439" r:id="rId439"/>
    <p:sldId id="440" r:id="rId440"/>
    <p:sldId id="441" r:id="rId441"/>
    <p:sldId id="442" r:id="rId442"/>
    <p:sldId id="443" r:id="rId443"/>
    <p:sldId id="444" r:id="rId444"/>
    <p:sldId id="445" r:id="rId445"/>
    <p:sldId id="446" r:id="rId446"/>
    <p:sldId id="447" r:id="rId447"/>
    <p:sldId id="448" r:id="rId448"/>
    <p:sldId id="449" r:id="rId449"/>
    <p:sldId id="450" r:id="rId450"/>
    <p:sldId id="433" r:id="rId451"/>
    <p:sldId id="451" r:id="rId452"/>
    <p:sldId id="452" r:id="rId453"/>
    <p:sldId id="453" r:id="rId454"/>
    <p:sldId id="454" r:id="rId455"/>
    <p:sldId id="455" r:id="rId456"/>
    <p:sldId id="456" r:id="rId457"/>
    <p:sldId id="457" r:id="rId458"/>
    <p:sldId id="458" r:id="rId459"/>
    <p:sldId id="459" r:id="rId460"/>
    <p:sldId id="460" r:id="rId461"/>
    <p:sldId id="461" r:id="rId462"/>
    <p:sldId id="462" r:id="rId463"/>
    <p:sldId id="463" r:id="rId464"/>
    <p:sldId id="464" r:id="rId465"/>
    <p:sldId id="465" r:id="rId466"/>
    <p:sldId id="466" r:id="rId467"/>
    <p:sldId id="468" r:id="rId468"/>
    <p:sldId id="469" r:id="rId469"/>
    <p:sldId id="470" r:id="rId470"/>
    <p:sldId id="467" r:id="rId471"/>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in Le Bourdon" initials="ALB" lastIdx="5" clrIdx="0">
    <p:extLst>
      <p:ext uri="{19B8F6BF-5375-455C-9EA6-DF929625EA0E}">
        <p15:presenceInfo xmlns:p15="http://schemas.microsoft.com/office/powerpoint/2012/main" userId="ca655abc6dbb52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FFCC"/>
    <a:srgbClr val="66FF99"/>
    <a:srgbClr val="FF6699"/>
    <a:srgbClr val="A20000"/>
    <a:srgbClr val="71CD33"/>
    <a:srgbClr val="005C2A"/>
    <a:srgbClr val="FFCCFF"/>
    <a:srgbClr val="FF6600"/>
    <a:srgbClr val="2D5683"/>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1" autoAdjust="0"/>
    <p:restoredTop sz="94687"/>
  </p:normalViewPr>
  <p:slideViewPr>
    <p:cSldViewPr snapToGrid="0">
      <p:cViewPr varScale="1">
        <p:scale>
          <a:sx n="112" d="100"/>
          <a:sy n="112" d="100"/>
        </p:scale>
        <p:origin x="7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slide" Target="slides/slide318.xml"/><Relationship Id="rId366" Type="http://schemas.openxmlformats.org/officeDocument/2006/relationships/slide" Target="slides/slide360.xml"/><Relationship Id="rId170" Type="http://schemas.openxmlformats.org/officeDocument/2006/relationships/slide" Target="slides/slide164.xml"/><Relationship Id="rId226" Type="http://schemas.openxmlformats.org/officeDocument/2006/relationships/slide" Target="slides/slide220.xml"/><Relationship Id="rId433" Type="http://schemas.openxmlformats.org/officeDocument/2006/relationships/slide" Target="slides/slide427.xml"/><Relationship Id="rId268" Type="http://schemas.openxmlformats.org/officeDocument/2006/relationships/slide" Target="slides/slide262.xml"/><Relationship Id="rId475" Type="http://schemas.openxmlformats.org/officeDocument/2006/relationships/viewProps" Target="viewProps.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335" Type="http://schemas.openxmlformats.org/officeDocument/2006/relationships/slide" Target="slides/slide329.xml"/><Relationship Id="rId377" Type="http://schemas.openxmlformats.org/officeDocument/2006/relationships/slide" Target="slides/slide371.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402" Type="http://schemas.openxmlformats.org/officeDocument/2006/relationships/slide" Target="slides/slide396.xml"/><Relationship Id="rId279" Type="http://schemas.openxmlformats.org/officeDocument/2006/relationships/slide" Target="slides/slide273.xml"/><Relationship Id="rId444" Type="http://schemas.openxmlformats.org/officeDocument/2006/relationships/slide" Target="slides/slide438.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46" Type="http://schemas.openxmlformats.org/officeDocument/2006/relationships/slide" Target="slides/slide340.xml"/><Relationship Id="rId388" Type="http://schemas.openxmlformats.org/officeDocument/2006/relationships/slide" Target="slides/slide382.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413" Type="http://schemas.openxmlformats.org/officeDocument/2006/relationships/slide" Target="slides/slide407.xml"/><Relationship Id="rId248" Type="http://schemas.openxmlformats.org/officeDocument/2006/relationships/slide" Target="slides/slide242.xml"/><Relationship Id="rId455" Type="http://schemas.openxmlformats.org/officeDocument/2006/relationships/slide" Target="slides/slide449.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357" Type="http://schemas.openxmlformats.org/officeDocument/2006/relationships/slide" Target="slides/slide351.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399" Type="http://schemas.openxmlformats.org/officeDocument/2006/relationships/slide" Target="slides/slide393.xml"/><Relationship Id="rId259" Type="http://schemas.openxmlformats.org/officeDocument/2006/relationships/slide" Target="slides/slide253.xml"/><Relationship Id="rId424" Type="http://schemas.openxmlformats.org/officeDocument/2006/relationships/slide" Target="slides/slide418.xml"/><Relationship Id="rId466" Type="http://schemas.openxmlformats.org/officeDocument/2006/relationships/slide" Target="slides/slide460.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slide" Target="slides/slide320.xml"/><Relationship Id="rId65" Type="http://schemas.openxmlformats.org/officeDocument/2006/relationships/slide" Target="slides/slide59.xml"/><Relationship Id="rId130" Type="http://schemas.openxmlformats.org/officeDocument/2006/relationships/slide" Target="slides/slide124.xml"/><Relationship Id="rId368" Type="http://schemas.openxmlformats.org/officeDocument/2006/relationships/slide" Target="slides/slide362.xml"/><Relationship Id="rId172" Type="http://schemas.openxmlformats.org/officeDocument/2006/relationships/slide" Target="slides/slide166.xml"/><Relationship Id="rId228" Type="http://schemas.openxmlformats.org/officeDocument/2006/relationships/slide" Target="slides/slide222.xml"/><Relationship Id="rId435" Type="http://schemas.openxmlformats.org/officeDocument/2006/relationships/slide" Target="slides/slide429.xml"/><Relationship Id="rId477" Type="http://schemas.openxmlformats.org/officeDocument/2006/relationships/tableStyles" Target="tableStyles.xml"/><Relationship Id="rId281" Type="http://schemas.openxmlformats.org/officeDocument/2006/relationships/slide" Target="slides/slide275.xml"/><Relationship Id="rId337" Type="http://schemas.openxmlformats.org/officeDocument/2006/relationships/slide" Target="slides/slide331.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379" Type="http://schemas.openxmlformats.org/officeDocument/2006/relationships/slide" Target="slides/slide373.xml"/><Relationship Id="rId7" Type="http://schemas.openxmlformats.org/officeDocument/2006/relationships/slide" Target="slides/slide1.xml"/><Relationship Id="rId183" Type="http://schemas.openxmlformats.org/officeDocument/2006/relationships/slide" Target="slides/slide177.xml"/><Relationship Id="rId239" Type="http://schemas.openxmlformats.org/officeDocument/2006/relationships/slide" Target="slides/slide233.xml"/><Relationship Id="rId390" Type="http://schemas.openxmlformats.org/officeDocument/2006/relationships/slide" Target="slides/slide384.xml"/><Relationship Id="rId404" Type="http://schemas.openxmlformats.org/officeDocument/2006/relationships/slide" Target="slides/slide398.xml"/><Relationship Id="rId446" Type="http://schemas.openxmlformats.org/officeDocument/2006/relationships/slide" Target="slides/slide440.xml"/><Relationship Id="rId250" Type="http://schemas.openxmlformats.org/officeDocument/2006/relationships/slide" Target="slides/slide244.xml"/><Relationship Id="rId292" Type="http://schemas.openxmlformats.org/officeDocument/2006/relationships/slide" Target="slides/slide286.xml"/><Relationship Id="rId306" Type="http://schemas.openxmlformats.org/officeDocument/2006/relationships/slide" Target="slides/slide300.xml"/><Relationship Id="rId45" Type="http://schemas.openxmlformats.org/officeDocument/2006/relationships/slide" Target="slides/slide39.xml"/><Relationship Id="rId87" Type="http://schemas.openxmlformats.org/officeDocument/2006/relationships/slide" Target="slides/slide81.xml"/><Relationship Id="rId110" Type="http://schemas.openxmlformats.org/officeDocument/2006/relationships/slide" Target="slides/slide104.xml"/><Relationship Id="rId348" Type="http://schemas.openxmlformats.org/officeDocument/2006/relationships/slide" Target="slides/slide342.xml"/><Relationship Id="rId152" Type="http://schemas.openxmlformats.org/officeDocument/2006/relationships/slide" Target="slides/slide146.xml"/><Relationship Id="rId194" Type="http://schemas.openxmlformats.org/officeDocument/2006/relationships/slide" Target="slides/slide188.xml"/><Relationship Id="rId208" Type="http://schemas.openxmlformats.org/officeDocument/2006/relationships/slide" Target="slides/slide202.xml"/><Relationship Id="rId415" Type="http://schemas.openxmlformats.org/officeDocument/2006/relationships/slide" Target="slides/slide409.xml"/><Relationship Id="rId457" Type="http://schemas.openxmlformats.org/officeDocument/2006/relationships/slide" Target="slides/slide451.xml"/><Relationship Id="rId261" Type="http://schemas.openxmlformats.org/officeDocument/2006/relationships/slide" Target="slides/slide255.xml"/><Relationship Id="rId14" Type="http://schemas.openxmlformats.org/officeDocument/2006/relationships/slide" Target="slides/slide8.xml"/><Relationship Id="rId56" Type="http://schemas.openxmlformats.org/officeDocument/2006/relationships/slide" Target="slides/slide50.xml"/><Relationship Id="rId317" Type="http://schemas.openxmlformats.org/officeDocument/2006/relationships/slide" Target="slides/slide311.xml"/><Relationship Id="rId359" Type="http://schemas.openxmlformats.org/officeDocument/2006/relationships/slide" Target="slides/slide353.xml"/><Relationship Id="rId98" Type="http://schemas.openxmlformats.org/officeDocument/2006/relationships/slide" Target="slides/slide92.xml"/><Relationship Id="rId121" Type="http://schemas.openxmlformats.org/officeDocument/2006/relationships/slide" Target="slides/slide115.xml"/><Relationship Id="rId163" Type="http://schemas.openxmlformats.org/officeDocument/2006/relationships/slide" Target="slides/slide157.xml"/><Relationship Id="rId219" Type="http://schemas.openxmlformats.org/officeDocument/2006/relationships/slide" Target="slides/slide213.xml"/><Relationship Id="rId370" Type="http://schemas.openxmlformats.org/officeDocument/2006/relationships/slide" Target="slides/slide364.xml"/><Relationship Id="rId426" Type="http://schemas.openxmlformats.org/officeDocument/2006/relationships/slide" Target="slides/slide420.xml"/><Relationship Id="rId230" Type="http://schemas.openxmlformats.org/officeDocument/2006/relationships/slide" Target="slides/slide224.xml"/><Relationship Id="rId468" Type="http://schemas.openxmlformats.org/officeDocument/2006/relationships/slide" Target="slides/slide462.xml"/><Relationship Id="rId25" Type="http://schemas.openxmlformats.org/officeDocument/2006/relationships/slide" Target="slides/slide19.xml"/><Relationship Id="rId67" Type="http://schemas.openxmlformats.org/officeDocument/2006/relationships/slide" Target="slides/slide61.xml"/><Relationship Id="rId272" Type="http://schemas.openxmlformats.org/officeDocument/2006/relationships/slide" Target="slides/slide266.xml"/><Relationship Id="rId328" Type="http://schemas.openxmlformats.org/officeDocument/2006/relationships/slide" Target="slides/slide322.xml"/><Relationship Id="rId132" Type="http://schemas.openxmlformats.org/officeDocument/2006/relationships/slide" Target="slides/slide126.xml"/><Relationship Id="rId174" Type="http://schemas.openxmlformats.org/officeDocument/2006/relationships/slide" Target="slides/slide168.xml"/><Relationship Id="rId381" Type="http://schemas.openxmlformats.org/officeDocument/2006/relationships/slide" Target="slides/slide375.xml"/><Relationship Id="rId241" Type="http://schemas.openxmlformats.org/officeDocument/2006/relationships/slide" Target="slides/slide235.xml"/><Relationship Id="rId437" Type="http://schemas.openxmlformats.org/officeDocument/2006/relationships/slide" Target="slides/slide431.xml"/><Relationship Id="rId36" Type="http://schemas.openxmlformats.org/officeDocument/2006/relationships/slide" Target="slides/slide30.xml"/><Relationship Id="rId283" Type="http://schemas.openxmlformats.org/officeDocument/2006/relationships/slide" Target="slides/slide277.xml"/><Relationship Id="rId339" Type="http://schemas.openxmlformats.org/officeDocument/2006/relationships/slide" Target="slides/slide333.xml"/><Relationship Id="rId78" Type="http://schemas.openxmlformats.org/officeDocument/2006/relationships/slide" Target="slides/slide72.xml"/><Relationship Id="rId101" Type="http://schemas.openxmlformats.org/officeDocument/2006/relationships/slide" Target="slides/slide95.xml"/><Relationship Id="rId143" Type="http://schemas.openxmlformats.org/officeDocument/2006/relationships/slide" Target="slides/slide137.xml"/><Relationship Id="rId185" Type="http://schemas.openxmlformats.org/officeDocument/2006/relationships/slide" Target="slides/slide179.xml"/><Relationship Id="rId350" Type="http://schemas.openxmlformats.org/officeDocument/2006/relationships/slide" Target="slides/slide344.xml"/><Relationship Id="rId406" Type="http://schemas.openxmlformats.org/officeDocument/2006/relationships/slide" Target="slides/slide400.xml"/><Relationship Id="rId9" Type="http://schemas.openxmlformats.org/officeDocument/2006/relationships/slide" Target="slides/slide3.xml"/><Relationship Id="rId210" Type="http://schemas.openxmlformats.org/officeDocument/2006/relationships/slide" Target="slides/slide204.xml"/><Relationship Id="rId392" Type="http://schemas.openxmlformats.org/officeDocument/2006/relationships/slide" Target="slides/slide386.xml"/><Relationship Id="rId448" Type="http://schemas.openxmlformats.org/officeDocument/2006/relationships/slide" Target="slides/slide442.xml"/><Relationship Id="rId252" Type="http://schemas.openxmlformats.org/officeDocument/2006/relationships/slide" Target="slides/slide246.xml"/><Relationship Id="rId294" Type="http://schemas.openxmlformats.org/officeDocument/2006/relationships/slide" Target="slides/slide288.xml"/><Relationship Id="rId308" Type="http://schemas.openxmlformats.org/officeDocument/2006/relationships/slide" Target="slides/slide302.xml"/><Relationship Id="rId47" Type="http://schemas.openxmlformats.org/officeDocument/2006/relationships/slide" Target="slides/slide41.xml"/><Relationship Id="rId89" Type="http://schemas.openxmlformats.org/officeDocument/2006/relationships/slide" Target="slides/slide83.xml"/><Relationship Id="rId112" Type="http://schemas.openxmlformats.org/officeDocument/2006/relationships/slide" Target="slides/slide106.xml"/><Relationship Id="rId154" Type="http://schemas.openxmlformats.org/officeDocument/2006/relationships/slide" Target="slides/slide148.xml"/><Relationship Id="rId361" Type="http://schemas.openxmlformats.org/officeDocument/2006/relationships/slide" Target="slides/slide355.xml"/><Relationship Id="rId196" Type="http://schemas.openxmlformats.org/officeDocument/2006/relationships/slide" Target="slides/slide190.xml"/><Relationship Id="rId417" Type="http://schemas.openxmlformats.org/officeDocument/2006/relationships/slide" Target="slides/slide411.xml"/><Relationship Id="rId459" Type="http://schemas.openxmlformats.org/officeDocument/2006/relationships/slide" Target="slides/slide453.xml"/><Relationship Id="rId16" Type="http://schemas.openxmlformats.org/officeDocument/2006/relationships/slide" Target="slides/slide10.xml"/><Relationship Id="rId221" Type="http://schemas.openxmlformats.org/officeDocument/2006/relationships/slide" Target="slides/slide215.xml"/><Relationship Id="rId263" Type="http://schemas.openxmlformats.org/officeDocument/2006/relationships/slide" Target="slides/slide257.xml"/><Relationship Id="rId319" Type="http://schemas.openxmlformats.org/officeDocument/2006/relationships/slide" Target="slides/slide313.xml"/><Relationship Id="rId470" Type="http://schemas.openxmlformats.org/officeDocument/2006/relationships/slide" Target="slides/slide464.xml"/><Relationship Id="rId58" Type="http://schemas.openxmlformats.org/officeDocument/2006/relationships/slide" Target="slides/slide52.xml"/><Relationship Id="rId123" Type="http://schemas.openxmlformats.org/officeDocument/2006/relationships/slide" Target="slides/slide117.xml"/><Relationship Id="rId330" Type="http://schemas.openxmlformats.org/officeDocument/2006/relationships/slide" Target="slides/slide324.xml"/><Relationship Id="rId165" Type="http://schemas.openxmlformats.org/officeDocument/2006/relationships/slide" Target="slides/slide159.xml"/><Relationship Id="rId372" Type="http://schemas.openxmlformats.org/officeDocument/2006/relationships/slide" Target="slides/slide366.xml"/><Relationship Id="rId428" Type="http://schemas.openxmlformats.org/officeDocument/2006/relationships/slide" Target="slides/slide422.xml"/><Relationship Id="rId232" Type="http://schemas.openxmlformats.org/officeDocument/2006/relationships/slide" Target="slides/slide226.xml"/><Relationship Id="rId274" Type="http://schemas.openxmlformats.org/officeDocument/2006/relationships/slide" Target="slides/slide268.xml"/><Relationship Id="rId27" Type="http://schemas.openxmlformats.org/officeDocument/2006/relationships/slide" Target="slides/slide21.xml"/><Relationship Id="rId69" Type="http://schemas.openxmlformats.org/officeDocument/2006/relationships/slide" Target="slides/slide63.xml"/><Relationship Id="rId134" Type="http://schemas.openxmlformats.org/officeDocument/2006/relationships/slide" Target="slides/slide128.xml"/><Relationship Id="rId80" Type="http://schemas.openxmlformats.org/officeDocument/2006/relationships/slide" Target="slides/slide74.xml"/><Relationship Id="rId176" Type="http://schemas.openxmlformats.org/officeDocument/2006/relationships/slide" Target="slides/slide170.xml"/><Relationship Id="rId341" Type="http://schemas.openxmlformats.org/officeDocument/2006/relationships/slide" Target="slides/slide335.xml"/><Relationship Id="rId383" Type="http://schemas.openxmlformats.org/officeDocument/2006/relationships/slide" Target="slides/slide377.xml"/><Relationship Id="rId439" Type="http://schemas.openxmlformats.org/officeDocument/2006/relationships/slide" Target="slides/slide433.xml"/><Relationship Id="rId201" Type="http://schemas.openxmlformats.org/officeDocument/2006/relationships/slide" Target="slides/slide195.xml"/><Relationship Id="rId243" Type="http://schemas.openxmlformats.org/officeDocument/2006/relationships/slide" Target="slides/slide237.xml"/><Relationship Id="rId285" Type="http://schemas.openxmlformats.org/officeDocument/2006/relationships/slide" Target="slides/slide279.xml"/><Relationship Id="rId450" Type="http://schemas.openxmlformats.org/officeDocument/2006/relationships/slide" Target="slides/slide444.xml"/><Relationship Id="rId38" Type="http://schemas.openxmlformats.org/officeDocument/2006/relationships/slide" Target="slides/slide32.xml"/><Relationship Id="rId103" Type="http://schemas.openxmlformats.org/officeDocument/2006/relationships/slide" Target="slides/slide97.xml"/><Relationship Id="rId310" Type="http://schemas.openxmlformats.org/officeDocument/2006/relationships/slide" Target="slides/slide304.xml"/><Relationship Id="rId91" Type="http://schemas.openxmlformats.org/officeDocument/2006/relationships/slide" Target="slides/slide85.xml"/><Relationship Id="rId145" Type="http://schemas.openxmlformats.org/officeDocument/2006/relationships/slide" Target="slides/slide139.xml"/><Relationship Id="rId187" Type="http://schemas.openxmlformats.org/officeDocument/2006/relationships/slide" Target="slides/slide181.xml"/><Relationship Id="rId352" Type="http://schemas.openxmlformats.org/officeDocument/2006/relationships/slide" Target="slides/slide346.xml"/><Relationship Id="rId394" Type="http://schemas.openxmlformats.org/officeDocument/2006/relationships/slide" Target="slides/slide388.xml"/><Relationship Id="rId408" Type="http://schemas.openxmlformats.org/officeDocument/2006/relationships/slide" Target="slides/slide402.xml"/><Relationship Id="rId212" Type="http://schemas.openxmlformats.org/officeDocument/2006/relationships/slide" Target="slides/slide206.xml"/><Relationship Id="rId254" Type="http://schemas.openxmlformats.org/officeDocument/2006/relationships/slide" Target="slides/slide248.xml"/><Relationship Id="rId49" Type="http://schemas.openxmlformats.org/officeDocument/2006/relationships/slide" Target="slides/slide43.xml"/><Relationship Id="rId114" Type="http://schemas.openxmlformats.org/officeDocument/2006/relationships/slide" Target="slides/slide108.xml"/><Relationship Id="rId296" Type="http://schemas.openxmlformats.org/officeDocument/2006/relationships/slide" Target="slides/slide290.xml"/><Relationship Id="rId461" Type="http://schemas.openxmlformats.org/officeDocument/2006/relationships/slide" Target="slides/slide455.xml"/><Relationship Id="rId60" Type="http://schemas.openxmlformats.org/officeDocument/2006/relationships/slide" Target="slides/slide54.xml"/><Relationship Id="rId156" Type="http://schemas.openxmlformats.org/officeDocument/2006/relationships/slide" Target="slides/slide150.xml"/><Relationship Id="rId198" Type="http://schemas.openxmlformats.org/officeDocument/2006/relationships/slide" Target="slides/slide192.xml"/><Relationship Id="rId321" Type="http://schemas.openxmlformats.org/officeDocument/2006/relationships/slide" Target="slides/slide315.xml"/><Relationship Id="rId363" Type="http://schemas.openxmlformats.org/officeDocument/2006/relationships/slide" Target="slides/slide357.xml"/><Relationship Id="rId419" Type="http://schemas.openxmlformats.org/officeDocument/2006/relationships/slide" Target="slides/slide413.xml"/><Relationship Id="rId223" Type="http://schemas.openxmlformats.org/officeDocument/2006/relationships/slide" Target="slides/slide217.xml"/><Relationship Id="rId430" Type="http://schemas.openxmlformats.org/officeDocument/2006/relationships/slide" Target="slides/slide424.xml"/><Relationship Id="rId18" Type="http://schemas.openxmlformats.org/officeDocument/2006/relationships/slide" Target="slides/slide12.xml"/><Relationship Id="rId265" Type="http://schemas.openxmlformats.org/officeDocument/2006/relationships/slide" Target="slides/slide259.xml"/><Relationship Id="rId472" Type="http://schemas.openxmlformats.org/officeDocument/2006/relationships/notesMaster" Target="notesMasters/notesMaster1.xml"/><Relationship Id="rId125" Type="http://schemas.openxmlformats.org/officeDocument/2006/relationships/slide" Target="slides/slide119.xml"/><Relationship Id="rId167" Type="http://schemas.openxmlformats.org/officeDocument/2006/relationships/slide" Target="slides/slide161.xml"/><Relationship Id="rId332" Type="http://schemas.openxmlformats.org/officeDocument/2006/relationships/slide" Target="slides/slide326.xml"/><Relationship Id="rId374" Type="http://schemas.openxmlformats.org/officeDocument/2006/relationships/slide" Target="slides/slide368.xml"/><Relationship Id="rId71" Type="http://schemas.openxmlformats.org/officeDocument/2006/relationships/slide" Target="slides/slide65.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76" Type="http://schemas.openxmlformats.org/officeDocument/2006/relationships/slide" Target="slides/slide270.xml"/><Relationship Id="rId441" Type="http://schemas.openxmlformats.org/officeDocument/2006/relationships/slide" Target="slides/slide435.xml"/><Relationship Id="rId40" Type="http://schemas.openxmlformats.org/officeDocument/2006/relationships/slide" Target="slides/slide34.xml"/><Relationship Id="rId136" Type="http://schemas.openxmlformats.org/officeDocument/2006/relationships/slide" Target="slides/slide130.xml"/><Relationship Id="rId178" Type="http://schemas.openxmlformats.org/officeDocument/2006/relationships/slide" Target="slides/slide172.xml"/><Relationship Id="rId301" Type="http://schemas.openxmlformats.org/officeDocument/2006/relationships/slide" Target="slides/slide295.xml"/><Relationship Id="rId343" Type="http://schemas.openxmlformats.org/officeDocument/2006/relationships/slide" Target="slides/slide337.xml"/><Relationship Id="rId82" Type="http://schemas.openxmlformats.org/officeDocument/2006/relationships/slide" Target="slides/slide76.xml"/><Relationship Id="rId203" Type="http://schemas.openxmlformats.org/officeDocument/2006/relationships/slide" Target="slides/slide197.xml"/><Relationship Id="rId385" Type="http://schemas.openxmlformats.org/officeDocument/2006/relationships/slide" Target="slides/slide379.xml"/><Relationship Id="rId245" Type="http://schemas.openxmlformats.org/officeDocument/2006/relationships/slide" Target="slides/slide239.xml"/><Relationship Id="rId287" Type="http://schemas.openxmlformats.org/officeDocument/2006/relationships/slide" Target="slides/slide281.xml"/><Relationship Id="rId410" Type="http://schemas.openxmlformats.org/officeDocument/2006/relationships/slide" Target="slides/slide404.xml"/><Relationship Id="rId452" Type="http://schemas.openxmlformats.org/officeDocument/2006/relationships/slide" Target="slides/slide446.xml"/><Relationship Id="rId105" Type="http://schemas.openxmlformats.org/officeDocument/2006/relationships/slide" Target="slides/slide99.xml"/><Relationship Id="rId147" Type="http://schemas.openxmlformats.org/officeDocument/2006/relationships/slide" Target="slides/slide141.xml"/><Relationship Id="rId312" Type="http://schemas.openxmlformats.org/officeDocument/2006/relationships/slide" Target="slides/slide306.xml"/><Relationship Id="rId354" Type="http://schemas.openxmlformats.org/officeDocument/2006/relationships/slide" Target="slides/slide348.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75" Type="http://schemas.openxmlformats.org/officeDocument/2006/relationships/slide" Target="slides/slide369.xml"/><Relationship Id="rId396" Type="http://schemas.openxmlformats.org/officeDocument/2006/relationships/slide" Target="slides/slide390.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400" Type="http://schemas.openxmlformats.org/officeDocument/2006/relationships/slide" Target="slides/slide394.xml"/><Relationship Id="rId421" Type="http://schemas.openxmlformats.org/officeDocument/2006/relationships/slide" Target="slides/slide415.xml"/><Relationship Id="rId442" Type="http://schemas.openxmlformats.org/officeDocument/2006/relationships/slide" Target="slides/slide436.xml"/><Relationship Id="rId463" Type="http://schemas.openxmlformats.org/officeDocument/2006/relationships/slide" Target="slides/slide457.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365" Type="http://schemas.openxmlformats.org/officeDocument/2006/relationships/slide" Target="slides/slide359.xml"/><Relationship Id="rId386" Type="http://schemas.openxmlformats.org/officeDocument/2006/relationships/slide" Target="slides/slide380.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411" Type="http://schemas.openxmlformats.org/officeDocument/2006/relationships/slide" Target="slides/slide405.xml"/><Relationship Id="rId432" Type="http://schemas.openxmlformats.org/officeDocument/2006/relationships/slide" Target="slides/slide426.xml"/><Relationship Id="rId453" Type="http://schemas.openxmlformats.org/officeDocument/2006/relationships/slide" Target="slides/slide447.xml"/><Relationship Id="rId474" Type="http://schemas.openxmlformats.org/officeDocument/2006/relationships/presProps" Target="presProps.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334" Type="http://schemas.openxmlformats.org/officeDocument/2006/relationships/slide" Target="slides/slide328.xml"/><Relationship Id="rId355" Type="http://schemas.openxmlformats.org/officeDocument/2006/relationships/slide" Target="slides/slide349.xml"/><Relationship Id="rId376" Type="http://schemas.openxmlformats.org/officeDocument/2006/relationships/slide" Target="slides/slide370.xml"/><Relationship Id="rId397" Type="http://schemas.openxmlformats.org/officeDocument/2006/relationships/slide" Target="slides/slide391.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401" Type="http://schemas.openxmlformats.org/officeDocument/2006/relationships/slide" Target="slides/slide395.xml"/><Relationship Id="rId422" Type="http://schemas.openxmlformats.org/officeDocument/2006/relationships/slide" Target="slides/slide416.xml"/><Relationship Id="rId443" Type="http://schemas.openxmlformats.org/officeDocument/2006/relationships/slide" Target="slides/slide437.xml"/><Relationship Id="rId464" Type="http://schemas.openxmlformats.org/officeDocument/2006/relationships/slide" Target="slides/slide458.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345" Type="http://schemas.openxmlformats.org/officeDocument/2006/relationships/slide" Target="slides/slide339.xml"/><Relationship Id="rId387" Type="http://schemas.openxmlformats.org/officeDocument/2006/relationships/slide" Target="slides/slide381.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412" Type="http://schemas.openxmlformats.org/officeDocument/2006/relationships/slide" Target="slides/slide406.xml"/><Relationship Id="rId107" Type="http://schemas.openxmlformats.org/officeDocument/2006/relationships/slide" Target="slides/slide101.xml"/><Relationship Id="rId289" Type="http://schemas.openxmlformats.org/officeDocument/2006/relationships/slide" Target="slides/slide283.xml"/><Relationship Id="rId454" Type="http://schemas.openxmlformats.org/officeDocument/2006/relationships/slide" Target="slides/slide448.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356" Type="http://schemas.openxmlformats.org/officeDocument/2006/relationships/slide" Target="slides/slide350.xml"/><Relationship Id="rId398" Type="http://schemas.openxmlformats.org/officeDocument/2006/relationships/slide" Target="slides/slide392.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423" Type="http://schemas.openxmlformats.org/officeDocument/2006/relationships/slide" Target="slides/slide417.xml"/><Relationship Id="rId258" Type="http://schemas.openxmlformats.org/officeDocument/2006/relationships/slide" Target="slides/slide252.xml"/><Relationship Id="rId465" Type="http://schemas.openxmlformats.org/officeDocument/2006/relationships/slide" Target="slides/slide459.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slide" Target="slides/slide319.xml"/><Relationship Id="rId367" Type="http://schemas.openxmlformats.org/officeDocument/2006/relationships/slide" Target="slides/slide361.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434" Type="http://schemas.openxmlformats.org/officeDocument/2006/relationships/slide" Target="slides/slide428.xml"/><Relationship Id="rId476" Type="http://schemas.openxmlformats.org/officeDocument/2006/relationships/theme" Target="theme/theme1.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336" Type="http://schemas.openxmlformats.org/officeDocument/2006/relationships/slide" Target="slides/slide330.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378" Type="http://schemas.openxmlformats.org/officeDocument/2006/relationships/slide" Target="slides/slide372.xml"/><Relationship Id="rId403" Type="http://schemas.openxmlformats.org/officeDocument/2006/relationships/slide" Target="slides/slide397.xml"/><Relationship Id="rId6" Type="http://schemas.openxmlformats.org/officeDocument/2006/relationships/slideMaster" Target="slideMasters/slideMaster6.xml"/><Relationship Id="rId238" Type="http://schemas.openxmlformats.org/officeDocument/2006/relationships/slide" Target="slides/slide232.xml"/><Relationship Id="rId445" Type="http://schemas.openxmlformats.org/officeDocument/2006/relationships/slide" Target="slides/slide439.xml"/><Relationship Id="rId291" Type="http://schemas.openxmlformats.org/officeDocument/2006/relationships/slide" Target="slides/slide285.xml"/><Relationship Id="rId305" Type="http://schemas.openxmlformats.org/officeDocument/2006/relationships/slide" Target="slides/slide299.xml"/><Relationship Id="rId347" Type="http://schemas.openxmlformats.org/officeDocument/2006/relationships/slide" Target="slides/slide341.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389" Type="http://schemas.openxmlformats.org/officeDocument/2006/relationships/slide" Target="slides/slide383.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414" Type="http://schemas.openxmlformats.org/officeDocument/2006/relationships/slide" Target="slides/slide408.xml"/><Relationship Id="rId456" Type="http://schemas.openxmlformats.org/officeDocument/2006/relationships/slide" Target="slides/slide450.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 Id="rId358" Type="http://schemas.openxmlformats.org/officeDocument/2006/relationships/slide" Target="slides/slide352.xml"/><Relationship Id="rId162" Type="http://schemas.openxmlformats.org/officeDocument/2006/relationships/slide" Target="slides/slide156.xml"/><Relationship Id="rId218" Type="http://schemas.openxmlformats.org/officeDocument/2006/relationships/slide" Target="slides/slide212.xml"/><Relationship Id="rId425" Type="http://schemas.openxmlformats.org/officeDocument/2006/relationships/slide" Target="slides/slide419.xml"/><Relationship Id="rId467" Type="http://schemas.openxmlformats.org/officeDocument/2006/relationships/slide" Target="slides/slide461.xml"/><Relationship Id="rId271" Type="http://schemas.openxmlformats.org/officeDocument/2006/relationships/slide" Target="slides/slide265.xml"/><Relationship Id="rId24" Type="http://schemas.openxmlformats.org/officeDocument/2006/relationships/slide" Target="slides/slide18.xml"/><Relationship Id="rId66" Type="http://schemas.openxmlformats.org/officeDocument/2006/relationships/slide" Target="slides/slide60.xml"/><Relationship Id="rId131" Type="http://schemas.openxmlformats.org/officeDocument/2006/relationships/slide" Target="slides/slide125.xml"/><Relationship Id="rId327" Type="http://schemas.openxmlformats.org/officeDocument/2006/relationships/slide" Target="slides/slide321.xml"/><Relationship Id="rId369" Type="http://schemas.openxmlformats.org/officeDocument/2006/relationships/slide" Target="slides/slide363.xml"/><Relationship Id="rId173" Type="http://schemas.openxmlformats.org/officeDocument/2006/relationships/slide" Target="slides/slide167.xml"/><Relationship Id="rId229" Type="http://schemas.openxmlformats.org/officeDocument/2006/relationships/slide" Target="slides/slide223.xml"/><Relationship Id="rId380" Type="http://schemas.openxmlformats.org/officeDocument/2006/relationships/slide" Target="slides/slide374.xml"/><Relationship Id="rId436" Type="http://schemas.openxmlformats.org/officeDocument/2006/relationships/slide" Target="slides/slide430.xml"/><Relationship Id="rId240" Type="http://schemas.openxmlformats.org/officeDocument/2006/relationships/slide" Target="slides/slide234.xml"/><Relationship Id="rId35" Type="http://schemas.openxmlformats.org/officeDocument/2006/relationships/slide" Target="slides/slide29.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38" Type="http://schemas.openxmlformats.org/officeDocument/2006/relationships/slide" Target="slides/slide332.xml"/><Relationship Id="rId8" Type="http://schemas.openxmlformats.org/officeDocument/2006/relationships/slide" Target="slides/slide2.xml"/><Relationship Id="rId142" Type="http://schemas.openxmlformats.org/officeDocument/2006/relationships/slide" Target="slides/slide136.xml"/><Relationship Id="rId184" Type="http://schemas.openxmlformats.org/officeDocument/2006/relationships/slide" Target="slides/slide178.xml"/><Relationship Id="rId391" Type="http://schemas.openxmlformats.org/officeDocument/2006/relationships/slide" Target="slides/slide385.xml"/><Relationship Id="rId405" Type="http://schemas.openxmlformats.org/officeDocument/2006/relationships/slide" Target="slides/slide399.xml"/><Relationship Id="rId447" Type="http://schemas.openxmlformats.org/officeDocument/2006/relationships/slide" Target="slides/slide441.xml"/><Relationship Id="rId251" Type="http://schemas.openxmlformats.org/officeDocument/2006/relationships/slide" Target="slides/slide245.xml"/><Relationship Id="rId46" Type="http://schemas.openxmlformats.org/officeDocument/2006/relationships/slide" Target="slides/slide40.xml"/><Relationship Id="rId293" Type="http://schemas.openxmlformats.org/officeDocument/2006/relationships/slide" Target="slides/slide287.xml"/><Relationship Id="rId307" Type="http://schemas.openxmlformats.org/officeDocument/2006/relationships/slide" Target="slides/slide301.xml"/><Relationship Id="rId349" Type="http://schemas.openxmlformats.org/officeDocument/2006/relationships/slide" Target="slides/slide343.xml"/><Relationship Id="rId88" Type="http://schemas.openxmlformats.org/officeDocument/2006/relationships/slide" Target="slides/slide82.xml"/><Relationship Id="rId111" Type="http://schemas.openxmlformats.org/officeDocument/2006/relationships/slide" Target="slides/slide105.xml"/><Relationship Id="rId153" Type="http://schemas.openxmlformats.org/officeDocument/2006/relationships/slide" Target="slides/slide147.xml"/><Relationship Id="rId195" Type="http://schemas.openxmlformats.org/officeDocument/2006/relationships/slide" Target="slides/slide189.xml"/><Relationship Id="rId209" Type="http://schemas.openxmlformats.org/officeDocument/2006/relationships/slide" Target="slides/slide203.xml"/><Relationship Id="rId360" Type="http://schemas.openxmlformats.org/officeDocument/2006/relationships/slide" Target="slides/slide354.xml"/><Relationship Id="rId416" Type="http://schemas.openxmlformats.org/officeDocument/2006/relationships/slide" Target="slides/slide410.xml"/><Relationship Id="rId220" Type="http://schemas.openxmlformats.org/officeDocument/2006/relationships/slide" Target="slides/slide214.xml"/><Relationship Id="rId458" Type="http://schemas.openxmlformats.org/officeDocument/2006/relationships/slide" Target="slides/slide452.xml"/><Relationship Id="rId15" Type="http://schemas.openxmlformats.org/officeDocument/2006/relationships/slide" Target="slides/slide9.xml"/><Relationship Id="rId57" Type="http://schemas.openxmlformats.org/officeDocument/2006/relationships/slide" Target="slides/slide51.xml"/><Relationship Id="rId262" Type="http://schemas.openxmlformats.org/officeDocument/2006/relationships/slide" Target="slides/slide256.xml"/><Relationship Id="rId318" Type="http://schemas.openxmlformats.org/officeDocument/2006/relationships/slide" Target="slides/slide312.xml"/><Relationship Id="rId99" Type="http://schemas.openxmlformats.org/officeDocument/2006/relationships/slide" Target="slides/slide93.xml"/><Relationship Id="rId122" Type="http://schemas.openxmlformats.org/officeDocument/2006/relationships/slide" Target="slides/slide116.xml"/><Relationship Id="rId164" Type="http://schemas.openxmlformats.org/officeDocument/2006/relationships/slide" Target="slides/slide158.xml"/><Relationship Id="rId371" Type="http://schemas.openxmlformats.org/officeDocument/2006/relationships/slide" Target="slides/slide365.xml"/><Relationship Id="rId427" Type="http://schemas.openxmlformats.org/officeDocument/2006/relationships/slide" Target="slides/slide421.xml"/><Relationship Id="rId469" Type="http://schemas.openxmlformats.org/officeDocument/2006/relationships/slide" Target="slides/slide463.xml"/><Relationship Id="rId26" Type="http://schemas.openxmlformats.org/officeDocument/2006/relationships/slide" Target="slides/slide20.xml"/><Relationship Id="rId231" Type="http://schemas.openxmlformats.org/officeDocument/2006/relationships/slide" Target="slides/slide225.xml"/><Relationship Id="rId273" Type="http://schemas.openxmlformats.org/officeDocument/2006/relationships/slide" Target="slides/slide267.xml"/><Relationship Id="rId329" Type="http://schemas.openxmlformats.org/officeDocument/2006/relationships/slide" Target="slides/slide323.xml"/><Relationship Id="rId68" Type="http://schemas.openxmlformats.org/officeDocument/2006/relationships/slide" Target="slides/slide62.xml"/><Relationship Id="rId133" Type="http://schemas.openxmlformats.org/officeDocument/2006/relationships/slide" Target="slides/slide127.xml"/><Relationship Id="rId175" Type="http://schemas.openxmlformats.org/officeDocument/2006/relationships/slide" Target="slides/slide169.xml"/><Relationship Id="rId340" Type="http://schemas.openxmlformats.org/officeDocument/2006/relationships/slide" Target="slides/slide334.xml"/><Relationship Id="rId200" Type="http://schemas.openxmlformats.org/officeDocument/2006/relationships/slide" Target="slides/slide194.xml"/><Relationship Id="rId382" Type="http://schemas.openxmlformats.org/officeDocument/2006/relationships/slide" Target="slides/slide376.xml"/><Relationship Id="rId438" Type="http://schemas.openxmlformats.org/officeDocument/2006/relationships/slide" Target="slides/slide432.xml"/><Relationship Id="rId242" Type="http://schemas.openxmlformats.org/officeDocument/2006/relationships/slide" Target="slides/slide236.xml"/><Relationship Id="rId284" Type="http://schemas.openxmlformats.org/officeDocument/2006/relationships/slide" Target="slides/slide278.xml"/><Relationship Id="rId37" Type="http://schemas.openxmlformats.org/officeDocument/2006/relationships/slide" Target="slides/slide31.xml"/><Relationship Id="rId79" Type="http://schemas.openxmlformats.org/officeDocument/2006/relationships/slide" Target="slides/slide73.xml"/><Relationship Id="rId102" Type="http://schemas.openxmlformats.org/officeDocument/2006/relationships/slide" Target="slides/slide96.xml"/><Relationship Id="rId144" Type="http://schemas.openxmlformats.org/officeDocument/2006/relationships/slide" Target="slides/slide138.xml"/><Relationship Id="rId90" Type="http://schemas.openxmlformats.org/officeDocument/2006/relationships/slide" Target="slides/slide84.xml"/><Relationship Id="rId186" Type="http://schemas.openxmlformats.org/officeDocument/2006/relationships/slide" Target="slides/slide180.xml"/><Relationship Id="rId351" Type="http://schemas.openxmlformats.org/officeDocument/2006/relationships/slide" Target="slides/slide345.xml"/><Relationship Id="rId393" Type="http://schemas.openxmlformats.org/officeDocument/2006/relationships/slide" Target="slides/slide387.xml"/><Relationship Id="rId407" Type="http://schemas.openxmlformats.org/officeDocument/2006/relationships/slide" Target="slides/slide401.xml"/><Relationship Id="rId449" Type="http://schemas.openxmlformats.org/officeDocument/2006/relationships/slide" Target="slides/slide443.xml"/><Relationship Id="rId211" Type="http://schemas.openxmlformats.org/officeDocument/2006/relationships/slide" Target="slides/slide205.xml"/><Relationship Id="rId253" Type="http://schemas.openxmlformats.org/officeDocument/2006/relationships/slide" Target="slides/slide247.xml"/><Relationship Id="rId295" Type="http://schemas.openxmlformats.org/officeDocument/2006/relationships/slide" Target="slides/slide289.xml"/><Relationship Id="rId309" Type="http://schemas.openxmlformats.org/officeDocument/2006/relationships/slide" Target="slides/slide303.xml"/><Relationship Id="rId460" Type="http://schemas.openxmlformats.org/officeDocument/2006/relationships/slide" Target="slides/slide454.xml"/><Relationship Id="rId48" Type="http://schemas.openxmlformats.org/officeDocument/2006/relationships/slide" Target="slides/slide42.xml"/><Relationship Id="rId113" Type="http://schemas.openxmlformats.org/officeDocument/2006/relationships/slide" Target="slides/slide107.xml"/><Relationship Id="rId320" Type="http://schemas.openxmlformats.org/officeDocument/2006/relationships/slide" Target="slides/slide314.xml"/><Relationship Id="rId155" Type="http://schemas.openxmlformats.org/officeDocument/2006/relationships/slide" Target="slides/slide149.xml"/><Relationship Id="rId197" Type="http://schemas.openxmlformats.org/officeDocument/2006/relationships/slide" Target="slides/slide191.xml"/><Relationship Id="rId362" Type="http://schemas.openxmlformats.org/officeDocument/2006/relationships/slide" Target="slides/slide356.xml"/><Relationship Id="rId418" Type="http://schemas.openxmlformats.org/officeDocument/2006/relationships/slide" Target="slides/slide412.xml"/><Relationship Id="rId222" Type="http://schemas.openxmlformats.org/officeDocument/2006/relationships/slide" Target="slides/slide216.xml"/><Relationship Id="rId264" Type="http://schemas.openxmlformats.org/officeDocument/2006/relationships/slide" Target="slides/slide258.xml"/><Relationship Id="rId471" Type="http://schemas.openxmlformats.org/officeDocument/2006/relationships/slide" Target="slides/slide465.xml"/><Relationship Id="rId17" Type="http://schemas.openxmlformats.org/officeDocument/2006/relationships/slide" Target="slides/slide11.xml"/><Relationship Id="rId59" Type="http://schemas.openxmlformats.org/officeDocument/2006/relationships/slide" Target="slides/slide53.xml"/><Relationship Id="rId124" Type="http://schemas.openxmlformats.org/officeDocument/2006/relationships/slide" Target="slides/slide118.xml"/><Relationship Id="rId70" Type="http://schemas.openxmlformats.org/officeDocument/2006/relationships/slide" Target="slides/slide64.xml"/><Relationship Id="rId166" Type="http://schemas.openxmlformats.org/officeDocument/2006/relationships/slide" Target="slides/slide160.xml"/><Relationship Id="rId331" Type="http://schemas.openxmlformats.org/officeDocument/2006/relationships/slide" Target="slides/slide325.xml"/><Relationship Id="rId373" Type="http://schemas.openxmlformats.org/officeDocument/2006/relationships/slide" Target="slides/slide367.xml"/><Relationship Id="rId429" Type="http://schemas.openxmlformats.org/officeDocument/2006/relationships/slide" Target="slides/slide423.xml"/><Relationship Id="rId1" Type="http://schemas.openxmlformats.org/officeDocument/2006/relationships/slideMaster" Target="slideMasters/slideMaster1.xml"/><Relationship Id="rId233" Type="http://schemas.openxmlformats.org/officeDocument/2006/relationships/slide" Target="slides/slide227.xml"/><Relationship Id="rId440" Type="http://schemas.openxmlformats.org/officeDocument/2006/relationships/slide" Target="slides/slide434.xml"/><Relationship Id="rId28" Type="http://schemas.openxmlformats.org/officeDocument/2006/relationships/slide" Target="slides/slide22.xml"/><Relationship Id="rId275" Type="http://schemas.openxmlformats.org/officeDocument/2006/relationships/slide" Target="slides/slide269.xml"/><Relationship Id="rId300" Type="http://schemas.openxmlformats.org/officeDocument/2006/relationships/slide" Target="slides/slide294.xml"/><Relationship Id="rId81" Type="http://schemas.openxmlformats.org/officeDocument/2006/relationships/slide" Target="slides/slide75.xml"/><Relationship Id="rId135" Type="http://schemas.openxmlformats.org/officeDocument/2006/relationships/slide" Target="slides/slide129.xml"/><Relationship Id="rId177" Type="http://schemas.openxmlformats.org/officeDocument/2006/relationships/slide" Target="slides/slide171.xml"/><Relationship Id="rId342" Type="http://schemas.openxmlformats.org/officeDocument/2006/relationships/slide" Target="slides/slide336.xml"/><Relationship Id="rId384" Type="http://schemas.openxmlformats.org/officeDocument/2006/relationships/slide" Target="slides/slide378.xml"/><Relationship Id="rId202" Type="http://schemas.openxmlformats.org/officeDocument/2006/relationships/slide" Target="slides/slide196.xml"/><Relationship Id="rId244" Type="http://schemas.openxmlformats.org/officeDocument/2006/relationships/slide" Target="slides/slide238.xml"/><Relationship Id="rId39" Type="http://schemas.openxmlformats.org/officeDocument/2006/relationships/slide" Target="slides/slide33.xml"/><Relationship Id="rId286" Type="http://schemas.openxmlformats.org/officeDocument/2006/relationships/slide" Target="slides/slide280.xml"/><Relationship Id="rId451" Type="http://schemas.openxmlformats.org/officeDocument/2006/relationships/slide" Target="slides/slide445.xml"/><Relationship Id="rId50" Type="http://schemas.openxmlformats.org/officeDocument/2006/relationships/slide" Target="slides/slide44.xml"/><Relationship Id="rId104" Type="http://schemas.openxmlformats.org/officeDocument/2006/relationships/slide" Target="slides/slide98.xml"/><Relationship Id="rId146" Type="http://schemas.openxmlformats.org/officeDocument/2006/relationships/slide" Target="slides/slide140.xml"/><Relationship Id="rId188" Type="http://schemas.openxmlformats.org/officeDocument/2006/relationships/slide" Target="slides/slide182.xml"/><Relationship Id="rId311" Type="http://schemas.openxmlformats.org/officeDocument/2006/relationships/slide" Target="slides/slide305.xml"/><Relationship Id="rId353" Type="http://schemas.openxmlformats.org/officeDocument/2006/relationships/slide" Target="slides/slide347.xml"/><Relationship Id="rId395" Type="http://schemas.openxmlformats.org/officeDocument/2006/relationships/slide" Target="slides/slide389.xml"/><Relationship Id="rId409" Type="http://schemas.openxmlformats.org/officeDocument/2006/relationships/slide" Target="slides/slide403.xml"/><Relationship Id="rId92" Type="http://schemas.openxmlformats.org/officeDocument/2006/relationships/slide" Target="slides/slide86.xml"/><Relationship Id="rId213" Type="http://schemas.openxmlformats.org/officeDocument/2006/relationships/slide" Target="slides/slide207.xml"/><Relationship Id="rId420" Type="http://schemas.openxmlformats.org/officeDocument/2006/relationships/slide" Target="slides/slide414.xml"/><Relationship Id="rId255" Type="http://schemas.openxmlformats.org/officeDocument/2006/relationships/slide" Target="slides/slide249.xml"/><Relationship Id="rId297" Type="http://schemas.openxmlformats.org/officeDocument/2006/relationships/slide" Target="slides/slide291.xml"/><Relationship Id="rId462" Type="http://schemas.openxmlformats.org/officeDocument/2006/relationships/slide" Target="slides/slide456.xml"/><Relationship Id="rId115" Type="http://schemas.openxmlformats.org/officeDocument/2006/relationships/slide" Target="slides/slide109.xml"/><Relationship Id="rId157" Type="http://schemas.openxmlformats.org/officeDocument/2006/relationships/slide" Target="slides/slide151.xml"/><Relationship Id="rId322" Type="http://schemas.openxmlformats.org/officeDocument/2006/relationships/slide" Target="slides/slide316.xml"/><Relationship Id="rId364" Type="http://schemas.openxmlformats.org/officeDocument/2006/relationships/slide" Target="slides/slide358.xml"/><Relationship Id="rId61" Type="http://schemas.openxmlformats.org/officeDocument/2006/relationships/slide" Target="slides/slide55.xml"/><Relationship Id="rId199" Type="http://schemas.openxmlformats.org/officeDocument/2006/relationships/slide" Target="slides/slide193.xml"/><Relationship Id="rId19" Type="http://schemas.openxmlformats.org/officeDocument/2006/relationships/slide" Target="slides/slide13.xml"/><Relationship Id="rId224" Type="http://schemas.openxmlformats.org/officeDocument/2006/relationships/slide" Target="slides/slide218.xml"/><Relationship Id="rId266" Type="http://schemas.openxmlformats.org/officeDocument/2006/relationships/slide" Target="slides/slide260.xml"/><Relationship Id="rId431" Type="http://schemas.openxmlformats.org/officeDocument/2006/relationships/slide" Target="slides/slide425.xml"/><Relationship Id="rId473" Type="http://schemas.openxmlformats.org/officeDocument/2006/relationships/commentAuthors" Target="commentAuthors.xml"/><Relationship Id="rId30" Type="http://schemas.openxmlformats.org/officeDocument/2006/relationships/slide" Target="slides/slide24.xml"/><Relationship Id="rId126" Type="http://schemas.openxmlformats.org/officeDocument/2006/relationships/slide" Target="slides/slide120.xml"/><Relationship Id="rId168" Type="http://schemas.openxmlformats.org/officeDocument/2006/relationships/slide" Target="slides/slide162.xml"/><Relationship Id="rId333" Type="http://schemas.openxmlformats.org/officeDocument/2006/relationships/slide" Target="slides/slide32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05T11:38:10.303" idx="2">
    <p:pos x="398" y="4007"/>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1-09T11:34:27.295" idx="1">
    <p:pos x="3786" y="0"/>
    <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2-28T13:13:42.463" idx="3">
    <p:pos x="6042" y="4001"/>
    <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2-14T13:58:41.879" idx="5">
    <p:pos x="6881" y="4063"/>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8003ECEE-9EBE-440E-BC52-060550442432}" type="datetimeFigureOut">
              <a:rPr lang="en-GB" smtClean="0"/>
              <a:t>18/03/2023</a:t>
            </a:fld>
            <a:endParaRPr lang="en-GB"/>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273B324D-0679-46E0-B123-245F7A332995}" type="slidenum">
              <a:rPr lang="en-GB" smtClean="0"/>
              <a:t>‹#›</a:t>
            </a:fld>
            <a:endParaRPr lang="en-GB"/>
          </a:p>
        </p:txBody>
      </p:sp>
    </p:spTree>
    <p:extLst>
      <p:ext uri="{BB962C8B-B14F-4D97-AF65-F5344CB8AC3E}">
        <p14:creationId xmlns:p14="http://schemas.microsoft.com/office/powerpoint/2010/main" val="250556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19</a:t>
            </a:fld>
            <a:endParaRPr lang="en-GB"/>
          </a:p>
        </p:txBody>
      </p:sp>
    </p:spTree>
    <p:extLst>
      <p:ext uri="{BB962C8B-B14F-4D97-AF65-F5344CB8AC3E}">
        <p14:creationId xmlns:p14="http://schemas.microsoft.com/office/powerpoint/2010/main" val="359805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27</a:t>
            </a:fld>
            <a:endParaRPr lang="en-GB"/>
          </a:p>
        </p:txBody>
      </p:sp>
    </p:spTree>
    <p:extLst>
      <p:ext uri="{BB962C8B-B14F-4D97-AF65-F5344CB8AC3E}">
        <p14:creationId xmlns:p14="http://schemas.microsoft.com/office/powerpoint/2010/main" val="61898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32</a:t>
            </a:fld>
            <a:endParaRPr lang="en-GB"/>
          </a:p>
        </p:txBody>
      </p:sp>
    </p:spTree>
    <p:extLst>
      <p:ext uri="{BB962C8B-B14F-4D97-AF65-F5344CB8AC3E}">
        <p14:creationId xmlns:p14="http://schemas.microsoft.com/office/powerpoint/2010/main" val="87485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49</a:t>
            </a:fld>
            <a:endParaRPr lang="en-GB"/>
          </a:p>
        </p:txBody>
      </p:sp>
    </p:spTree>
    <p:extLst>
      <p:ext uri="{BB962C8B-B14F-4D97-AF65-F5344CB8AC3E}">
        <p14:creationId xmlns:p14="http://schemas.microsoft.com/office/powerpoint/2010/main" val="910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95</a:t>
            </a:fld>
            <a:endParaRPr lang="en-GB"/>
          </a:p>
        </p:txBody>
      </p:sp>
    </p:spTree>
    <p:extLst>
      <p:ext uri="{BB962C8B-B14F-4D97-AF65-F5344CB8AC3E}">
        <p14:creationId xmlns:p14="http://schemas.microsoft.com/office/powerpoint/2010/main" val="364792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169</a:t>
            </a:fld>
            <a:endParaRPr lang="en-GB"/>
          </a:p>
        </p:txBody>
      </p:sp>
    </p:spTree>
    <p:extLst>
      <p:ext uri="{BB962C8B-B14F-4D97-AF65-F5344CB8AC3E}">
        <p14:creationId xmlns:p14="http://schemas.microsoft.com/office/powerpoint/2010/main" val="234856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3B324D-0679-46E0-B123-245F7A332995}" type="slidenum">
              <a:rPr lang="en-GB" smtClean="0"/>
              <a:t>179</a:t>
            </a:fld>
            <a:endParaRPr lang="en-GB"/>
          </a:p>
        </p:txBody>
      </p:sp>
    </p:spTree>
    <p:extLst>
      <p:ext uri="{BB962C8B-B14F-4D97-AF65-F5344CB8AC3E}">
        <p14:creationId xmlns:p14="http://schemas.microsoft.com/office/powerpoint/2010/main" val="211153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35"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36"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38"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39"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40"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41"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43"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44"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45"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46"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47"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48"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55"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57"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59"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60"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64"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65"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66"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4"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68"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69"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70"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72"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73"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74"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76"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77"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79"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80"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81"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82"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84"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85"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86"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87"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88"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89"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93"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95"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97"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98"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02"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03"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104"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06"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07"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08"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10"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11"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12"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14"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115"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17"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18"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19"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120"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22"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123"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124"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125"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126"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127"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31"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33"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8"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9"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35"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36"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40"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41"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142"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44"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45"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46"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48"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49"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50"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52"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153"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55"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56"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57"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158"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60"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161"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162"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163"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164"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165"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69"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71"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73"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74"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78"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79"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180"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82"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183"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84"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86"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87"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88"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90"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191"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93"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194"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195"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196"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198"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199"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200"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201"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202"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203"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07" name="PlaceHolder 2"/>
          <p:cNvSpPr>
            <a:spLocks noGrp="1"/>
          </p:cNvSpPr>
          <p:nvPr>
            <p:ph type="subTitle"/>
          </p:nvPr>
        </p:nvSpPr>
        <p:spPr>
          <a:xfrm>
            <a:off x="609480" y="1604520"/>
            <a:ext cx="10971720" cy="397656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09" name="PlaceHolder 2"/>
          <p:cNvSpPr>
            <a:spLocks noGrp="1"/>
          </p:cNvSpPr>
          <p:nvPr>
            <p:ph type="body"/>
          </p:nvPr>
        </p:nvSpPr>
        <p:spPr>
          <a:xfrm>
            <a:off x="609480" y="1604520"/>
            <a:ext cx="109717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11"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212"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4" name="PlaceHolder 1"/>
          <p:cNvSpPr>
            <a:spLocks noGrp="1"/>
          </p:cNvSpPr>
          <p:nvPr>
            <p:ph type="subTitle"/>
          </p:nvPr>
        </p:nvSpPr>
        <p:spPr>
          <a:xfrm>
            <a:off x="609480" y="273600"/>
            <a:ext cx="10971720" cy="530460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16"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217"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218"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20"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221"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222"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24"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225"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226"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3"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24" name="PlaceHolder 3"/>
          <p:cNvSpPr>
            <a:spLocks noGrp="1"/>
          </p:cNvSpPr>
          <p:nvPr>
            <p:ph type="body"/>
          </p:nvPr>
        </p:nvSpPr>
        <p:spPr>
          <a:xfrm>
            <a:off x="6231600" y="1604520"/>
            <a:ext cx="5353920" cy="3976560"/>
          </a:xfrm>
          <a:prstGeom prst="rect">
            <a:avLst/>
          </a:prstGeom>
        </p:spPr>
        <p:txBody>
          <a:bodyPr lIns="0" tIns="0" rIns="0" bIns="0">
            <a:normAutofit/>
          </a:bodyPr>
          <a:lstStyle/>
          <a:p>
            <a:endParaRPr lang="en-GB" sz="3200" b="0" strike="noStrike" spc="-1">
              <a:latin typeface="Arial"/>
            </a:endParaRPr>
          </a:p>
        </p:txBody>
      </p:sp>
      <p:sp>
        <p:nvSpPr>
          <p:cNvPr id="25"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28" name="PlaceHolder 2"/>
          <p:cNvSpPr>
            <a:spLocks noGrp="1"/>
          </p:cNvSpPr>
          <p:nvPr>
            <p:ph type="body"/>
          </p:nvPr>
        </p:nvSpPr>
        <p:spPr>
          <a:xfrm>
            <a:off x="609480" y="1604520"/>
            <a:ext cx="10971720" cy="1896480"/>
          </a:xfrm>
          <a:prstGeom prst="rect">
            <a:avLst/>
          </a:prstGeom>
        </p:spPr>
        <p:txBody>
          <a:bodyPr lIns="0" tIns="0" rIns="0" bIns="0">
            <a:normAutofit/>
          </a:bodyPr>
          <a:lstStyle/>
          <a:p>
            <a:endParaRPr lang="en-GB" sz="3200" b="0" strike="noStrike" spc="-1">
              <a:latin typeface="Arial"/>
            </a:endParaRPr>
          </a:p>
        </p:txBody>
      </p:sp>
      <p:sp>
        <p:nvSpPr>
          <p:cNvPr id="229" name="PlaceHolder 3"/>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31"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232"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233" name="PlaceHolder 4"/>
          <p:cNvSpPr>
            <a:spLocks noGrp="1"/>
          </p:cNvSpPr>
          <p:nvPr>
            <p:ph type="body"/>
          </p:nvPr>
        </p:nvSpPr>
        <p:spPr>
          <a:xfrm>
            <a:off x="609480" y="3681720"/>
            <a:ext cx="5353920" cy="1896480"/>
          </a:xfrm>
          <a:prstGeom prst="rect">
            <a:avLst/>
          </a:prstGeom>
        </p:spPr>
        <p:txBody>
          <a:bodyPr lIns="0" tIns="0" rIns="0" bIns="0">
            <a:normAutofit/>
          </a:bodyPr>
          <a:lstStyle/>
          <a:p>
            <a:endParaRPr lang="en-GB" sz="3200" b="0" strike="noStrike" spc="-1">
              <a:latin typeface="Arial"/>
            </a:endParaRPr>
          </a:p>
        </p:txBody>
      </p:sp>
      <p:sp>
        <p:nvSpPr>
          <p:cNvPr id="234" name="PlaceHolder 5"/>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36" name="PlaceHolder 2"/>
          <p:cNvSpPr>
            <a:spLocks noGrp="1"/>
          </p:cNvSpPr>
          <p:nvPr>
            <p:ph type="body"/>
          </p:nvPr>
        </p:nvSpPr>
        <p:spPr>
          <a:xfrm>
            <a:off x="609480" y="1604520"/>
            <a:ext cx="3532680" cy="1896480"/>
          </a:xfrm>
          <a:prstGeom prst="rect">
            <a:avLst/>
          </a:prstGeom>
        </p:spPr>
        <p:txBody>
          <a:bodyPr lIns="0" tIns="0" rIns="0" bIns="0">
            <a:normAutofit/>
          </a:bodyPr>
          <a:lstStyle/>
          <a:p>
            <a:endParaRPr lang="en-GB" sz="3200" b="0" strike="noStrike" spc="-1">
              <a:latin typeface="Arial"/>
            </a:endParaRPr>
          </a:p>
        </p:txBody>
      </p:sp>
      <p:sp>
        <p:nvSpPr>
          <p:cNvPr id="237" name="PlaceHolder 3"/>
          <p:cNvSpPr>
            <a:spLocks noGrp="1"/>
          </p:cNvSpPr>
          <p:nvPr>
            <p:ph type="body"/>
          </p:nvPr>
        </p:nvSpPr>
        <p:spPr>
          <a:xfrm>
            <a:off x="4319280" y="1604520"/>
            <a:ext cx="3532680" cy="1896480"/>
          </a:xfrm>
          <a:prstGeom prst="rect">
            <a:avLst/>
          </a:prstGeom>
        </p:spPr>
        <p:txBody>
          <a:bodyPr lIns="0" tIns="0" rIns="0" bIns="0">
            <a:normAutofit/>
          </a:bodyPr>
          <a:lstStyle/>
          <a:p>
            <a:endParaRPr lang="en-GB" sz="3200" b="0" strike="noStrike" spc="-1">
              <a:latin typeface="Arial"/>
            </a:endParaRPr>
          </a:p>
        </p:txBody>
      </p:sp>
      <p:sp>
        <p:nvSpPr>
          <p:cNvPr id="238" name="PlaceHolder 4"/>
          <p:cNvSpPr>
            <a:spLocks noGrp="1"/>
          </p:cNvSpPr>
          <p:nvPr>
            <p:ph type="body"/>
          </p:nvPr>
        </p:nvSpPr>
        <p:spPr>
          <a:xfrm>
            <a:off x="8028720" y="1604520"/>
            <a:ext cx="3532680" cy="1896480"/>
          </a:xfrm>
          <a:prstGeom prst="rect">
            <a:avLst/>
          </a:prstGeom>
        </p:spPr>
        <p:txBody>
          <a:bodyPr lIns="0" tIns="0" rIns="0" bIns="0">
            <a:normAutofit/>
          </a:bodyPr>
          <a:lstStyle/>
          <a:p>
            <a:endParaRPr lang="en-GB" sz="3200" b="0" strike="noStrike" spc="-1">
              <a:latin typeface="Arial"/>
            </a:endParaRPr>
          </a:p>
        </p:txBody>
      </p:sp>
      <p:sp>
        <p:nvSpPr>
          <p:cNvPr id="239" name="PlaceHolder 5"/>
          <p:cNvSpPr>
            <a:spLocks noGrp="1"/>
          </p:cNvSpPr>
          <p:nvPr>
            <p:ph type="body"/>
          </p:nvPr>
        </p:nvSpPr>
        <p:spPr>
          <a:xfrm>
            <a:off x="609480" y="3681720"/>
            <a:ext cx="3532680" cy="1896480"/>
          </a:xfrm>
          <a:prstGeom prst="rect">
            <a:avLst/>
          </a:prstGeom>
        </p:spPr>
        <p:txBody>
          <a:bodyPr lIns="0" tIns="0" rIns="0" bIns="0">
            <a:normAutofit/>
          </a:bodyPr>
          <a:lstStyle/>
          <a:p>
            <a:endParaRPr lang="en-GB" sz="3200" b="0" strike="noStrike" spc="-1">
              <a:latin typeface="Arial"/>
            </a:endParaRPr>
          </a:p>
        </p:txBody>
      </p:sp>
      <p:sp>
        <p:nvSpPr>
          <p:cNvPr id="240" name="PlaceHolder 6"/>
          <p:cNvSpPr>
            <a:spLocks noGrp="1"/>
          </p:cNvSpPr>
          <p:nvPr>
            <p:ph type="body"/>
          </p:nvPr>
        </p:nvSpPr>
        <p:spPr>
          <a:xfrm>
            <a:off x="4319280" y="3681720"/>
            <a:ext cx="3532680" cy="1896480"/>
          </a:xfrm>
          <a:prstGeom prst="rect">
            <a:avLst/>
          </a:prstGeom>
        </p:spPr>
        <p:txBody>
          <a:bodyPr lIns="0" tIns="0" rIns="0" bIns="0">
            <a:normAutofit/>
          </a:bodyPr>
          <a:lstStyle/>
          <a:p>
            <a:endParaRPr lang="en-GB" sz="3200" b="0" strike="noStrike" spc="-1">
              <a:latin typeface="Arial"/>
            </a:endParaRPr>
          </a:p>
        </p:txBody>
      </p:sp>
      <p:sp>
        <p:nvSpPr>
          <p:cNvPr id="241" name="PlaceHolder 7"/>
          <p:cNvSpPr>
            <a:spLocks noGrp="1"/>
          </p:cNvSpPr>
          <p:nvPr>
            <p:ph type="body"/>
          </p:nvPr>
        </p:nvSpPr>
        <p:spPr>
          <a:xfrm>
            <a:off x="8028720" y="3681720"/>
            <a:ext cx="353268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3920" cy="397656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231600" y="3681720"/>
            <a:ext cx="53539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1720" cy="1144080"/>
          </a:xfrm>
          <a:prstGeom prst="rect">
            <a:avLst/>
          </a:prstGeom>
        </p:spPr>
        <p:txBody>
          <a:bodyPr lIns="0" tIns="0" rIns="0" bIns="0" anchor="ctr"/>
          <a:lstStyle/>
          <a:p>
            <a:pPr algn="ctr"/>
            <a:endParaRPr lang="en-GB" sz="4400" b="0" strike="noStrike" spc="-1">
              <a:latin typeface="Arial"/>
            </a:endParaRPr>
          </a:p>
        </p:txBody>
      </p:sp>
      <p:sp>
        <p:nvSpPr>
          <p:cNvPr id="31" name="PlaceHolder 2"/>
          <p:cNvSpPr>
            <a:spLocks noGrp="1"/>
          </p:cNvSpPr>
          <p:nvPr>
            <p:ph type="body"/>
          </p:nvPr>
        </p:nvSpPr>
        <p:spPr>
          <a:xfrm>
            <a:off x="609480" y="1604520"/>
            <a:ext cx="5353920" cy="1896480"/>
          </a:xfrm>
          <a:prstGeom prst="rect">
            <a:avLst/>
          </a:prstGeom>
        </p:spPr>
        <p:txBody>
          <a:bodyPr lIns="0" tIns="0" rIns="0" bIns="0">
            <a:normAutofit/>
          </a:bodyPr>
          <a:lstStyle/>
          <a:p>
            <a:endParaRPr lang="en-GB" sz="3200" b="0" strike="noStrike" spc="-1">
              <a:latin typeface="Arial"/>
            </a:endParaRPr>
          </a:p>
        </p:txBody>
      </p:sp>
      <p:sp>
        <p:nvSpPr>
          <p:cNvPr id="32" name="PlaceHolder 3"/>
          <p:cNvSpPr>
            <a:spLocks noGrp="1"/>
          </p:cNvSpPr>
          <p:nvPr>
            <p:ph type="body"/>
          </p:nvPr>
        </p:nvSpPr>
        <p:spPr>
          <a:xfrm>
            <a:off x="6231600" y="1604520"/>
            <a:ext cx="5353920" cy="1896480"/>
          </a:xfrm>
          <a:prstGeom prst="rect">
            <a:avLst/>
          </a:prstGeom>
        </p:spPr>
        <p:txBody>
          <a:bodyPr lIns="0" tIns="0" rIns="0" bIns="0">
            <a:normAutofit/>
          </a:bodyPr>
          <a:lstStyle/>
          <a:p>
            <a:endParaRPr lang="en-GB" sz="3200" b="0" strike="noStrike" spc="-1">
              <a:latin typeface="Arial"/>
            </a:endParaRPr>
          </a:p>
        </p:txBody>
      </p:sp>
      <p:sp>
        <p:nvSpPr>
          <p:cNvPr id="33" name="PlaceHolder 4"/>
          <p:cNvSpPr>
            <a:spLocks noGrp="1"/>
          </p:cNvSpPr>
          <p:nvPr>
            <p:ph type="body"/>
          </p:nvPr>
        </p:nvSpPr>
        <p:spPr>
          <a:xfrm>
            <a:off x="609480" y="3681720"/>
            <a:ext cx="10971720" cy="18964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CustomShape 1" hidden="1"/>
          <p:cNvSpPr/>
          <p:nvPr/>
        </p:nvSpPr>
        <p:spPr>
          <a:xfrm>
            <a:off x="0" y="0"/>
            <a:ext cx="12190680" cy="6856560"/>
          </a:xfrm>
          <a:prstGeom prst="rect">
            <a:avLst/>
          </a:prstGeom>
          <a:ln>
            <a:noFill/>
          </a:ln>
        </p:spPr>
        <p:style>
          <a:lnRef idx="2">
            <a:schemeClr val="accent1">
              <a:shade val="50000"/>
            </a:schemeClr>
          </a:lnRef>
          <a:fillRef idx="1">
            <a:schemeClr val="accent1"/>
          </a:fillRef>
          <a:effectRef idx="0">
            <a:schemeClr val="accent1"/>
          </a:effectRef>
          <a:fontRef idx="minor"/>
        </p:style>
      </p:sp>
      <p:sp>
        <p:nvSpPr>
          <p:cNvPr id="14" name="CustomShape 2" hidden="1"/>
          <p:cNvSpPr/>
          <p:nvPr/>
        </p:nvSpPr>
        <p:spPr>
          <a:xfrm>
            <a:off x="234720" y="237600"/>
            <a:ext cx="11721240" cy="6381000"/>
          </a:xfrm>
          <a:prstGeom prst="rect">
            <a:avLst/>
          </a:prstGeom>
          <a:solidFill>
            <a:schemeClr val="bg1">
              <a:lumMod val="75000"/>
              <a:alpha val="60000"/>
            </a:schemeClr>
          </a:solidFill>
          <a:ln w="6480">
            <a:noFill/>
          </a:ln>
          <a:effectLst>
            <a:softEdge rad="0"/>
          </a:effectLst>
        </p:spPr>
        <p:style>
          <a:lnRef idx="0">
            <a:scrgbClr r="0" g="0" b="0"/>
          </a:lnRef>
          <a:fillRef idx="0">
            <a:scrgbClr r="0" g="0" b="0"/>
          </a:fillRef>
          <a:effectRef idx="0">
            <a:scrgbClr r="0" g="0" b="0"/>
          </a:effectRef>
          <a:fontRef idx="minor"/>
        </p:style>
      </p:sp>
      <p:sp>
        <p:nvSpPr>
          <p:cNvPr id="2" name="CustomShape 3" hidden="1"/>
          <p:cNvSpPr/>
          <p:nvPr/>
        </p:nvSpPr>
        <p:spPr>
          <a:xfrm>
            <a:off x="371880" y="374760"/>
            <a:ext cx="11446920" cy="6106680"/>
          </a:xfrm>
          <a:prstGeom prst="rect">
            <a:avLst/>
          </a:prstGeom>
          <a:noFill/>
          <a:ln w="6480">
            <a:solidFill>
              <a:schemeClr val="tx1">
                <a:lumMod val="85000"/>
                <a:lumOff val="15000"/>
              </a:schemeClr>
            </a:solidFill>
            <a:miter/>
          </a:ln>
        </p:spPr>
        <p:style>
          <a:lnRef idx="0">
            <a:scrgbClr r="0" g="0" b="0"/>
          </a:lnRef>
          <a:fillRef idx="0">
            <a:scrgbClr r="0" g="0" b="0"/>
          </a:fillRef>
          <a:effectRef idx="0">
            <a:scrgbClr r="0" g="0" b="0"/>
          </a:effectRef>
          <a:fontRef idx="minor"/>
        </p:style>
      </p:sp>
      <p:sp>
        <p:nvSpPr>
          <p:cNvPr id="3" name="CustomShape 4"/>
          <p:cNvSpPr/>
          <p:nvPr/>
        </p:nvSpPr>
        <p:spPr>
          <a:xfrm>
            <a:off x="0" y="0"/>
            <a:ext cx="12190680" cy="68565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p:style>
      </p:sp>
      <p:sp>
        <p:nvSpPr>
          <p:cNvPr id="4" name="CustomShape 5"/>
          <p:cNvSpPr/>
          <p:nvPr/>
        </p:nvSpPr>
        <p:spPr>
          <a:xfrm>
            <a:off x="1307880" y="1267560"/>
            <a:ext cx="9574920" cy="4306680"/>
          </a:xfrm>
          <a:prstGeom prst="rect">
            <a:avLst/>
          </a:prstGeom>
          <a:solidFill>
            <a:srgbClr val="FFFFFF"/>
          </a:solidFill>
          <a:ln w="6480">
            <a:noFill/>
          </a:ln>
          <a:effectLst>
            <a:outerShdw blurRad="50800" algn="ctr" rotWithShape="0">
              <a:srgbClr val="000000">
                <a:alpha val="66000"/>
              </a:srgbClr>
            </a:outerShdw>
            <a:softEdge rad="0"/>
          </a:effectLst>
        </p:spPr>
        <p:style>
          <a:lnRef idx="0">
            <a:scrgbClr r="0" g="0" b="0"/>
          </a:lnRef>
          <a:fillRef idx="0">
            <a:scrgbClr r="0" g="0" b="0"/>
          </a:fillRef>
          <a:effectRef idx="0">
            <a:scrgbClr r="0" g="0" b="0"/>
          </a:effectRef>
          <a:fontRef idx="minor"/>
        </p:style>
      </p:sp>
      <p:sp>
        <p:nvSpPr>
          <p:cNvPr id="5" name="CustomShape 6"/>
          <p:cNvSpPr/>
          <p:nvPr/>
        </p:nvSpPr>
        <p:spPr>
          <a:xfrm>
            <a:off x="1447920" y="1411560"/>
            <a:ext cx="9294840" cy="4033440"/>
          </a:xfrm>
          <a:prstGeom prst="rect">
            <a:avLst/>
          </a:prstGeom>
          <a:noFill/>
          <a:ln w="6480">
            <a:solidFill>
              <a:schemeClr val="tx1">
                <a:lumMod val="75000"/>
                <a:lumOff val="25000"/>
              </a:schemeClr>
            </a:solidFill>
            <a:miter/>
          </a:ln>
        </p:spPr>
        <p:style>
          <a:lnRef idx="0">
            <a:scrgbClr r="0" g="0" b="0"/>
          </a:lnRef>
          <a:fillRef idx="0">
            <a:scrgbClr r="0" g="0" b="0"/>
          </a:fillRef>
          <a:effectRef idx="0">
            <a:scrgbClr r="0" g="0" b="0"/>
          </a:effectRef>
          <a:fontRef idx="minor"/>
        </p:style>
      </p:sp>
      <p:sp>
        <p:nvSpPr>
          <p:cNvPr id="6" name="CustomShape 7"/>
          <p:cNvSpPr/>
          <p:nvPr/>
        </p:nvSpPr>
        <p:spPr>
          <a:xfrm>
            <a:off x="5135760" y="1267560"/>
            <a:ext cx="1918800" cy="73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grpSp>
        <p:nvGrpSpPr>
          <p:cNvPr id="7" name="Group 8"/>
          <p:cNvGrpSpPr/>
          <p:nvPr/>
        </p:nvGrpSpPr>
        <p:grpSpPr>
          <a:xfrm>
            <a:off x="5249880" y="1267200"/>
            <a:ext cx="1692000" cy="616680"/>
            <a:chOff x="5249880" y="1267200"/>
            <a:chExt cx="1692000" cy="616680"/>
          </a:xfrm>
        </p:grpSpPr>
        <p:sp>
          <p:nvSpPr>
            <p:cNvPr id="8" name="Line 9"/>
            <p:cNvSpPr/>
            <p:nvPr/>
          </p:nvSpPr>
          <p:spPr>
            <a:xfrm>
              <a:off x="524988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9" name="Line 10"/>
            <p:cNvSpPr/>
            <p:nvPr/>
          </p:nvSpPr>
          <p:spPr>
            <a:xfrm>
              <a:off x="694152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10" name="Line 11"/>
            <p:cNvSpPr/>
            <p:nvPr/>
          </p:nvSpPr>
          <p:spPr>
            <a:xfrm>
              <a:off x="5249880" y="1883520"/>
              <a:ext cx="1691640" cy="360"/>
            </a:xfrm>
            <a:prstGeom prst="line">
              <a:avLst/>
            </a:prstGeom>
            <a:ln>
              <a:solidFill>
                <a:srgbClr val="FFFFFF"/>
              </a:solidFill>
              <a:miter/>
            </a:ln>
          </p:spPr>
          <p:style>
            <a:lnRef idx="1">
              <a:schemeClr val="accent1"/>
            </a:lnRef>
            <a:fillRef idx="0">
              <a:schemeClr val="accent1"/>
            </a:fillRef>
            <a:effectRef idx="0">
              <a:schemeClr val="accent1"/>
            </a:effectRef>
            <a:fontRef idx="minor"/>
          </p:style>
        </p:sp>
      </p:grpSp>
      <p:sp>
        <p:nvSpPr>
          <p:cNvPr id="11" name="PlaceHolder 12"/>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12" name="PlaceHolder 1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 name="CustomShape 1"/>
          <p:cNvSpPr/>
          <p:nvPr/>
        </p:nvSpPr>
        <p:spPr>
          <a:xfrm>
            <a:off x="0" y="0"/>
            <a:ext cx="12190680" cy="6856560"/>
          </a:xfrm>
          <a:prstGeom prst="rect">
            <a:avLst/>
          </a:prstGeom>
          <a:ln>
            <a:noFill/>
          </a:ln>
        </p:spPr>
        <p:style>
          <a:lnRef idx="2">
            <a:schemeClr val="accent1">
              <a:shade val="50000"/>
            </a:schemeClr>
          </a:lnRef>
          <a:fillRef idx="1">
            <a:schemeClr val="accent1"/>
          </a:fillRef>
          <a:effectRef idx="0">
            <a:schemeClr val="accent1"/>
          </a:effectRef>
          <a:fontRef idx="minor"/>
        </p:style>
      </p:sp>
      <p:sp>
        <p:nvSpPr>
          <p:cNvPr id="50" name="CustomShape 2"/>
          <p:cNvSpPr/>
          <p:nvPr/>
        </p:nvSpPr>
        <p:spPr>
          <a:xfrm>
            <a:off x="234720" y="237600"/>
            <a:ext cx="11721240" cy="6381000"/>
          </a:xfrm>
          <a:prstGeom prst="rect">
            <a:avLst/>
          </a:prstGeom>
          <a:solidFill>
            <a:schemeClr val="bg1">
              <a:lumMod val="75000"/>
              <a:alpha val="60000"/>
            </a:schemeClr>
          </a:solidFill>
          <a:ln w="6480">
            <a:noFill/>
          </a:ln>
          <a:effectLst>
            <a:softEdge rad="0"/>
          </a:effectLst>
        </p:spPr>
        <p:style>
          <a:lnRef idx="0">
            <a:scrgbClr r="0" g="0" b="0"/>
          </a:lnRef>
          <a:fillRef idx="0">
            <a:scrgbClr r="0" g="0" b="0"/>
          </a:fillRef>
          <a:effectRef idx="0">
            <a:scrgbClr r="0" g="0" b="0"/>
          </a:effectRef>
          <a:fontRef idx="minor"/>
        </p:style>
      </p:sp>
      <p:sp>
        <p:nvSpPr>
          <p:cNvPr id="51" name="CustomShape 3"/>
          <p:cNvSpPr/>
          <p:nvPr/>
        </p:nvSpPr>
        <p:spPr>
          <a:xfrm>
            <a:off x="371880" y="374760"/>
            <a:ext cx="11446920" cy="6106680"/>
          </a:xfrm>
          <a:prstGeom prst="rect">
            <a:avLst/>
          </a:prstGeom>
          <a:noFill/>
          <a:ln w="6480">
            <a:solidFill>
              <a:schemeClr val="tx1">
                <a:lumMod val="85000"/>
                <a:lumOff val="15000"/>
              </a:schemeClr>
            </a:solidFill>
            <a:miter/>
          </a:ln>
        </p:spPr>
        <p:style>
          <a:lnRef idx="0">
            <a:scrgbClr r="0" g="0" b="0"/>
          </a:lnRef>
          <a:fillRef idx="0">
            <a:scrgbClr r="0" g="0" b="0"/>
          </a:fillRef>
          <a:effectRef idx="0">
            <a:scrgbClr r="0" g="0" b="0"/>
          </a:effectRef>
          <a:fontRef idx="minor"/>
        </p:style>
      </p:sp>
      <p:sp>
        <p:nvSpPr>
          <p:cNvPr id="52" name="PlaceHolder 4"/>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53"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9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1720" cy="1144080"/>
          </a:xfrm>
          <a:prstGeom prst="rect">
            <a:avLst/>
          </a:prstGeom>
        </p:spPr>
        <p:txBody>
          <a:bodyPr lIns="0" tIns="0" rIns="0" bIns="0" anchor="ctr"/>
          <a:lstStyle/>
          <a:p>
            <a:r>
              <a:rPr lang="en-GB" sz="1800" b="0" strike="noStrike" spc="-1">
                <a:latin typeface="Arial"/>
              </a:rPr>
              <a:t>Click to edit the title text format</a:t>
            </a:r>
          </a:p>
        </p:txBody>
      </p:sp>
      <p:sp>
        <p:nvSpPr>
          <p:cNvPr id="129" name="PlaceHolder 2"/>
          <p:cNvSpPr>
            <a:spLocks noGrp="1"/>
          </p:cNvSpPr>
          <p:nvPr>
            <p:ph type="body"/>
          </p:nvPr>
        </p:nvSpPr>
        <p:spPr>
          <a:xfrm>
            <a:off x="609480" y="1604520"/>
            <a:ext cx="10971720" cy="3976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1800" b="0" strike="noStrike" spc="-1">
                <a:latin typeface="Arial"/>
              </a:rPr>
              <a:t>Second Outline Level</a:t>
            </a:r>
          </a:p>
          <a:p>
            <a:pPr marL="1296000" lvl="2" indent="-288000">
              <a:spcBef>
                <a:spcPts val="850"/>
              </a:spcBef>
              <a:buClr>
                <a:srgbClr val="000000"/>
              </a:buClr>
              <a:buSzPct val="45000"/>
              <a:buFont typeface="Wingdings" charset="2"/>
              <a:buChar char=""/>
            </a:pPr>
            <a:r>
              <a:rPr lang="en-GB" sz="1800" b="0" strike="noStrike" spc="-1">
                <a:latin typeface="Arial"/>
              </a:rPr>
              <a:t>Third Outline Level</a:t>
            </a:r>
          </a:p>
          <a:p>
            <a:pPr marL="1728000" lvl="3" indent="-216000">
              <a:spcBef>
                <a:spcPts val="567"/>
              </a:spcBef>
              <a:buClr>
                <a:srgbClr val="000000"/>
              </a:buClr>
              <a:buSzPct val="75000"/>
              <a:buFont typeface="Symbol" charset="2"/>
              <a:buChar char=""/>
            </a:pPr>
            <a:r>
              <a:rPr lang="en-GB" sz="1800" b="0" strike="noStrike" spc="-1">
                <a:latin typeface="Arial"/>
              </a:rPr>
              <a:t>Fourth Outline Level</a:t>
            </a:r>
          </a:p>
          <a:p>
            <a:pPr marL="2160000" lvl="4" indent="-216000">
              <a:spcBef>
                <a:spcPts val="283"/>
              </a:spcBef>
              <a:buClr>
                <a:srgbClr val="000000"/>
              </a:buClr>
              <a:buSzPct val="45000"/>
              <a:buFont typeface="Wingdings" charset="2"/>
              <a:buChar char=""/>
            </a:pPr>
            <a:r>
              <a:rPr lang="en-GB" sz="1800" b="0" strike="noStrike" spc="-1">
                <a:latin typeface="Arial"/>
              </a:rPr>
              <a:t>Fifth Outline Level</a:t>
            </a:r>
          </a:p>
          <a:p>
            <a:pPr marL="2592000" lvl="5" indent="-216000">
              <a:spcBef>
                <a:spcPts val="283"/>
              </a:spcBef>
              <a:buClr>
                <a:srgbClr val="000000"/>
              </a:buClr>
              <a:buSzPct val="45000"/>
              <a:buFont typeface="Wingdings" charset="2"/>
              <a:buChar char=""/>
            </a:pPr>
            <a:r>
              <a:rPr lang="en-GB" sz="1800" b="0" strike="noStrike" spc="-1">
                <a:latin typeface="Arial"/>
              </a:rPr>
              <a:t>Sixth Outline Level</a:t>
            </a:r>
          </a:p>
          <a:p>
            <a:pPr marL="3024000" lvl="6" indent="-216000">
              <a:spcBef>
                <a:spcPts val="283"/>
              </a:spcBef>
              <a:buClr>
                <a:srgbClr val="000000"/>
              </a:buClr>
              <a:buSzPct val="45000"/>
              <a:buFont typeface="Wingdings" charset="2"/>
              <a:buChar char=""/>
            </a:pPr>
            <a:r>
              <a:rPr lang="en-GB"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1720" cy="1144080"/>
          </a:xfrm>
          <a:prstGeom prst="rect">
            <a:avLst/>
          </a:prstGeom>
        </p:spPr>
        <p:txBody>
          <a:bodyPr lIns="0" tIns="0" rIns="0" bIns="0" anchor="ctr"/>
          <a:lstStyle/>
          <a:p>
            <a:r>
              <a:rPr lang="en-GB" sz="1800" b="0" strike="noStrike" spc="-1">
                <a:latin typeface="Arial"/>
              </a:rPr>
              <a:t>Click to edit the title text format</a:t>
            </a:r>
          </a:p>
        </p:txBody>
      </p:sp>
      <p:sp>
        <p:nvSpPr>
          <p:cNvPr id="16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1720" cy="1144080"/>
          </a:xfrm>
          <a:prstGeom prst="rect">
            <a:avLst/>
          </a:prstGeom>
        </p:spPr>
        <p:txBody>
          <a:bodyPr lIns="0" tIns="0" rIns="0" bIns="0" anchor="ctr"/>
          <a:lstStyle/>
          <a:p>
            <a:r>
              <a:rPr lang="en-GB" sz="1800" b="0" strike="noStrike" spc="-1">
                <a:latin typeface="Arial"/>
              </a:rPr>
              <a:t>Click to edit the title text format</a:t>
            </a:r>
          </a:p>
        </p:txBody>
      </p:sp>
      <p:sp>
        <p:nvSpPr>
          <p:cNvPr id="205" name="PlaceHolder 2"/>
          <p:cNvSpPr>
            <a:spLocks noGrp="1"/>
          </p:cNvSpPr>
          <p:nvPr>
            <p:ph type="body"/>
          </p:nvPr>
        </p:nvSpPr>
        <p:spPr>
          <a:xfrm>
            <a:off x="609480" y="1604520"/>
            <a:ext cx="10971720" cy="3976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1800" b="0" strike="noStrike" spc="-1">
                <a:latin typeface="Arial"/>
              </a:rPr>
              <a:t>Second Outline Level</a:t>
            </a:r>
          </a:p>
          <a:p>
            <a:pPr marL="1296000" lvl="2" indent="-288000">
              <a:spcBef>
                <a:spcPts val="850"/>
              </a:spcBef>
              <a:buClr>
                <a:srgbClr val="000000"/>
              </a:buClr>
              <a:buSzPct val="45000"/>
              <a:buFont typeface="Wingdings" charset="2"/>
              <a:buChar char=""/>
            </a:pPr>
            <a:r>
              <a:rPr lang="en-GB" sz="1800" b="0" strike="noStrike" spc="-1">
                <a:latin typeface="Arial"/>
              </a:rPr>
              <a:t>Third Outline Level</a:t>
            </a:r>
          </a:p>
          <a:p>
            <a:pPr marL="1728000" lvl="3" indent="-216000">
              <a:spcBef>
                <a:spcPts val="567"/>
              </a:spcBef>
              <a:buClr>
                <a:srgbClr val="000000"/>
              </a:buClr>
              <a:buSzPct val="75000"/>
              <a:buFont typeface="Symbol" charset="2"/>
              <a:buChar char=""/>
            </a:pPr>
            <a:r>
              <a:rPr lang="en-GB" sz="1800" b="0" strike="noStrike" spc="-1">
                <a:latin typeface="Arial"/>
              </a:rPr>
              <a:t>Fourth Outline Level</a:t>
            </a:r>
          </a:p>
          <a:p>
            <a:pPr marL="2160000" lvl="4" indent="-216000">
              <a:spcBef>
                <a:spcPts val="283"/>
              </a:spcBef>
              <a:buClr>
                <a:srgbClr val="000000"/>
              </a:buClr>
              <a:buSzPct val="45000"/>
              <a:buFont typeface="Wingdings" charset="2"/>
              <a:buChar char=""/>
            </a:pPr>
            <a:r>
              <a:rPr lang="en-GB" sz="1800" b="0" strike="noStrike" spc="-1">
                <a:latin typeface="Arial"/>
              </a:rPr>
              <a:t>Fifth Outline Level</a:t>
            </a:r>
          </a:p>
          <a:p>
            <a:pPr marL="2592000" lvl="5" indent="-216000">
              <a:spcBef>
                <a:spcPts val="283"/>
              </a:spcBef>
              <a:buClr>
                <a:srgbClr val="000000"/>
              </a:buClr>
              <a:buSzPct val="45000"/>
              <a:buFont typeface="Wingdings" charset="2"/>
              <a:buChar char=""/>
            </a:pPr>
            <a:r>
              <a:rPr lang="en-GB" sz="1800" b="0" strike="noStrike" spc="-1">
                <a:latin typeface="Arial"/>
              </a:rPr>
              <a:t>Sixth Outline Level</a:t>
            </a:r>
          </a:p>
          <a:p>
            <a:pPr marL="3024000" lvl="6" indent="-216000">
              <a:spcBef>
                <a:spcPts val="283"/>
              </a:spcBef>
              <a:buClr>
                <a:srgbClr val="000000"/>
              </a:buClr>
              <a:buSzPct val="45000"/>
              <a:buFont typeface="Wingdings" charset="2"/>
              <a:buChar char=""/>
            </a:pPr>
            <a:r>
              <a:rPr lang="en-GB"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s7RIjSWIuIo"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bing.com/videos/search?q=chants+d%27auvergne&amp;docid=608049855014703537&amp;mid=85D3C181640A523ABF3385D3C181640A523ABF33&amp;view=detail&amp;FORM=VIRE" TargetMode="External"/><Relationship Id="rId4" Type="http://schemas.openxmlformats.org/officeDocument/2006/relationships/hyperlink" Target="https://www.bing.com/videos/search?q=musique+du+xv+si%c3%a8cle&amp;ru=%2fvideos%2fsearch%3fq%3dmusique%2520du%2520xv%2520si%25C3%25A8cle%26qs%3dn%26form%3dQBVRMH%26%3d%2525eManage%2520Your%2520Search%2520History%2525E%26sp%3d-1%26pq%3dmusique%2520du%2520xv%2520si%25C3%25A8cle%26sc%3d2-20%26sk%3d%26cvid%3dE8231DC80AEB4C70A3F75719FA3E5B08%26ghsh%3d0%26ghacc%3d0%26ghpl%3d&amp;view=detail&amp;mid=F4A74F2FC62D55161714F4A74F2FC62D55161714&amp;rvsmid=86435618CA99406FD4DF86435618CA99406FD4DF&amp;FORM=VDRVR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63.xml"/><Relationship Id="rId5" Type="http://schemas.openxmlformats.org/officeDocument/2006/relationships/image" Target="../media/image216.jpeg"/><Relationship Id="rId4" Type="http://schemas.openxmlformats.org/officeDocument/2006/relationships/image" Target="../media/image215.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1.jpeg"/><Relationship Id="rId2" Type="http://schemas.openxmlformats.org/officeDocument/2006/relationships/image" Target="../media/image217.jpeg"/><Relationship Id="rId1" Type="http://schemas.openxmlformats.org/officeDocument/2006/relationships/slideLayout" Target="../slideLayouts/slideLayout63.xml"/><Relationship Id="rId6" Type="http://schemas.openxmlformats.org/officeDocument/2006/relationships/hyperlink" Target="https://www.bing.com/videos/search?q=jacques+louis+david&amp;&amp;view=detail&amp;mid=C3735391CFE17C9E70ADC3735391CFE17C9E70AD&amp;&amp;FORM=VDRVRV" TargetMode="External"/><Relationship Id="rId5" Type="http://schemas.openxmlformats.org/officeDocument/2006/relationships/image" Target="../media/image220.jpg"/><Relationship Id="rId4" Type="http://schemas.openxmlformats.org/officeDocument/2006/relationships/image" Target="../media/image219.jpeg"/></Relationships>
</file>

<file path=ppt/slides/_rels/slide10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63.xml"/></Relationships>
</file>

<file path=ppt/slides/_rels/slide10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3.xml"/><Relationship Id="rId4" Type="http://schemas.openxmlformats.org/officeDocument/2006/relationships/hyperlink" Target="https://www.youtube.com/watch?v=3p_e2jVgPJk"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comments" Target="../comments/comment2.xml"/><Relationship Id="rId2" Type="http://schemas.openxmlformats.org/officeDocument/2006/relationships/image" Target="../media/image227.jpeg"/><Relationship Id="rId1" Type="http://schemas.openxmlformats.org/officeDocument/2006/relationships/slideLayout" Target="../slideLayouts/slideLayout63.xml"/><Relationship Id="rId6" Type="http://schemas.openxmlformats.org/officeDocument/2006/relationships/image" Target="../media/image230.jpeg"/><Relationship Id="rId5" Type="http://schemas.openxmlformats.org/officeDocument/2006/relationships/hyperlink" Target="https://www.bing.com/videos/search?q=Gros+painter&amp;&amp;view=detail&amp;mid=2903B1AC4D6281D182962903B1AC4D6281D18296&amp;&amp;FORM=VRDGAR" TargetMode="External"/><Relationship Id="rId4" Type="http://schemas.openxmlformats.org/officeDocument/2006/relationships/image" Target="../media/image22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63.xml"/><Relationship Id="rId4" Type="http://schemas.openxmlformats.org/officeDocument/2006/relationships/hyperlink" Target="https://www.youtube.com/watch?v=ztO9YJEpAXE"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63.xml"/><Relationship Id="rId4" Type="http://schemas.openxmlformats.org/officeDocument/2006/relationships/image" Target="../media/image24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63.xml"/><Relationship Id="rId6" Type="http://schemas.openxmlformats.org/officeDocument/2006/relationships/image" Target="../media/image246.jpeg"/><Relationship Id="rId5" Type="http://schemas.openxmlformats.org/officeDocument/2006/relationships/hyperlink" Target="https://www.bing.com/videos/search?q=Ingres&amp;&amp;view=detail&amp;mid=AA8006D88BC233FB3E4FAA8006D88BC233FB3E4F&amp;&amp;FORM=VRDGAR" TargetMode="External"/><Relationship Id="rId4" Type="http://schemas.openxmlformats.org/officeDocument/2006/relationships/image" Target="../media/image245.jpeg"/></Relationships>
</file>

<file path=ppt/slides/_rels/slide11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63.xml"/></Relationships>
</file>

<file path=ppt/slides/_rels/slide11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63.xml"/><Relationship Id="rId5" Type="http://schemas.openxmlformats.org/officeDocument/2006/relationships/image" Target="../media/image250.jpeg"/><Relationship Id="rId4" Type="http://schemas.openxmlformats.org/officeDocument/2006/relationships/hyperlink" Target="https://www.bing.com/videos/search?q=horace+vernet&amp;&amp;view=detail&amp;mid=171601645A00AA05A27B171601645A00AA05A27B&amp;&amp;FORM=VRDGAR&amp;ru=%2Fvideos%2Fsearch%3Fq%3Dhorace%2Bvernet%26FORM%3DHDRSC4"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hyperlink" Target="https://www.bing.com/videos/search?q=Gericault&amp;&amp;view=detail&amp;mid=A3137DDB83EB3A8F7FA1A3137DDB83EB3A8F7FA1&amp;&amp;FORM=VRDGAR" TargetMode="External"/><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63.xml"/><Relationship Id="rId5" Type="http://schemas.openxmlformats.org/officeDocument/2006/relationships/hyperlink" Target="https://www.bing.com/videos/search?q=Theodore+Gericault+Paintings&amp;&amp;view=detail&amp;mid=621BBAB2BCC7D20B11E3621BBAB2BCC7D20B11E3&amp;&amp;FORM=VRDGAR" TargetMode="External"/><Relationship Id="rId4" Type="http://schemas.openxmlformats.org/officeDocument/2006/relationships/image" Target="../media/image254.jpeg"/></Relationships>
</file>

<file path=ppt/slides/_rels/slide11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63.xml"/><Relationship Id="rId4" Type="http://schemas.openxmlformats.org/officeDocument/2006/relationships/hyperlink" Target="https://www.bing.com/videos/search?q=gericault+The+raft+of&amp;&amp;view=detail&amp;mid=A3137DDB83EB3A8F7FA1A3137DDB83EB3A8F7FA1&amp;&amp;FORM=VRDGAR&amp;ru=%2Fvideos%2Fsearch%3Fq%3Dgericault%2BThe%2Braft%2Bof%26qs%3Dn%26form%3DQBVR%26sp%3D-1%26pq%3Dgericault%2Bthe%2Braft%2Bof%26sc%3D4-21%26sk%3D%26cvid%3DD896A69EFA724C7BAF64EEA7C7B4589A%26ghsh%3D0%26ghacc%3D0%26ghpl%3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7.jpeg"/><Relationship Id="rId1" Type="http://schemas.openxmlformats.org/officeDocument/2006/relationships/slideLayout" Target="../slideLayouts/slideLayout63.xml"/><Relationship Id="rId6" Type="http://schemas.openxmlformats.org/officeDocument/2006/relationships/hyperlink" Target="https://www.bing.com/videos/search?q=erlkoenig+schubert+fischer+dieskau&amp;&amp;view=detail&amp;mid=53F6CEA1BEAC4C729AE053F6CEA1BEAC4C729AE0&amp;&amp;FORM=VRDGAR&amp;ru=%2Fvideos%2Fsearch%3Fq%3Derlkoenig%2520schubert%2520fischer%2520dieskau%26qs%3DSSA%26form%3DQBVR%26%3D%2525eManage%2520Your%2520Search%2520History%2525E%26sp%3D3%26pq%3Dfranz%2520schubert%2520erlkonig%2520fischer%26sk%3DSSA2%26sc%3D10-31%26cvid%3D5E12786ED50942769B27C74F530873D9" TargetMode="External"/><Relationship Id="rId5" Type="http://schemas.openxmlformats.org/officeDocument/2006/relationships/hyperlink" Target="https://www.bing.com/videos/search?q=satie+gymnopedies&amp;&amp;view=detail&amp;mid=31E15130F3213C8FC2AE31E15130F3213C8FC2AE&amp;&amp;FORM=VRDGAR&amp;ru=%2Fvideos%2Fsearch%3Fq%3Dsatie%2520gymnopedies%26qs%3Dn%26form%3DQBVR%26%3D%2525eManage%2520Your%2520Search%2520History%2525E%26sp%3D-1%26ghc%3D1%26pq%3Dsatie%2520gymnopedies%26sc%3D10-17%26sk%3D%26cvid%3DFEC721D625F3480B83BBE5E5CE7CCFB7%26ghsh%3D0%26ghacc%3D0%26ghpl%3D" TargetMode="External"/><Relationship Id="rId4" Type="http://schemas.openxmlformats.org/officeDocument/2006/relationships/hyperlink" Target="https://www.bing.com/videos/search?q=lakme&amp;&amp;view=detail&amp;mid=D223C940BAFBC348A906D223C940BAFBC348A906&amp;&amp;FORM=VRDGAR&amp;ru=%2Fvideos%2Fsearch%3Fq%3Dlakme%26qs%3Dn%26form%3DQBVR%26%3D%2525eManage%2520Your%2520Search%2520History%2525E%26sp%3D-1%26pq%3Dlakme%26sc%3D10-5%26sk%3D%26cvid%3D2D696C1B39544289B9C699D1ABCEC45B%26ghsh%3D0%26ghacc%3D0%26ghpl%3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63.xml"/><Relationship Id="rId4" Type="http://schemas.openxmlformats.org/officeDocument/2006/relationships/image" Target="../media/image2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63.xml"/><Relationship Id="rId5" Type="http://schemas.openxmlformats.org/officeDocument/2006/relationships/image" Target="../media/image265.jpeg"/><Relationship Id="rId4" Type="http://schemas.openxmlformats.org/officeDocument/2006/relationships/hyperlink" Target="https://www.bing.com/videos/search?q=Corot+painter&amp;&amp;view=detail&amp;mid=B9127AA403C56B5F0B53B9127AA403C56B5F0B53&amp;&amp;FORM=VRDGAR"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63.xml"/></Relationships>
</file>

<file path=ppt/slides/_rels/slide12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63.xml"/></Relationships>
</file>

<file path=ppt/slides/_rels/slide12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63.xml"/></Relationships>
</file>

<file path=ppt/slides/_rels/slide129.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6.xml"/><Relationship Id="rId4" Type="http://schemas.openxmlformats.org/officeDocument/2006/relationships/hyperlink" Target="https://www.youtube.com/watch?v=-zQIIwtwN1U"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s://www.bing.com/videos/search?q=Eugene+Delacroix&amp;&amp;view=detail&amp;mid=B6160B027BB347B5BF36B6160B027BB347B5BF36&amp;&amp;FORM=VDRVRV" TargetMode="External"/><Relationship Id="rId1" Type="http://schemas.openxmlformats.org/officeDocument/2006/relationships/slideLayout" Target="../slideLayouts/slideLayout63.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281.jpeg"/></Relationships>
</file>

<file path=ppt/slides/_rels/slide13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3" Type="http://schemas.openxmlformats.org/officeDocument/2006/relationships/hyperlink" Target="https://www.bing.com/videos/search?q=delacroix+painting+la+liberte+guidant+le+peuple+English&amp;&amp;view=detail&amp;mid=A9F6D2597C7097534DF5A9F6D2597C7097534DF5&amp;&amp;FORM=VRDGAR&amp;ru=%2Fvideos%2Fsearch%3Fq%3Ddelacroix%2520painting%2520la%2520liberte%2520guidant%2520le%2520peuple%2520English%26qs%3Dn%26form%3DQBVRMH%26%3D%2525eManage%2520Your%2520Search%2520History%2525E%26sp%3D-1%26pq%3Ddelacroix%2520painting%2520la%2520liberte%2520guidant%2520le%2520peuple%2520english%26sc%3D0-55%26sk%3D%26cvid%3D7F801391245F4A1691CD0443D9023C7A%26ghsh%3D0%26ghacc%3D0%26ghpl%3D" TargetMode="External"/><Relationship Id="rId2" Type="http://schemas.openxmlformats.org/officeDocument/2006/relationships/image" Target="../media/image286.jpeg"/><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63.xml"/></Relationships>
</file>

<file path=ppt/slides/_rels/slide13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hyperlink" Target="https://www.bing.com/videos/search?q=paul+huet+painter&amp;&amp;view=detail&amp;mid=A55968ED3AA2D81DA08BA55968ED3AA2D81DA08B&amp;&amp;FORM=VRDGAR" TargetMode="External"/><Relationship Id="rId1" Type="http://schemas.openxmlformats.org/officeDocument/2006/relationships/slideLayout" Target="../slideLayouts/slideLayout63.xml"/><Relationship Id="rId6" Type="http://schemas.openxmlformats.org/officeDocument/2006/relationships/image" Target="../media/image291.gif"/><Relationship Id="rId5" Type="http://schemas.openxmlformats.org/officeDocument/2006/relationships/image" Target="../media/image290.jpeg"/><Relationship Id="rId4" Type="http://schemas.openxmlformats.org/officeDocument/2006/relationships/image" Target="../media/image289.jpeg"/></Relationships>
</file>

<file path=ppt/slides/_rels/slide13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63.xml"/></Relationships>
</file>

<file path=ppt/slides/_rels/slide138.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hyperlink" Target="https://www.bing.com/videos/search?q=honore+daumier+paintings&amp;&amp;view=detail&amp;mid=41F004F47F1CF9C55C0A41F004F47F1CF9C55C0A&amp;&amp;FORM=VRDGAR&amp;ru=%2Fvideos%2Fsearch%3Fq%3Dhonore%2Bdaumier%2Bpaintings%26FORM%3DHDRSC4" TargetMode="External"/><Relationship Id="rId2" Type="http://schemas.openxmlformats.org/officeDocument/2006/relationships/image" Target="../media/image293.jpeg"/><Relationship Id="rId1" Type="http://schemas.openxmlformats.org/officeDocument/2006/relationships/slideLayout" Target="../slideLayouts/slideLayout63.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hyperlink" Target="https://www.bing.com/videos/search?q=honore+daumier&amp;&amp;view=detail&amp;mid=C74B969C971751EDF547C74B969C971751EDF547&amp;&amp;FORM=VRDGAR"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63.xml"/></Relationships>
</file>

<file path=ppt/slides/_rels/slide141.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63.xml"/><Relationship Id="rId6" Type="http://schemas.openxmlformats.org/officeDocument/2006/relationships/image" Target="../media/image302.jpeg"/><Relationship Id="rId5" Type="http://schemas.openxmlformats.org/officeDocument/2006/relationships/hyperlink" Target="https://www.youtube.com/watch?v=Aqn18N0FBSY" TargetMode="External"/><Relationship Id="rId4" Type="http://schemas.openxmlformats.org/officeDocument/2006/relationships/image" Target="../media/image301.jpeg"/></Relationships>
</file>

<file path=ppt/slides/_rels/slide142.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63.xml"/></Relationships>
</file>

<file path=ppt/slides/_rels/slide14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63.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hyperlink" Target="https://www.bing.com/videos/search?q=teheodore+rousseau&amp;&amp;view=detail&amp;mid=5904439862ECB76FF38B5904439862ECB76FF38B&amp;&amp;FORM=VRDGAR"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63.xml"/></Relationships>
</file>

<file path=ppt/slides/_rels/slide145.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63.xml"/><Relationship Id="rId5" Type="http://schemas.openxmlformats.org/officeDocument/2006/relationships/image" Target="../media/image311.jpeg"/><Relationship Id="rId4" Type="http://schemas.openxmlformats.org/officeDocument/2006/relationships/hyperlink" Target="https://www.bing.com/videos/search?q=Francois+Millet&amp;&amp;view=detail&amp;mid=BC02E4175C8D69877522BC02E4175C8D69877522&amp;&amp;FORM=VRDGAR"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image" Target="../media/image312.jpeg"/><Relationship Id="rId1" Type="http://schemas.openxmlformats.org/officeDocument/2006/relationships/slideLayout" Target="../slideLayouts/slideLayout63.xml"/><Relationship Id="rId4" Type="http://schemas.openxmlformats.org/officeDocument/2006/relationships/image" Target="../media/image314.jpeg"/></Relationships>
</file>

<file path=ppt/slides/_rels/slide147.xml.rels><?xml version="1.0" encoding="UTF-8" standalone="yes"?>
<Relationships xmlns="http://schemas.openxmlformats.org/package/2006/relationships"><Relationship Id="rId3" Type="http://schemas.openxmlformats.org/officeDocument/2006/relationships/hyperlink" Target="https://www.bing.com/videos/search?q=Francois+Millet&amp;&amp;view=detail&amp;mid=BC02E4175C8D69877522BC02E4175C8D69877522&amp;&amp;FORM=VRDGAR" TargetMode="External"/><Relationship Id="rId2" Type="http://schemas.openxmlformats.org/officeDocument/2006/relationships/image" Target="../media/image315.jpeg"/><Relationship Id="rId1" Type="http://schemas.openxmlformats.org/officeDocument/2006/relationships/slideLayout" Target="../slideLayouts/slideLayout63.xml"/></Relationships>
</file>

<file path=ppt/slides/_rels/slide148.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63.xml"/></Relationships>
</file>

<file path=ppt/slides/_rels/slide149.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jpe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63.xml"/><Relationship Id="rId6" Type="http://schemas.openxmlformats.org/officeDocument/2006/relationships/hyperlink" Target="https://www.bing.com/videos/search?q=charles+Jacque+barbizon&amp;&amp;view=detail&amp;mid=6BFF2A1D7A0B5915A14F6BFF2A1D7A0B5915A14F&amp;&amp;FORM=VRDGAR" TargetMode="External"/><Relationship Id="rId5" Type="http://schemas.openxmlformats.org/officeDocument/2006/relationships/image" Target="../media/image322.jpeg"/><Relationship Id="rId4" Type="http://schemas.openxmlformats.org/officeDocument/2006/relationships/image" Target="../media/image321.jpeg"/></Relationships>
</file>

<file path=ppt/slides/_rels/slide151.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63.xml"/></Relationships>
</file>

<file path=ppt/slides/_rels/slide152.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63.xml"/><Relationship Id="rId5" Type="http://schemas.openxmlformats.org/officeDocument/2006/relationships/hyperlink" Target="https://www.bing.com/videos/search?q=charles+francois+daubigny&amp;&amp;view=detail&amp;mid=898F0A36C89828453DB8898F0A36C89828453DB8&amp;&amp;FORM=VRDGAR" TargetMode="External"/><Relationship Id="rId4" Type="http://schemas.openxmlformats.org/officeDocument/2006/relationships/image" Target="../media/image326.jpeg"/></Relationships>
</file>

<file path=ppt/slides/_rels/slide15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63.xml"/><Relationship Id="rId6" Type="http://schemas.openxmlformats.org/officeDocument/2006/relationships/hyperlink" Target="https://www.bing.com/videos/search?q=charles+francois+daubigny&amp;&amp;view=detail&amp;mid=898F0A36C89828453DB8898F0A36C89828453DB8&amp;&amp;FORM=VRDGAR" TargetMode="External"/><Relationship Id="rId5" Type="http://schemas.openxmlformats.org/officeDocument/2006/relationships/image" Target="../media/image329.jpeg"/><Relationship Id="rId4" Type="http://schemas.openxmlformats.org/officeDocument/2006/relationships/hyperlink" Target="https://www.bing.com/videos/search?q=Charles+D%27Aubigny&amp;&amp;view=detail&amp;mid=FAC28783A4F87B0AA43FFAC28783A4F87B0AA43F&amp;&amp;FORM=VRDGAR&amp;ru=%2Fvideos%2Fsearch%3Fq%3DCharles%2BD%2527Aubigny%26FORM%3DHDRSC4"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63.xml"/><Relationship Id="rId4" Type="http://schemas.openxmlformats.org/officeDocument/2006/relationships/hyperlink" Target="https://www.bing.com/videos/search?q=camille+SAint+Sens+organ+Symphonyata%252f3021%252f3021927.jpg%26cdnurl%3dhttps%253a%252f%252fth.bing.com%252fth%252fid%252fR.c16cafbfcece4999bd0e1e45c1f8a168%253frik%253d%25252bA0LPxPtTOEJfQ%2526pid%253dImgRaw%2526r%253d0%26exph%3d390%26expw%3d600%26q%3dsoleil%2bcouchant%2b%2bCharles%2bDaubigny%26simid%3d608021766004957312%26FORM%3dIRPRST%26ck%3d3009B227EB48FF27D09545D2ADBC5075%26selectedIndex%3d2%26ajaxhist%3d0%26ajaxserp%3d0&amp;&amp;view=detail&amp;mid=9D5A87605252486C53D99D5A87605252486C53D9&amp;&amp;FORM=VRDGAR&amp;ru=%2Fvideos%2Fsearch%3Fq%3Dcamille%2BSAint%2BSens%2Borgan%2BSymphonyata%25252f3021%25252f3021927.jpg%2526cdnurl%253dhttps%25253a%25252f%25252fth.bing.com%25252fth%25252fid%25252fR.c16cafbfcece4999bd0e1e45c1f8a168%25253frik%25253d%2525252bA0LPxPtTOEJfQ%252526pid%25253dImgRaw%252526r%25253d0%2526exph%253d390%2526expw%253d600%2526q%253dsoleil%252bcouchant%252b%252bCharles%252bDaubigny%2526simid%253d608021766004957312%2526FORM%253dIRPRST%2526ck%253d3009B227EB48FF27D09545D2ADBC5075%2526selectedIndex%253d2%2526ajaxhist%253d0%2526ajaxserp%253d0%26FORM%3DHDRSC4"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jpeg"/><Relationship Id="rId1" Type="http://schemas.openxmlformats.org/officeDocument/2006/relationships/slideLayout" Target="../slideLayouts/slideLayout63.xml"/></Relationships>
</file>

<file path=ppt/slides/_rels/slide156.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63.xml"/></Relationships>
</file>

<file path=ppt/slides/_rels/slide157.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63.xml"/><Relationship Id="rId4" Type="http://schemas.openxmlformats.org/officeDocument/2006/relationships/image" Target="../media/image337.jpeg"/></Relationships>
</file>

<file path=ppt/slides/_rels/slide158.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63.xml"/></Relationships>
</file>

<file path=ppt/slides/_rels/slide159.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www.bing.com/videos/search?q=purcell+music+for+funeral+of+queen+anne&amp;ru=%2fvideos%2fsearch%3fq%3dpurcell%2bmusic%2bfor%2bfuneral%2bof%2bqueen%2banne%26FORM%3dHDRSC4&amp;view=detail&amp;mid=75E33675F8B9B5BCAF4875E33675F8B9B5BCAF48&amp;&amp;FORM=VDRVSR" TargetMode="External"/><Relationship Id="rId2" Type="http://schemas.openxmlformats.org/officeDocument/2006/relationships/image" Target="../media/image29.jpeg"/><Relationship Id="rId1" Type="http://schemas.openxmlformats.org/officeDocument/2006/relationships/slideLayout" Target="../slideLayouts/slideLayout26.xml"/><Relationship Id="rId6" Type="http://schemas.openxmlformats.org/officeDocument/2006/relationships/hyperlink" Target="https://www.bing.com/videos/search?q=XvII+century+french+music&amp;&amp;view=detail&amp;mid=C0CFBC4EAFD2A49B60EFC0CFBC4EAFD2A49B60EF&amp;&amp;FORM=VRDGAR&amp;ru=%2Fvideos%2Fsearch%3Fq%3DXvII%2Bcentury%2Bfrench%2Bmusic%26FORM%3DHDRSC4" TargetMode="External"/><Relationship Id="rId5" Type="http://schemas.openxmlformats.org/officeDocument/2006/relationships/image" Target="../media/image31.jpeg"/><Relationship Id="rId4" Type="http://schemas.openxmlformats.org/officeDocument/2006/relationships/hyperlink" Target="https://www.youtube.com/watch?v=xSTd6HlQ494"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63.xml"/><Relationship Id="rId6" Type="http://schemas.openxmlformats.org/officeDocument/2006/relationships/image" Target="../media/image343.jpeg"/><Relationship Id="rId5" Type="http://schemas.openxmlformats.org/officeDocument/2006/relationships/image" Target="../media/image342.jpeg"/><Relationship Id="rId4" Type="http://schemas.openxmlformats.org/officeDocument/2006/relationships/hyperlink" Target="https://www.bing.com/videos/search?q=Gustave+Courbet&amp;&amp;view=detail&amp;mid=CEA42DD19548C4626678CEA42DD19548C4626678&amp;&amp;FORM=VRDGAR" TargetMode="External"/></Relationships>
</file>

<file path=ppt/slides/_rels/slide161.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63.xml"/></Relationships>
</file>

<file path=ppt/slides/_rels/slide162.xml.rels><?xml version="1.0" encoding="UTF-8" standalone="yes"?>
<Relationships xmlns="http://schemas.openxmlformats.org/package/2006/relationships"><Relationship Id="rId3" Type="http://schemas.openxmlformats.org/officeDocument/2006/relationships/hyperlink" Target="https://www.bing.com/videos/search?q=gustave+coubet&amp;&amp;view=detail&amp;mid=EA27D1C95FF564B3202DEA27D1C95FF564B3202D&amp;&amp;FORM=VRDGAR&amp;ru=%2Fvideos%2Fsearch%3Fq%3Dgustave%2Bcoubet%26FORM%3DHDRSC4" TargetMode="External"/><Relationship Id="rId2" Type="http://schemas.openxmlformats.org/officeDocument/2006/relationships/image" Target="../media/image345.jpeg"/><Relationship Id="rId1" Type="http://schemas.openxmlformats.org/officeDocument/2006/relationships/slideLayout" Target="../slideLayouts/slideLayout63.xml"/></Relationships>
</file>

<file path=ppt/slides/_rels/slide16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63.xml"/></Relationships>
</file>

<file path=ppt/slides/_rels/slide164.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63.xml"/></Relationships>
</file>

<file path=ppt/slides/_rels/slide165.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63.xml"/><Relationship Id="rId6" Type="http://schemas.openxmlformats.org/officeDocument/2006/relationships/image" Target="../media/image352.jpeg"/><Relationship Id="rId5" Type="http://schemas.openxmlformats.org/officeDocument/2006/relationships/image" Target="../media/image351.jpg"/><Relationship Id="rId4" Type="http://schemas.openxmlformats.org/officeDocument/2006/relationships/hyperlink" Target="https://www.bing.com/videos/search?q=thomas+couture&amp;&amp;view=detail&amp;mid=039F9D890A379FAFC34F039F9D890A379FAFC34F&amp;&amp;FORM=VRDGAR"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image" Target="../media/image353.jpeg"/><Relationship Id="rId1" Type="http://schemas.openxmlformats.org/officeDocument/2006/relationships/slideLayout" Target="../slideLayouts/slideLayout63.xml"/><Relationship Id="rId4" Type="http://schemas.openxmlformats.org/officeDocument/2006/relationships/image" Target="../media/image355.jpeg"/></Relationships>
</file>

<file path=ppt/slides/_rels/slide167.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63.xml"/><Relationship Id="rId4" Type="http://schemas.openxmlformats.org/officeDocument/2006/relationships/image" Target="../media/image358.jpeg"/></Relationships>
</file>

<file path=ppt/slides/_rels/slide168.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359.jpeg"/><Relationship Id="rId1" Type="http://schemas.openxmlformats.org/officeDocument/2006/relationships/slideLayout" Target="../slideLayouts/slideLayout63.xml"/></Relationships>
</file>

<file path=ppt/slides/_rels/slide169.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36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6.xml"/><Relationship Id="rId4" Type="http://schemas.openxmlformats.org/officeDocument/2006/relationships/image" Target="../media/image34.jpeg"/></Relationships>
</file>

<file path=ppt/slides/_rels/slide170.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63.xml"/><Relationship Id="rId6" Type="http://schemas.openxmlformats.org/officeDocument/2006/relationships/image" Target="../media/image366.jpeg"/><Relationship Id="rId5" Type="http://schemas.openxmlformats.org/officeDocument/2006/relationships/hyperlink" Target="https://www.bing.com/videos/search?q=Rosa+Bonheur&amp;&amp;view=detail&amp;mid=C504EC7B0C806B26F0C8C504EC7B0C806B26F0C8&amp;&amp;FORM=VRDGAR" TargetMode="External"/><Relationship Id="rId4" Type="http://schemas.openxmlformats.org/officeDocument/2006/relationships/image" Target="../media/image365.jpeg"/></Relationships>
</file>

<file path=ppt/slides/_rels/slide171.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63.xml"/></Relationships>
</file>

<file path=ppt/slides/_rels/slide172.xml.rels><?xml version="1.0" encoding="UTF-8" standalone="yes"?>
<Relationships xmlns="http://schemas.openxmlformats.org/package/2006/relationships"><Relationship Id="rId2" Type="http://schemas.openxmlformats.org/officeDocument/2006/relationships/image" Target="../media/image368.jpg"/><Relationship Id="rId1" Type="http://schemas.openxmlformats.org/officeDocument/2006/relationships/slideLayout" Target="../slideLayouts/slideLayout63.xml"/></Relationships>
</file>

<file path=ppt/slides/_rels/slide173.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63.xml"/></Relationships>
</file>

<file path=ppt/slides/_rels/slide174.xml.rels><?xml version="1.0" encoding="UTF-8" standalone="yes"?>
<Relationships xmlns="http://schemas.openxmlformats.org/package/2006/relationships"><Relationship Id="rId2" Type="http://schemas.openxmlformats.org/officeDocument/2006/relationships/image" Target="../media/image370.jpeg"/><Relationship Id="rId1" Type="http://schemas.openxmlformats.org/officeDocument/2006/relationships/slideLayout" Target="../slideLayouts/slideLayout63.xml"/></Relationships>
</file>

<file path=ppt/slides/_rels/slide175.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63.xml"/><Relationship Id="rId6" Type="http://schemas.openxmlformats.org/officeDocument/2006/relationships/image" Target="../media/image374.jpeg"/><Relationship Id="rId5" Type="http://schemas.openxmlformats.org/officeDocument/2006/relationships/hyperlink" Target="https://www.bing.com/videos/search?q=+Eugene+Boudin&amp;&amp;view=detail&amp;mid=3A2027B6437C7FB45B893A2027B6437C7FB45B89&amp;&amp;FORM=VRDGAR" TargetMode="External"/><Relationship Id="rId4" Type="http://schemas.openxmlformats.org/officeDocument/2006/relationships/image" Target="../media/image373.jpeg"/></Relationships>
</file>

<file path=ppt/slides/_rels/slide176.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63.xml"/></Relationships>
</file>

<file path=ppt/slides/_rels/slide177.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jpeg"/><Relationship Id="rId1" Type="http://schemas.openxmlformats.org/officeDocument/2006/relationships/slideLayout" Target="../slideLayouts/slideLayout63.xml"/><Relationship Id="rId4" Type="http://schemas.openxmlformats.org/officeDocument/2006/relationships/image" Target="../media/image378.jpeg"/></Relationships>
</file>

<file path=ppt/slides/_rels/slide178.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379.jpeg"/><Relationship Id="rId1" Type="http://schemas.openxmlformats.org/officeDocument/2006/relationships/slideLayout" Target="../slideLayouts/slideLayout63.xml"/><Relationship Id="rId4" Type="http://schemas.openxmlformats.org/officeDocument/2006/relationships/image" Target="../media/image381.jpeg"/></Relationships>
</file>

<file path=ppt/slides/_rels/slide179.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384.jpeg"/><Relationship Id="rId4" Type="http://schemas.openxmlformats.org/officeDocument/2006/relationships/image" Target="../media/image38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5.xml"/><Relationship Id="rId6" Type="http://schemas.openxmlformats.org/officeDocument/2006/relationships/hyperlink" Target="https://www.khanacademy.org/humanities/renaissance-reformation/northern-renaissance1/quarton/v/pieta-villeneuve" TargetMode="External"/><Relationship Id="rId5" Type="http://schemas.openxmlformats.org/officeDocument/2006/relationships/hyperlink" Target="https://www.bing.com/videos/search?q=enguerrand+quarton+pieta&amp;&amp;view=detail&amp;mid=CF281A4660F2DFB7F836CF281A4660F2DFB7F836&amp;&amp;FORM=VRDGAR&amp;ru=%2Fvideos%2Fsearch%3Fq%3Denguerrand%2Bquarton%2Bpieta%26FORM%3DHDRSC4" TargetMode="External"/><Relationship Id="rId4" Type="http://schemas.openxmlformats.org/officeDocument/2006/relationships/image" Target="../media/image37.jpeg"/></Relationships>
</file>

<file path=ppt/slides/_rels/slide180.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63.xml"/></Relationships>
</file>

<file path=ppt/slides/_rels/slide181.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63.xml"/></Relationships>
</file>

<file path=ppt/slides/_rels/slide182.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63.xml"/></Relationships>
</file>

<file path=ppt/slides/_rels/slide183.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390.jpeg"/><Relationship Id="rId1" Type="http://schemas.openxmlformats.org/officeDocument/2006/relationships/slideLayout" Target="../slideLayouts/slideLayout63.xml"/><Relationship Id="rId5" Type="http://schemas.openxmlformats.org/officeDocument/2006/relationships/image" Target="../media/image393.jpeg"/><Relationship Id="rId4" Type="http://schemas.openxmlformats.org/officeDocument/2006/relationships/image" Target="../media/image392.jpeg"/></Relationships>
</file>

<file path=ppt/slides/_rels/slide184.xml.rels><?xml version="1.0" encoding="UTF-8" standalone="yes"?>
<Relationships xmlns="http://schemas.openxmlformats.org/package/2006/relationships"><Relationship Id="rId2" Type="http://schemas.openxmlformats.org/officeDocument/2006/relationships/image" Target="../media/image394.jpeg"/><Relationship Id="rId1" Type="http://schemas.openxmlformats.org/officeDocument/2006/relationships/slideLayout" Target="../slideLayouts/slideLayout63.xml"/></Relationships>
</file>

<file path=ppt/slides/_rels/slide185.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63.xml"/></Relationships>
</file>

<file path=ppt/slides/_rels/slide186.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63.xml"/></Relationships>
</file>

<file path=ppt/slides/_rels/slide187.xml.rels><?xml version="1.0" encoding="UTF-8" standalone="yes"?>
<Relationships xmlns="http://schemas.openxmlformats.org/package/2006/relationships"><Relationship Id="rId2" Type="http://schemas.openxmlformats.org/officeDocument/2006/relationships/image" Target="../media/image397.jpeg"/><Relationship Id="rId1" Type="http://schemas.openxmlformats.org/officeDocument/2006/relationships/slideLayout" Target="../slideLayouts/slideLayout63.xml"/></Relationships>
</file>

<file path=ppt/slides/_rels/slide188.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63.xml"/></Relationships>
</file>

<file path=ppt/slides/_rels/slide189.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9.jpeg"/><Relationship Id="rId1" Type="http://schemas.openxmlformats.org/officeDocument/2006/relationships/slideLayout" Target="../slideLayouts/slideLayout63.xml"/><Relationship Id="rId5" Type="http://schemas.openxmlformats.org/officeDocument/2006/relationships/hyperlink" Target="https://www.bing.com/videos/search?q=pissarro&amp;&amp;view=detail&amp;mid=1587CDBFE5FB1B9E95F51587CDBFE5FB1B9E95F5&amp;&amp;FORM=VRDGAR" TargetMode="External"/><Relationship Id="rId4" Type="http://schemas.openxmlformats.org/officeDocument/2006/relationships/image" Target="../media/image401.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hyperlink" Target="https://www.bing.com/videos/search?q=polyptich+of+ghent&amp;&amp;view=detail&amp;mid=A5CEB4A794194C3B471FA5CEB4A794194C3B471F&amp;&amp;FORM=VRDGAR&amp;ru=%2Fvideos%2Fsearch%3Fq%3Dpolyptich%2Bof%2Bghent%26FORM%3DHDRSC4"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90.xml.rels><?xml version="1.0" encoding="UTF-8" standalone="yes"?>
<Relationships xmlns="http://schemas.openxmlformats.org/package/2006/relationships"><Relationship Id="rId2" Type="http://schemas.openxmlformats.org/officeDocument/2006/relationships/image" Target="../media/image402.jpeg"/><Relationship Id="rId1" Type="http://schemas.openxmlformats.org/officeDocument/2006/relationships/slideLayout" Target="../slideLayouts/slideLayout63.xml"/></Relationships>
</file>

<file path=ppt/slides/_rels/slide191.xml.rels><?xml version="1.0" encoding="UTF-8" standalone="yes"?>
<Relationships xmlns="http://schemas.openxmlformats.org/package/2006/relationships"><Relationship Id="rId2" Type="http://schemas.openxmlformats.org/officeDocument/2006/relationships/image" Target="../media/image403.jpeg"/><Relationship Id="rId1" Type="http://schemas.openxmlformats.org/officeDocument/2006/relationships/slideLayout" Target="../slideLayouts/slideLayout63.xml"/></Relationships>
</file>

<file path=ppt/slides/_rels/slide192.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63.xml"/></Relationships>
</file>

<file path=ppt/slides/_rels/slide193.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63.xml"/></Relationships>
</file>

<file path=ppt/slides/_rels/slide194.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63.xml"/><Relationship Id="rId5" Type="http://schemas.openxmlformats.org/officeDocument/2006/relationships/image" Target="../media/image409.jpeg"/><Relationship Id="rId4" Type="http://schemas.openxmlformats.org/officeDocument/2006/relationships/image" Target="../media/image408.jpeg"/></Relationships>
</file>

<file path=ppt/slides/_rels/slide195.xml.rels><?xml version="1.0" encoding="UTF-8" standalone="yes"?>
<Relationships xmlns="http://schemas.openxmlformats.org/package/2006/relationships"><Relationship Id="rId3" Type="http://schemas.openxmlformats.org/officeDocument/2006/relationships/image" Target="../media/image411.jpg"/><Relationship Id="rId2" Type="http://schemas.openxmlformats.org/officeDocument/2006/relationships/image" Target="../media/image410.jpeg"/><Relationship Id="rId1" Type="http://schemas.openxmlformats.org/officeDocument/2006/relationships/slideLayout" Target="../slideLayouts/slideLayout63.xml"/><Relationship Id="rId4" Type="http://schemas.openxmlformats.org/officeDocument/2006/relationships/image" Target="../media/image412.jpeg"/></Relationships>
</file>

<file path=ppt/slides/_rels/slide196.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63.xml"/></Relationships>
</file>

<file path=ppt/slides/_rels/slide197.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slideLayout" Target="../slideLayouts/slideLayout63.xml"/></Relationships>
</file>

<file path=ppt/slides/_rels/slide198.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image" Target="../media/image416.jpeg"/><Relationship Id="rId1" Type="http://schemas.openxmlformats.org/officeDocument/2006/relationships/slideLayout" Target="../slideLayouts/slideLayout63.xml"/><Relationship Id="rId4" Type="http://schemas.openxmlformats.org/officeDocument/2006/relationships/image" Target="../media/image418.jpeg"/></Relationships>
</file>

<file path=ppt/slides/_rels/slide199.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image" Target="../media/image419.jpeg"/><Relationship Id="rId1" Type="http://schemas.openxmlformats.org/officeDocument/2006/relationships/slideLayout" Target="../slideLayouts/slideLayout63.xml"/><Relationship Id="rId6" Type="http://schemas.openxmlformats.org/officeDocument/2006/relationships/image" Target="../media/image422.jpeg"/><Relationship Id="rId5" Type="http://schemas.openxmlformats.org/officeDocument/2006/relationships/image" Target="../media/image421.jpeg"/><Relationship Id="rId4" Type="http://schemas.openxmlformats.org/officeDocument/2006/relationships/hyperlink" Target="https://www.bing.com/videos/search?q=manet&amp;&amp;view=detail&amp;mid=BDC6549DEBB160CAE00DBDC6549DEBB160CAE00D&amp;&amp;FORM=VRDGA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00.xml.rels><?xml version="1.0" encoding="UTF-8" standalone="yes"?>
<Relationships xmlns="http://schemas.openxmlformats.org/package/2006/relationships"><Relationship Id="rId2" Type="http://schemas.openxmlformats.org/officeDocument/2006/relationships/image" Target="../media/image423.jpeg"/><Relationship Id="rId1" Type="http://schemas.openxmlformats.org/officeDocument/2006/relationships/slideLayout" Target="../slideLayouts/slideLayout63.xml"/></Relationships>
</file>

<file path=ppt/slides/_rels/slide201.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63.xml"/></Relationships>
</file>

<file path=ppt/slides/_rels/slide202.xml.rels><?xml version="1.0" encoding="UTF-8" standalone="yes"?>
<Relationships xmlns="http://schemas.openxmlformats.org/package/2006/relationships"><Relationship Id="rId2" Type="http://schemas.openxmlformats.org/officeDocument/2006/relationships/image" Target="../media/image426.jpeg"/><Relationship Id="rId1" Type="http://schemas.openxmlformats.org/officeDocument/2006/relationships/slideLayout" Target="../slideLayouts/slideLayout63.xml"/></Relationships>
</file>

<file path=ppt/slides/_rels/slide203.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427.jpeg"/><Relationship Id="rId1" Type="http://schemas.openxmlformats.org/officeDocument/2006/relationships/slideLayout" Target="../slideLayouts/slideLayout63.xml"/><Relationship Id="rId5" Type="http://schemas.openxmlformats.org/officeDocument/2006/relationships/image" Target="../media/image430.jpeg"/><Relationship Id="rId4" Type="http://schemas.openxmlformats.org/officeDocument/2006/relationships/image" Target="../media/image429.jpeg"/></Relationships>
</file>

<file path=ppt/slides/_rels/slide204.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3.xml"/></Relationships>
</file>

<file path=ppt/slides/_rels/slide205.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63.xml"/></Relationships>
</file>

<file path=ppt/slides/_rels/slide206.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3.xml"/></Relationships>
</file>

<file path=ppt/slides/_rels/slide207.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63.xml"/></Relationships>
</file>

<file path=ppt/slides/_rels/slide208.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63.xml"/></Relationships>
</file>

<file path=ppt/slides/_rels/slide209.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image" Target="../media/image436.jpg"/><Relationship Id="rId1" Type="http://schemas.openxmlformats.org/officeDocument/2006/relationships/slideLayout" Target="../slideLayouts/slideLayout63.xml"/><Relationship Id="rId5" Type="http://schemas.openxmlformats.org/officeDocument/2006/relationships/image" Target="../media/image439.jpeg"/><Relationship Id="rId4" Type="http://schemas.openxmlformats.org/officeDocument/2006/relationships/image" Target="../media/image438.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210.xml.rels><?xml version="1.0" encoding="UTF-8" standalone="yes"?>
<Relationships xmlns="http://schemas.openxmlformats.org/package/2006/relationships"><Relationship Id="rId3" Type="http://schemas.openxmlformats.org/officeDocument/2006/relationships/hyperlink" Target="https://www.bing.com/videos/search?q=edgar+degas&amp;&amp;view=detail&amp;mid=1DF8AA91E0E8B92EF3031DF8AA91E0E8B92EF303&amp;&amp;FORM=VRDGAR" TargetMode="External"/><Relationship Id="rId2" Type="http://schemas.openxmlformats.org/officeDocument/2006/relationships/image" Target="../media/image440.jpeg"/><Relationship Id="rId1" Type="http://schemas.openxmlformats.org/officeDocument/2006/relationships/slideLayout" Target="../slideLayouts/slideLayout63.xml"/><Relationship Id="rId6" Type="http://schemas.openxmlformats.org/officeDocument/2006/relationships/image" Target="../media/image443.jpeg"/><Relationship Id="rId5" Type="http://schemas.openxmlformats.org/officeDocument/2006/relationships/image" Target="../media/image442.jpeg"/><Relationship Id="rId4" Type="http://schemas.openxmlformats.org/officeDocument/2006/relationships/image" Target="../media/image441.jpeg"/></Relationships>
</file>

<file path=ppt/slides/_rels/slide211.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image" Target="../media/image444.jpeg"/><Relationship Id="rId1" Type="http://schemas.openxmlformats.org/officeDocument/2006/relationships/slideLayout" Target="../slideLayouts/slideLayout63.xml"/></Relationships>
</file>

<file path=ppt/slides/_rels/slide212.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image" Target="../media/image446.jpeg"/><Relationship Id="rId1" Type="http://schemas.openxmlformats.org/officeDocument/2006/relationships/slideLayout" Target="../slideLayouts/slideLayout63.xml"/></Relationships>
</file>

<file path=ppt/slides/_rels/slide213.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63.xml"/></Relationships>
</file>

<file path=ppt/slides/_rels/slide214.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63.xml"/></Relationships>
</file>

<file path=ppt/slides/_rels/slide215.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image" Target="../media/image450.jpeg"/><Relationship Id="rId1" Type="http://schemas.openxmlformats.org/officeDocument/2006/relationships/slideLayout" Target="../slideLayouts/slideLayout63.xml"/></Relationships>
</file>

<file path=ppt/slides/_rels/slide216.xml.rels><?xml version="1.0" encoding="UTF-8" standalone="yes"?>
<Relationships xmlns="http://schemas.openxmlformats.org/package/2006/relationships"><Relationship Id="rId2" Type="http://schemas.openxmlformats.org/officeDocument/2006/relationships/image" Target="../media/image452.jpeg"/><Relationship Id="rId1" Type="http://schemas.openxmlformats.org/officeDocument/2006/relationships/slideLayout" Target="../slideLayouts/slideLayout63.xml"/></Relationships>
</file>

<file path=ppt/slides/_rels/slide217.xml.rels><?xml version="1.0" encoding="UTF-8" standalone="yes"?>
<Relationships xmlns="http://schemas.openxmlformats.org/package/2006/relationships"><Relationship Id="rId2" Type="http://schemas.openxmlformats.org/officeDocument/2006/relationships/image" Target="../media/image453.jpg"/><Relationship Id="rId1" Type="http://schemas.openxmlformats.org/officeDocument/2006/relationships/slideLayout" Target="../slideLayouts/slideLayout63.xml"/></Relationships>
</file>

<file path=ppt/slides/_rels/slide218.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image" Target="../media/image454.jpeg"/><Relationship Id="rId1" Type="http://schemas.openxmlformats.org/officeDocument/2006/relationships/slideLayout" Target="../slideLayouts/slideLayout63.xml"/><Relationship Id="rId4" Type="http://schemas.openxmlformats.org/officeDocument/2006/relationships/image" Target="../media/image456.jpeg"/></Relationships>
</file>

<file path=ppt/slides/_rels/slide219.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image" Target="../media/image457.jpeg"/><Relationship Id="rId1" Type="http://schemas.openxmlformats.org/officeDocument/2006/relationships/slideLayout" Target="../slideLayouts/slideLayout63.xml"/><Relationship Id="rId5" Type="http://schemas.openxmlformats.org/officeDocument/2006/relationships/image" Target="../media/image460.jpeg"/><Relationship Id="rId4" Type="http://schemas.openxmlformats.org/officeDocument/2006/relationships/image" Target="../media/image45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20.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63.xml"/></Relationships>
</file>

<file path=ppt/slides/_rels/slide221.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63.xml"/></Relationships>
</file>

<file path=ppt/slides/_rels/slide222.xml.rels><?xml version="1.0" encoding="UTF-8" standalone="yes"?>
<Relationships xmlns="http://schemas.openxmlformats.org/package/2006/relationships"><Relationship Id="rId2" Type="http://schemas.openxmlformats.org/officeDocument/2006/relationships/image" Target="../media/image463.jpeg"/><Relationship Id="rId1" Type="http://schemas.openxmlformats.org/officeDocument/2006/relationships/slideLayout" Target="../slideLayouts/slideLayout63.xml"/></Relationships>
</file>

<file path=ppt/slides/_rels/slide223.xml.rels><?xml version="1.0" encoding="UTF-8" standalone="yes"?>
<Relationships xmlns="http://schemas.openxmlformats.org/package/2006/relationships"><Relationship Id="rId3" Type="http://schemas.openxmlformats.org/officeDocument/2006/relationships/hyperlink" Target="https://www.bing.com/videos/search?q=cezanne&amp;&amp;view=detail&amp;mid=8346149109DBA366FE5C8346149109DBA366FE5C&amp;&amp;FORM=VRDGAR" TargetMode="External"/><Relationship Id="rId2" Type="http://schemas.openxmlformats.org/officeDocument/2006/relationships/image" Target="../media/image464.jpeg"/><Relationship Id="rId1" Type="http://schemas.openxmlformats.org/officeDocument/2006/relationships/slideLayout" Target="../slideLayouts/slideLayout63.xml"/><Relationship Id="rId6" Type="http://schemas.openxmlformats.org/officeDocument/2006/relationships/image" Target="../media/image467.jpeg"/><Relationship Id="rId5" Type="http://schemas.openxmlformats.org/officeDocument/2006/relationships/image" Target="../media/image466.jpeg"/><Relationship Id="rId4" Type="http://schemas.openxmlformats.org/officeDocument/2006/relationships/image" Target="../media/image465.jpeg"/></Relationships>
</file>

<file path=ppt/slides/_rels/slide224.xml.rels><?xml version="1.0" encoding="UTF-8" standalone="yes"?>
<Relationships xmlns="http://schemas.openxmlformats.org/package/2006/relationships"><Relationship Id="rId3" Type="http://schemas.openxmlformats.org/officeDocument/2006/relationships/image" Target="../media/image469.jpeg"/><Relationship Id="rId2" Type="http://schemas.openxmlformats.org/officeDocument/2006/relationships/image" Target="../media/image468.jpeg"/><Relationship Id="rId1" Type="http://schemas.openxmlformats.org/officeDocument/2006/relationships/slideLayout" Target="../slideLayouts/slideLayout63.xml"/><Relationship Id="rId4" Type="http://schemas.openxmlformats.org/officeDocument/2006/relationships/hyperlink" Target="https://www.bing.com/videos/search?q=maurice+ravel&amp;&amp;view=detail&amp;mid=58EB19131EDCB5BB8EF558EB19131EDCB5BB8EF5&amp;&amp;FORM=VRDGAR&amp;ru=%2Fvideos%2Fsearch%3Fq%3Dmaurice%2Bravel%26FORM%3DHDRSC4" TargetMode="External"/></Relationships>
</file>

<file path=ppt/slides/_rels/slide225.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63.xml"/></Relationships>
</file>

<file path=ppt/slides/_rels/slide226.xml.rels><?xml version="1.0" encoding="UTF-8" standalone="yes"?>
<Relationships xmlns="http://schemas.openxmlformats.org/package/2006/relationships"><Relationship Id="rId3" Type="http://schemas.openxmlformats.org/officeDocument/2006/relationships/image" Target="../media/image472.jpeg"/><Relationship Id="rId2" Type="http://schemas.openxmlformats.org/officeDocument/2006/relationships/image" Target="../media/image471.jpeg"/><Relationship Id="rId1" Type="http://schemas.openxmlformats.org/officeDocument/2006/relationships/slideLayout" Target="../slideLayouts/slideLayout63.xml"/><Relationship Id="rId5" Type="http://schemas.openxmlformats.org/officeDocument/2006/relationships/image" Target="../media/image474.jpeg"/><Relationship Id="rId4" Type="http://schemas.openxmlformats.org/officeDocument/2006/relationships/image" Target="../media/image473.jpeg"/></Relationships>
</file>

<file path=ppt/slides/_rels/slide227.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image" Target="../media/image475.jpeg"/><Relationship Id="rId1" Type="http://schemas.openxmlformats.org/officeDocument/2006/relationships/slideLayout" Target="../slideLayouts/slideLayout63.xml"/><Relationship Id="rId5" Type="http://schemas.openxmlformats.org/officeDocument/2006/relationships/image" Target="../media/image478.jpeg"/><Relationship Id="rId4" Type="http://schemas.openxmlformats.org/officeDocument/2006/relationships/image" Target="../media/image477.jpeg"/></Relationships>
</file>

<file path=ppt/slides/_rels/slide228.xml.rels><?xml version="1.0" encoding="UTF-8" standalone="yes"?>
<Relationships xmlns="http://schemas.openxmlformats.org/package/2006/relationships"><Relationship Id="rId2" Type="http://schemas.openxmlformats.org/officeDocument/2006/relationships/image" Target="../media/image479.jpeg"/><Relationship Id="rId1" Type="http://schemas.openxmlformats.org/officeDocument/2006/relationships/slideLayout" Target="../slideLayouts/slideLayout63.xml"/></Relationships>
</file>

<file path=ppt/slides/_rels/slide229.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6.xml"/><Relationship Id="rId4" Type="http://schemas.openxmlformats.org/officeDocument/2006/relationships/hyperlink" Target="https://www.bing.com/videos/search?q=Jan+Van+Eyck&amp;&amp;view=detail&amp;mid=D84DAF5F3965CFF5166ED84DAF5F3965CFF5166E&amp;&amp;FORM=VRDGAR&amp;ru=%2Fvideos%2Fsearch%3Fq%3DJan%2BVan%2BEyck%26FORM%3DHDRSC4"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482.jpeg"/><Relationship Id="rId2" Type="http://schemas.openxmlformats.org/officeDocument/2006/relationships/image" Target="../media/image481.jpeg"/><Relationship Id="rId1" Type="http://schemas.openxmlformats.org/officeDocument/2006/relationships/slideLayout" Target="../slideLayouts/slideLayout63.xml"/></Relationships>
</file>

<file path=ppt/slides/_rels/slide231.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63.xml"/></Relationships>
</file>

<file path=ppt/slides/_rels/slide232.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63.xml"/><Relationship Id="rId4" Type="http://schemas.openxmlformats.org/officeDocument/2006/relationships/image" Target="../media/image486.jpeg"/></Relationships>
</file>

<file path=ppt/slides/_rels/slide233.xml.rels><?xml version="1.0" encoding="UTF-8" standalone="yes"?>
<Relationships xmlns="http://schemas.openxmlformats.org/package/2006/relationships"><Relationship Id="rId2" Type="http://schemas.openxmlformats.org/officeDocument/2006/relationships/image" Target="../media/image487.jpeg"/><Relationship Id="rId1" Type="http://schemas.openxmlformats.org/officeDocument/2006/relationships/slideLayout" Target="../slideLayouts/slideLayout63.xml"/></Relationships>
</file>

<file path=ppt/slides/_rels/slide234.xml.rels><?xml version="1.0" encoding="UTF-8" standalone="yes"?>
<Relationships xmlns="http://schemas.openxmlformats.org/package/2006/relationships"><Relationship Id="rId3" Type="http://schemas.openxmlformats.org/officeDocument/2006/relationships/image" Target="../media/image489.jpeg"/><Relationship Id="rId2" Type="http://schemas.openxmlformats.org/officeDocument/2006/relationships/image" Target="../media/image488.jpeg"/><Relationship Id="rId1" Type="http://schemas.openxmlformats.org/officeDocument/2006/relationships/slideLayout" Target="../slideLayouts/slideLayout63.xml"/><Relationship Id="rId5" Type="http://schemas.openxmlformats.org/officeDocument/2006/relationships/image" Target="../media/image491.jpeg"/><Relationship Id="rId4" Type="http://schemas.openxmlformats.org/officeDocument/2006/relationships/image" Target="../media/image490.jpeg"/></Relationships>
</file>

<file path=ppt/slides/_rels/slide235.xml.rels><?xml version="1.0" encoding="UTF-8" standalone="yes"?>
<Relationships xmlns="http://schemas.openxmlformats.org/package/2006/relationships"><Relationship Id="rId2" Type="http://schemas.openxmlformats.org/officeDocument/2006/relationships/image" Target="../media/image492.jpeg"/><Relationship Id="rId1" Type="http://schemas.openxmlformats.org/officeDocument/2006/relationships/slideLayout" Target="../slideLayouts/slideLayout63.xml"/></Relationships>
</file>

<file path=ppt/slides/_rels/slide236.xml.rels><?xml version="1.0" encoding="UTF-8" standalone="yes"?>
<Relationships xmlns="http://schemas.openxmlformats.org/package/2006/relationships"><Relationship Id="rId2" Type="http://schemas.openxmlformats.org/officeDocument/2006/relationships/image" Target="../media/image493.jpeg"/><Relationship Id="rId1" Type="http://schemas.openxmlformats.org/officeDocument/2006/relationships/slideLayout" Target="../slideLayouts/slideLayout63.xml"/></Relationships>
</file>

<file path=ppt/slides/_rels/slide237.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image" Target="../media/image494.jpeg"/><Relationship Id="rId1" Type="http://schemas.openxmlformats.org/officeDocument/2006/relationships/slideLayout" Target="../slideLayouts/slideLayout63.xml"/></Relationships>
</file>

<file path=ppt/slides/_rels/slide238.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image" Target="../media/image496.jpeg"/><Relationship Id="rId1" Type="http://schemas.openxmlformats.org/officeDocument/2006/relationships/slideLayout" Target="../slideLayouts/slideLayout63.xml"/><Relationship Id="rId4" Type="http://schemas.openxmlformats.org/officeDocument/2006/relationships/image" Target="../media/image498.jpeg"/></Relationships>
</file>

<file path=ppt/slides/_rels/slide239.xml.rels><?xml version="1.0" encoding="UTF-8" standalone="yes"?>
<Relationships xmlns="http://schemas.openxmlformats.org/package/2006/relationships"><Relationship Id="rId3" Type="http://schemas.openxmlformats.org/officeDocument/2006/relationships/image" Target="../media/image500.jpeg"/><Relationship Id="rId2" Type="http://schemas.openxmlformats.org/officeDocument/2006/relationships/image" Target="../media/image499.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240.xml.rels><?xml version="1.0" encoding="UTF-8" standalone="yes"?>
<Relationships xmlns="http://schemas.openxmlformats.org/package/2006/relationships"><Relationship Id="rId2" Type="http://schemas.openxmlformats.org/officeDocument/2006/relationships/image" Target="../media/image501.jpeg"/><Relationship Id="rId1" Type="http://schemas.openxmlformats.org/officeDocument/2006/relationships/slideLayout" Target="../slideLayouts/slideLayout63.xml"/></Relationships>
</file>

<file path=ppt/slides/_rels/slide241.xml.rels><?xml version="1.0" encoding="UTF-8" standalone="yes"?>
<Relationships xmlns="http://schemas.openxmlformats.org/package/2006/relationships"><Relationship Id="rId2" Type="http://schemas.openxmlformats.org/officeDocument/2006/relationships/image" Target="../media/image502.jpeg"/><Relationship Id="rId1" Type="http://schemas.openxmlformats.org/officeDocument/2006/relationships/slideLayout" Target="../slideLayouts/slideLayout63.xml"/></Relationships>
</file>

<file path=ppt/slides/_rels/slide242.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63.xml"/></Relationships>
</file>

<file path=ppt/slides/_rels/slide243.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image" Target="../media/image504.jpeg"/><Relationship Id="rId1" Type="http://schemas.openxmlformats.org/officeDocument/2006/relationships/slideLayout" Target="../slideLayouts/slideLayout63.xml"/><Relationship Id="rId6" Type="http://schemas.openxmlformats.org/officeDocument/2006/relationships/image" Target="../media/image507.jpeg"/><Relationship Id="rId5" Type="http://schemas.openxmlformats.org/officeDocument/2006/relationships/image" Target="../media/image506.jpeg"/><Relationship Id="rId4" Type="http://schemas.openxmlformats.org/officeDocument/2006/relationships/hyperlink" Target="https://www.bing.com/videos/search?q=Claude+mOnet&amp;&amp;view=detail&amp;mid=E15DB22FBCFAAAA0CB6EE15DB22FBCFAAAA0CB6E&amp;&amp;FORM=VRDGAR"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509.jpeg"/><Relationship Id="rId2" Type="http://schemas.openxmlformats.org/officeDocument/2006/relationships/image" Target="../media/image508.jpeg"/><Relationship Id="rId1" Type="http://schemas.openxmlformats.org/officeDocument/2006/relationships/slideLayout" Target="../slideLayouts/slideLayout63.xml"/></Relationships>
</file>

<file path=ppt/slides/_rels/slide245.xml.rels><?xml version="1.0" encoding="UTF-8" standalone="yes"?>
<Relationships xmlns="http://schemas.openxmlformats.org/package/2006/relationships"><Relationship Id="rId3" Type="http://schemas.openxmlformats.org/officeDocument/2006/relationships/image" Target="../media/image511.jpeg"/><Relationship Id="rId2" Type="http://schemas.openxmlformats.org/officeDocument/2006/relationships/image" Target="../media/image510.jpeg"/><Relationship Id="rId1" Type="http://schemas.openxmlformats.org/officeDocument/2006/relationships/slideLayout" Target="../slideLayouts/slideLayout63.xml"/></Relationships>
</file>

<file path=ppt/slides/_rels/slide246.xml.rels><?xml version="1.0" encoding="UTF-8" standalone="yes"?>
<Relationships xmlns="http://schemas.openxmlformats.org/package/2006/relationships"><Relationship Id="rId2" Type="http://schemas.openxmlformats.org/officeDocument/2006/relationships/image" Target="../media/image512.jpeg"/><Relationship Id="rId1" Type="http://schemas.openxmlformats.org/officeDocument/2006/relationships/slideLayout" Target="../slideLayouts/slideLayout63.xml"/></Relationships>
</file>

<file path=ppt/slides/_rels/slide247.xml.rels><?xml version="1.0" encoding="UTF-8" standalone="yes"?>
<Relationships xmlns="http://schemas.openxmlformats.org/package/2006/relationships"><Relationship Id="rId2" Type="http://schemas.openxmlformats.org/officeDocument/2006/relationships/image" Target="../media/image513.jpeg"/><Relationship Id="rId1" Type="http://schemas.openxmlformats.org/officeDocument/2006/relationships/slideLayout" Target="../slideLayouts/slideLayout63.xml"/></Relationships>
</file>

<file path=ppt/slides/_rels/slide248.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63.xml"/></Relationships>
</file>

<file path=ppt/slides/_rels/slide249.xml.rels><?xml version="1.0" encoding="UTF-8" standalone="yes"?>
<Relationships xmlns="http://schemas.openxmlformats.org/package/2006/relationships"><Relationship Id="rId2" Type="http://schemas.openxmlformats.org/officeDocument/2006/relationships/image" Target="../media/image515.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250.xml.rels><?xml version="1.0" encoding="UTF-8" standalone="yes"?>
<Relationships xmlns="http://schemas.openxmlformats.org/package/2006/relationships"><Relationship Id="rId2" Type="http://schemas.openxmlformats.org/officeDocument/2006/relationships/image" Target="../media/image516.jpeg"/><Relationship Id="rId1" Type="http://schemas.openxmlformats.org/officeDocument/2006/relationships/slideLayout" Target="../slideLayouts/slideLayout63.xml"/></Relationships>
</file>

<file path=ppt/slides/_rels/slide251.xml.rels><?xml version="1.0" encoding="UTF-8" standalone="yes"?>
<Relationships xmlns="http://schemas.openxmlformats.org/package/2006/relationships"><Relationship Id="rId2" Type="http://schemas.openxmlformats.org/officeDocument/2006/relationships/image" Target="../media/image517.jpeg"/><Relationship Id="rId1" Type="http://schemas.openxmlformats.org/officeDocument/2006/relationships/slideLayout" Target="../slideLayouts/slideLayout63.xml"/></Relationships>
</file>

<file path=ppt/slides/_rels/slide252.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image" Target="../media/image518.jpeg"/><Relationship Id="rId1" Type="http://schemas.openxmlformats.org/officeDocument/2006/relationships/slideLayout" Target="../slideLayouts/slideLayout63.xml"/><Relationship Id="rId4" Type="http://schemas.openxmlformats.org/officeDocument/2006/relationships/image" Target="../media/image520.jpeg"/></Relationships>
</file>

<file path=ppt/slides/_rels/slide253.xml.rels><?xml version="1.0" encoding="UTF-8" standalone="yes"?>
<Relationships xmlns="http://schemas.openxmlformats.org/package/2006/relationships"><Relationship Id="rId2" Type="http://schemas.openxmlformats.org/officeDocument/2006/relationships/image" Target="../media/image521.jpeg"/><Relationship Id="rId1" Type="http://schemas.openxmlformats.org/officeDocument/2006/relationships/slideLayout" Target="../slideLayouts/slideLayout63.xml"/></Relationships>
</file>

<file path=ppt/slides/_rels/slide254.xml.rels><?xml version="1.0" encoding="UTF-8" standalone="yes"?>
<Relationships xmlns="http://schemas.openxmlformats.org/package/2006/relationships"><Relationship Id="rId3" Type="http://schemas.openxmlformats.org/officeDocument/2006/relationships/hyperlink" Target="https://www.youtube.com/watch?v=vK12sFDOU54" TargetMode="External"/><Relationship Id="rId2" Type="http://schemas.openxmlformats.org/officeDocument/2006/relationships/image" Target="../media/image522.jpeg"/><Relationship Id="rId1" Type="http://schemas.openxmlformats.org/officeDocument/2006/relationships/slideLayout" Target="../slideLayouts/slideLayout63.xml"/></Relationships>
</file>

<file path=ppt/slides/_rels/slide255.xml.rels><?xml version="1.0" encoding="UTF-8" standalone="yes"?>
<Relationships xmlns="http://schemas.openxmlformats.org/package/2006/relationships"><Relationship Id="rId3" Type="http://schemas.openxmlformats.org/officeDocument/2006/relationships/image" Target="../media/image524.jpeg"/><Relationship Id="rId2" Type="http://schemas.openxmlformats.org/officeDocument/2006/relationships/image" Target="../media/image523.jpeg"/><Relationship Id="rId1" Type="http://schemas.openxmlformats.org/officeDocument/2006/relationships/slideLayout" Target="../slideLayouts/slideLayout63.xml"/><Relationship Id="rId6" Type="http://schemas.openxmlformats.org/officeDocument/2006/relationships/image" Target="../media/image526.jpeg"/><Relationship Id="rId5" Type="http://schemas.openxmlformats.org/officeDocument/2006/relationships/image" Target="../media/image525.jpeg"/><Relationship Id="rId4" Type="http://schemas.openxmlformats.org/officeDocument/2006/relationships/hyperlink" Target="https://www.bing.com/videos/search?q=pierre+auguste+rnoir&amp;&amp;view=detail&amp;mid=526EF7CC3F73C32B7ACC526EF7CC3F73C32B7ACC&amp;&amp;FORM=VRDGAR"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image" Target="../media/image527.jpeg"/><Relationship Id="rId1" Type="http://schemas.openxmlformats.org/officeDocument/2006/relationships/slideLayout" Target="../slideLayouts/slideLayout63.xml"/></Relationships>
</file>

<file path=ppt/slides/_rels/slide257.xml.rels><?xml version="1.0" encoding="UTF-8" standalone="yes"?>
<Relationships xmlns="http://schemas.openxmlformats.org/package/2006/relationships"><Relationship Id="rId2" Type="http://schemas.openxmlformats.org/officeDocument/2006/relationships/image" Target="../media/image529.jpeg"/><Relationship Id="rId1" Type="http://schemas.openxmlformats.org/officeDocument/2006/relationships/slideLayout" Target="../slideLayouts/slideLayout63.xml"/></Relationships>
</file>

<file path=ppt/slides/_rels/slide258.xml.rels><?xml version="1.0" encoding="UTF-8" standalone="yes"?>
<Relationships xmlns="http://schemas.openxmlformats.org/package/2006/relationships"><Relationship Id="rId3" Type="http://schemas.openxmlformats.org/officeDocument/2006/relationships/hyperlink" Target="https://www.bing.com/videos/search?q=frederic+bazille&amp;&amp;view=detail&amp;mid=1D0B57931D5EAB744A221D0B57931D5EAB744A22&amp;&amp;FORM=VRDGAR" TargetMode="External"/><Relationship Id="rId2" Type="http://schemas.openxmlformats.org/officeDocument/2006/relationships/image" Target="../media/image530.jpeg"/><Relationship Id="rId1" Type="http://schemas.openxmlformats.org/officeDocument/2006/relationships/slideLayout" Target="../slideLayouts/slideLayout63.xml"/><Relationship Id="rId6" Type="http://schemas.openxmlformats.org/officeDocument/2006/relationships/image" Target="../media/image533.jpeg"/><Relationship Id="rId5" Type="http://schemas.openxmlformats.org/officeDocument/2006/relationships/image" Target="../media/image532.jpeg"/><Relationship Id="rId4" Type="http://schemas.openxmlformats.org/officeDocument/2006/relationships/image" Target="../media/image531.jpeg"/></Relationships>
</file>

<file path=ppt/slides/_rels/slide259.xml.rels><?xml version="1.0" encoding="UTF-8" standalone="yes"?>
<Relationships xmlns="http://schemas.openxmlformats.org/package/2006/relationships"><Relationship Id="rId3" Type="http://schemas.openxmlformats.org/officeDocument/2006/relationships/image" Target="../media/image535.jpeg"/><Relationship Id="rId2" Type="http://schemas.openxmlformats.org/officeDocument/2006/relationships/image" Target="../media/image534.jpe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260.xml.rels><?xml version="1.0" encoding="UTF-8" standalone="yes"?>
<Relationships xmlns="http://schemas.openxmlformats.org/package/2006/relationships"><Relationship Id="rId3" Type="http://schemas.openxmlformats.org/officeDocument/2006/relationships/image" Target="../media/image537.jpeg"/><Relationship Id="rId2" Type="http://schemas.openxmlformats.org/officeDocument/2006/relationships/image" Target="../media/image536.jpeg"/><Relationship Id="rId1" Type="http://schemas.openxmlformats.org/officeDocument/2006/relationships/slideLayout" Target="../slideLayouts/slideLayout63.xml"/></Relationships>
</file>

<file path=ppt/slides/_rels/slide261.xml.rels><?xml version="1.0" encoding="UTF-8" standalone="yes"?>
<Relationships xmlns="http://schemas.openxmlformats.org/package/2006/relationships"><Relationship Id="rId2" Type="http://schemas.openxmlformats.org/officeDocument/2006/relationships/image" Target="../media/image538.jpeg"/><Relationship Id="rId1" Type="http://schemas.openxmlformats.org/officeDocument/2006/relationships/slideLayout" Target="../slideLayouts/slideLayout63.xml"/></Relationships>
</file>

<file path=ppt/slides/_rels/slide262.xml.rels><?xml version="1.0" encoding="UTF-8" standalone="yes"?>
<Relationships xmlns="http://schemas.openxmlformats.org/package/2006/relationships"><Relationship Id="rId2" Type="http://schemas.openxmlformats.org/officeDocument/2006/relationships/image" Target="../media/image539.jpg"/><Relationship Id="rId1" Type="http://schemas.openxmlformats.org/officeDocument/2006/relationships/slideLayout" Target="../slideLayouts/slideLayout63.xml"/></Relationships>
</file>

<file path=ppt/slides/_rels/slide263.xml.rels><?xml version="1.0" encoding="UTF-8" standalone="yes"?>
<Relationships xmlns="http://schemas.openxmlformats.org/package/2006/relationships"><Relationship Id="rId3" Type="http://schemas.openxmlformats.org/officeDocument/2006/relationships/image" Target="../media/image541.jpeg"/><Relationship Id="rId2" Type="http://schemas.openxmlformats.org/officeDocument/2006/relationships/image" Target="../media/image540.jpeg"/><Relationship Id="rId1" Type="http://schemas.openxmlformats.org/officeDocument/2006/relationships/slideLayout" Target="../slideLayouts/slideLayout63.xml"/></Relationships>
</file>

<file path=ppt/slides/_rels/slide264.xml.rels><?xml version="1.0" encoding="UTF-8" standalone="yes"?>
<Relationships xmlns="http://schemas.openxmlformats.org/package/2006/relationships"><Relationship Id="rId2" Type="http://schemas.openxmlformats.org/officeDocument/2006/relationships/image" Target="../media/image542.jpeg"/><Relationship Id="rId1" Type="http://schemas.openxmlformats.org/officeDocument/2006/relationships/slideLayout" Target="../slideLayouts/slideLayout63.xml"/></Relationships>
</file>

<file path=ppt/slides/_rels/slide265.xml.rels><?xml version="1.0" encoding="UTF-8" standalone="yes"?>
<Relationships xmlns="http://schemas.openxmlformats.org/package/2006/relationships"><Relationship Id="rId3" Type="http://schemas.openxmlformats.org/officeDocument/2006/relationships/image" Target="../media/image544.jpeg"/><Relationship Id="rId2" Type="http://schemas.openxmlformats.org/officeDocument/2006/relationships/image" Target="../media/image543.jpeg"/><Relationship Id="rId1" Type="http://schemas.openxmlformats.org/officeDocument/2006/relationships/slideLayout" Target="../slideLayouts/slideLayout63.xml"/><Relationship Id="rId4" Type="http://schemas.openxmlformats.org/officeDocument/2006/relationships/image" Target="../media/image545.jpeg"/></Relationships>
</file>

<file path=ppt/slides/_rels/slide266.xml.rels><?xml version="1.0" encoding="UTF-8" standalone="yes"?>
<Relationships xmlns="http://schemas.openxmlformats.org/package/2006/relationships"><Relationship Id="rId3" Type="http://schemas.openxmlformats.org/officeDocument/2006/relationships/image" Target="../media/image547.jpeg"/><Relationship Id="rId2" Type="http://schemas.openxmlformats.org/officeDocument/2006/relationships/image" Target="../media/image546.jpeg"/><Relationship Id="rId1" Type="http://schemas.openxmlformats.org/officeDocument/2006/relationships/slideLayout" Target="../slideLayouts/slideLayout63.xml"/><Relationship Id="rId4" Type="http://schemas.openxmlformats.org/officeDocument/2006/relationships/image" Target="../media/image548.jpeg"/></Relationships>
</file>

<file path=ppt/slides/_rels/slide267.xml.rels><?xml version="1.0" encoding="UTF-8" standalone="yes"?>
<Relationships xmlns="http://schemas.openxmlformats.org/package/2006/relationships"><Relationship Id="rId2" Type="http://schemas.openxmlformats.org/officeDocument/2006/relationships/image" Target="../media/image549.jpeg"/><Relationship Id="rId1" Type="http://schemas.openxmlformats.org/officeDocument/2006/relationships/slideLayout" Target="../slideLayouts/slideLayout63.xml"/></Relationships>
</file>

<file path=ppt/slides/_rels/slide268.xml.rels><?xml version="1.0" encoding="UTF-8" standalone="yes"?>
<Relationships xmlns="http://schemas.openxmlformats.org/package/2006/relationships"><Relationship Id="rId2" Type="http://schemas.openxmlformats.org/officeDocument/2006/relationships/image" Target="../media/image550.jpeg"/><Relationship Id="rId1" Type="http://schemas.openxmlformats.org/officeDocument/2006/relationships/slideLayout" Target="../slideLayouts/slideLayout63.xml"/></Relationships>
</file>

<file path=ppt/slides/_rels/slide269.xml.rels><?xml version="1.0" encoding="UTF-8" standalone="yes"?>
<Relationships xmlns="http://schemas.openxmlformats.org/package/2006/relationships"><Relationship Id="rId2" Type="http://schemas.openxmlformats.org/officeDocument/2006/relationships/image" Target="../media/image551.jpe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youtube.com/watch?v=e6gdsvflAy4" TargetMode="Externa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70.xml.rels><?xml version="1.0" encoding="UTF-8" standalone="yes"?>
<Relationships xmlns="http://schemas.openxmlformats.org/package/2006/relationships"><Relationship Id="rId3" Type="http://schemas.openxmlformats.org/officeDocument/2006/relationships/image" Target="../media/image553.jpeg"/><Relationship Id="rId2" Type="http://schemas.openxmlformats.org/officeDocument/2006/relationships/image" Target="../media/image552.jpeg"/><Relationship Id="rId1" Type="http://schemas.openxmlformats.org/officeDocument/2006/relationships/slideLayout" Target="../slideLayouts/slideLayout63.xml"/></Relationships>
</file>

<file path=ppt/slides/_rels/slide271.xml.rels><?xml version="1.0" encoding="UTF-8" standalone="yes"?>
<Relationships xmlns="http://schemas.openxmlformats.org/package/2006/relationships"><Relationship Id="rId3" Type="http://schemas.openxmlformats.org/officeDocument/2006/relationships/hyperlink" Target="https://www.bing.com/videos/search?q=Berthe+Morisot+Paintings+Baby&amp;&amp;view=detail&amp;mid=963FE5D5F6DB92DAF191963FE5D5F6DB92DAF191&amp;&amp;FORM=VRDGAR" TargetMode="External"/><Relationship Id="rId2" Type="http://schemas.openxmlformats.org/officeDocument/2006/relationships/image" Target="../media/image554.jpeg"/><Relationship Id="rId1" Type="http://schemas.openxmlformats.org/officeDocument/2006/relationships/slideLayout" Target="../slideLayouts/slideLayout63.xml"/><Relationship Id="rId6" Type="http://schemas.openxmlformats.org/officeDocument/2006/relationships/image" Target="../media/image557.jpeg"/><Relationship Id="rId5" Type="http://schemas.openxmlformats.org/officeDocument/2006/relationships/image" Target="../media/image556.jpeg"/><Relationship Id="rId4" Type="http://schemas.openxmlformats.org/officeDocument/2006/relationships/image" Target="../media/image555.jpeg"/></Relationships>
</file>

<file path=ppt/slides/_rels/slide272.xml.rels><?xml version="1.0" encoding="UTF-8" standalone="yes"?>
<Relationships xmlns="http://schemas.openxmlformats.org/package/2006/relationships"><Relationship Id="rId2" Type="http://schemas.openxmlformats.org/officeDocument/2006/relationships/image" Target="../media/image558.jpeg"/><Relationship Id="rId1" Type="http://schemas.openxmlformats.org/officeDocument/2006/relationships/slideLayout" Target="../slideLayouts/slideLayout63.xml"/></Relationships>
</file>

<file path=ppt/slides/_rels/slide273.xml.rels><?xml version="1.0" encoding="UTF-8" standalone="yes"?>
<Relationships xmlns="http://schemas.openxmlformats.org/package/2006/relationships"><Relationship Id="rId2" Type="http://schemas.openxmlformats.org/officeDocument/2006/relationships/image" Target="../media/image559.jpeg"/><Relationship Id="rId1" Type="http://schemas.openxmlformats.org/officeDocument/2006/relationships/slideLayout" Target="../slideLayouts/slideLayout63.xml"/></Relationships>
</file>

<file path=ppt/slides/_rels/slide274.xml.rels><?xml version="1.0" encoding="UTF-8" standalone="yes"?>
<Relationships xmlns="http://schemas.openxmlformats.org/package/2006/relationships"><Relationship Id="rId3" Type="http://schemas.openxmlformats.org/officeDocument/2006/relationships/image" Target="../media/image561.jpeg"/><Relationship Id="rId2" Type="http://schemas.openxmlformats.org/officeDocument/2006/relationships/image" Target="../media/image560.jpeg"/><Relationship Id="rId1" Type="http://schemas.openxmlformats.org/officeDocument/2006/relationships/slideLayout" Target="../slideLayouts/slideLayout63.xml"/></Relationships>
</file>

<file path=ppt/slides/_rels/slide275.xml.rels><?xml version="1.0" encoding="UTF-8" standalone="yes"?>
<Relationships xmlns="http://schemas.openxmlformats.org/package/2006/relationships"><Relationship Id="rId2" Type="http://schemas.openxmlformats.org/officeDocument/2006/relationships/image" Target="../media/image562.jpeg"/><Relationship Id="rId1" Type="http://schemas.openxmlformats.org/officeDocument/2006/relationships/slideLayout" Target="../slideLayouts/slideLayout63.xml"/></Relationships>
</file>

<file path=ppt/slides/_rels/slide276.xml.rels><?xml version="1.0" encoding="UTF-8" standalone="yes"?>
<Relationships xmlns="http://schemas.openxmlformats.org/package/2006/relationships"><Relationship Id="rId3" Type="http://schemas.openxmlformats.org/officeDocument/2006/relationships/image" Target="../media/image564.jpeg"/><Relationship Id="rId2" Type="http://schemas.openxmlformats.org/officeDocument/2006/relationships/image" Target="../media/image563.jpeg"/><Relationship Id="rId1" Type="http://schemas.openxmlformats.org/officeDocument/2006/relationships/slideLayout" Target="../slideLayouts/slideLayout63.xml"/><Relationship Id="rId4" Type="http://schemas.openxmlformats.org/officeDocument/2006/relationships/image" Target="../media/image565.jpeg"/></Relationships>
</file>

<file path=ppt/slides/_rels/slide277.xml.rels><?xml version="1.0" encoding="UTF-8" standalone="yes"?>
<Relationships xmlns="http://schemas.openxmlformats.org/package/2006/relationships"><Relationship Id="rId3" Type="http://schemas.openxmlformats.org/officeDocument/2006/relationships/image" Target="../media/image567.jpeg"/><Relationship Id="rId2" Type="http://schemas.openxmlformats.org/officeDocument/2006/relationships/image" Target="../media/image566.jpeg"/><Relationship Id="rId1" Type="http://schemas.openxmlformats.org/officeDocument/2006/relationships/slideLayout" Target="../slideLayouts/slideLayout63.xml"/><Relationship Id="rId4" Type="http://schemas.openxmlformats.org/officeDocument/2006/relationships/image" Target="../media/image568.jpeg"/></Relationships>
</file>

<file path=ppt/slides/_rels/slide278.xml.rels><?xml version="1.0" encoding="UTF-8" standalone="yes"?>
<Relationships xmlns="http://schemas.openxmlformats.org/package/2006/relationships"><Relationship Id="rId3" Type="http://schemas.openxmlformats.org/officeDocument/2006/relationships/image" Target="../media/image570.jpeg"/><Relationship Id="rId2" Type="http://schemas.openxmlformats.org/officeDocument/2006/relationships/image" Target="../media/image569.jpeg"/><Relationship Id="rId1" Type="http://schemas.openxmlformats.org/officeDocument/2006/relationships/slideLayout" Target="../slideLayouts/slideLayout63.xml"/></Relationships>
</file>

<file path=ppt/slides/_rels/slide279.xml.rels><?xml version="1.0" encoding="UTF-8" standalone="yes"?>
<Relationships xmlns="http://schemas.openxmlformats.org/package/2006/relationships"><Relationship Id="rId3" Type="http://schemas.openxmlformats.org/officeDocument/2006/relationships/hyperlink" Target="https://www.bing.com/videos/search?q=Marie+Braquemond&amp;&amp;view=detail&amp;mid=FFA166C0F2290917667EFFA166C0F2290917667E&amp;&amp;FORM=VRDGAR" TargetMode="External"/><Relationship Id="rId2" Type="http://schemas.openxmlformats.org/officeDocument/2006/relationships/image" Target="../media/image571.jpeg"/><Relationship Id="rId1" Type="http://schemas.openxmlformats.org/officeDocument/2006/relationships/slideLayout" Target="../slideLayouts/slideLayout63.xml"/><Relationship Id="rId6" Type="http://schemas.openxmlformats.org/officeDocument/2006/relationships/image" Target="../media/image574.jpeg"/><Relationship Id="rId5" Type="http://schemas.openxmlformats.org/officeDocument/2006/relationships/image" Target="../media/image573.jpeg"/><Relationship Id="rId4" Type="http://schemas.openxmlformats.org/officeDocument/2006/relationships/image" Target="../media/image572.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1.xml"/><Relationship Id="rId4" Type="http://schemas.openxmlformats.org/officeDocument/2006/relationships/hyperlink" Target="https://www.youtube.com/watch?v=XxKHL_vuc3E" TargetMode="External"/></Relationships>
</file>

<file path=ppt/slides/_rels/slide280.xml.rels><?xml version="1.0" encoding="UTF-8" standalone="yes"?>
<Relationships xmlns="http://schemas.openxmlformats.org/package/2006/relationships"><Relationship Id="rId2" Type="http://schemas.openxmlformats.org/officeDocument/2006/relationships/image" Target="../media/image575.jpeg"/><Relationship Id="rId1" Type="http://schemas.openxmlformats.org/officeDocument/2006/relationships/slideLayout" Target="../slideLayouts/slideLayout63.xml"/></Relationships>
</file>

<file path=ppt/slides/_rels/slide281.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image" Target="../media/image576.jpeg"/><Relationship Id="rId1" Type="http://schemas.openxmlformats.org/officeDocument/2006/relationships/slideLayout" Target="../slideLayouts/slideLayout63.xml"/></Relationships>
</file>

<file path=ppt/slides/_rels/slide282.xml.rels><?xml version="1.0" encoding="UTF-8" standalone="yes"?>
<Relationships xmlns="http://schemas.openxmlformats.org/package/2006/relationships"><Relationship Id="rId3" Type="http://schemas.openxmlformats.org/officeDocument/2006/relationships/image" Target="../media/image579.jpeg"/><Relationship Id="rId2" Type="http://schemas.openxmlformats.org/officeDocument/2006/relationships/image" Target="../media/image578.jpeg"/><Relationship Id="rId1" Type="http://schemas.openxmlformats.org/officeDocument/2006/relationships/slideLayout" Target="../slideLayouts/slideLayout63.xml"/></Relationships>
</file>

<file path=ppt/slides/_rels/slide283.xml.rels><?xml version="1.0" encoding="UTF-8" standalone="yes"?>
<Relationships xmlns="http://schemas.openxmlformats.org/package/2006/relationships"><Relationship Id="rId3" Type="http://schemas.openxmlformats.org/officeDocument/2006/relationships/hyperlink" Target="https://www.bing.com/videos/search?q=Mary+Cassatt&amp;&amp;view=detail&amp;mid=00E6A78DE2892C5BDAC900E6A78DE2892C5BDAC9&amp;&amp;FORM=VRDGAR&amp;ru=%2Fvideos%2Fsearch%3Fq%3DMary%2BCassatt%26FORM%3DHDRSC4" TargetMode="External"/><Relationship Id="rId2" Type="http://schemas.openxmlformats.org/officeDocument/2006/relationships/image" Target="../media/image580.jpeg"/><Relationship Id="rId1" Type="http://schemas.openxmlformats.org/officeDocument/2006/relationships/slideLayout" Target="../slideLayouts/slideLayout63.xml"/></Relationships>
</file>

<file path=ppt/slides/_rels/slide284.xml.rels><?xml version="1.0" encoding="UTF-8" standalone="yes"?>
<Relationships xmlns="http://schemas.openxmlformats.org/package/2006/relationships"><Relationship Id="rId3" Type="http://schemas.openxmlformats.org/officeDocument/2006/relationships/image" Target="../media/image582.jpeg"/><Relationship Id="rId2" Type="http://schemas.openxmlformats.org/officeDocument/2006/relationships/image" Target="../media/image581.jpeg"/><Relationship Id="rId1" Type="http://schemas.openxmlformats.org/officeDocument/2006/relationships/slideLayout" Target="../slideLayouts/slideLayout63.xml"/></Relationships>
</file>

<file path=ppt/slides/_rels/slide285.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image" Target="../media/image583.jpeg"/><Relationship Id="rId1" Type="http://schemas.openxmlformats.org/officeDocument/2006/relationships/slideLayout" Target="../slideLayouts/slideLayout63.xml"/></Relationships>
</file>

<file path=ppt/slides/_rels/slide286.xml.rels><?xml version="1.0" encoding="UTF-8" standalone="yes"?>
<Relationships xmlns="http://schemas.openxmlformats.org/package/2006/relationships"><Relationship Id="rId2" Type="http://schemas.openxmlformats.org/officeDocument/2006/relationships/image" Target="../media/image585.jpeg"/><Relationship Id="rId1" Type="http://schemas.openxmlformats.org/officeDocument/2006/relationships/slideLayout" Target="../slideLayouts/slideLayout63.xml"/></Relationships>
</file>

<file path=ppt/slides/_rels/slide287.xml.rels><?xml version="1.0" encoding="UTF-8" standalone="yes"?>
<Relationships xmlns="http://schemas.openxmlformats.org/package/2006/relationships"><Relationship Id="rId2" Type="http://schemas.openxmlformats.org/officeDocument/2006/relationships/image" Target="../media/image586.jpeg"/><Relationship Id="rId1" Type="http://schemas.openxmlformats.org/officeDocument/2006/relationships/slideLayout" Target="../slideLayouts/slideLayout63.xml"/></Relationships>
</file>

<file path=ppt/slides/_rels/slide288.xml.rels><?xml version="1.0" encoding="UTF-8" standalone="yes"?>
<Relationships xmlns="http://schemas.openxmlformats.org/package/2006/relationships"><Relationship Id="rId3" Type="http://schemas.openxmlformats.org/officeDocument/2006/relationships/image" Target="../media/image588.jpeg"/><Relationship Id="rId2" Type="http://schemas.openxmlformats.org/officeDocument/2006/relationships/image" Target="../media/image587.jpeg"/><Relationship Id="rId1" Type="http://schemas.openxmlformats.org/officeDocument/2006/relationships/slideLayout" Target="../slideLayouts/slideLayout63.xml"/><Relationship Id="rId4" Type="http://schemas.openxmlformats.org/officeDocument/2006/relationships/image" Target="../media/image589.jpeg"/></Relationships>
</file>

<file path=ppt/slides/_rels/slide289.xml.rels><?xml version="1.0" encoding="UTF-8" standalone="yes"?>
<Relationships xmlns="http://schemas.openxmlformats.org/package/2006/relationships"><Relationship Id="rId3" Type="http://schemas.openxmlformats.org/officeDocument/2006/relationships/image" Target="../media/image591.jpeg"/><Relationship Id="rId2" Type="http://schemas.openxmlformats.org/officeDocument/2006/relationships/image" Target="../media/image590.jpeg"/><Relationship Id="rId1" Type="http://schemas.openxmlformats.org/officeDocument/2006/relationships/slideLayout" Target="../slideLayouts/slideLayout63.xml"/><Relationship Id="rId4" Type="http://schemas.openxmlformats.org/officeDocument/2006/relationships/image" Target="../media/image592.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1.xml"/><Relationship Id="rId4" Type="http://schemas.openxmlformats.org/officeDocument/2006/relationships/image" Target="../media/image61.jpeg"/></Relationships>
</file>

<file path=ppt/slides/_rels/slide290.xml.rels><?xml version="1.0" encoding="UTF-8" standalone="yes"?>
<Relationships xmlns="http://schemas.openxmlformats.org/package/2006/relationships"><Relationship Id="rId2" Type="http://schemas.openxmlformats.org/officeDocument/2006/relationships/image" Target="../media/image593.jpeg"/><Relationship Id="rId1" Type="http://schemas.openxmlformats.org/officeDocument/2006/relationships/slideLayout" Target="../slideLayouts/slideLayout63.xml"/></Relationships>
</file>

<file path=ppt/slides/_rels/slide291.xml.rels><?xml version="1.0" encoding="UTF-8" standalone="yes"?>
<Relationships xmlns="http://schemas.openxmlformats.org/package/2006/relationships"><Relationship Id="rId2" Type="http://schemas.openxmlformats.org/officeDocument/2006/relationships/image" Target="../media/image594.jpeg"/><Relationship Id="rId1" Type="http://schemas.openxmlformats.org/officeDocument/2006/relationships/slideLayout" Target="../slideLayouts/slideLayout63.xml"/></Relationships>
</file>

<file path=ppt/slides/_rels/slide292.xml.rels><?xml version="1.0" encoding="UTF-8" standalone="yes"?>
<Relationships xmlns="http://schemas.openxmlformats.org/package/2006/relationships"><Relationship Id="rId2" Type="http://schemas.openxmlformats.org/officeDocument/2006/relationships/image" Target="../media/image595.jpeg"/><Relationship Id="rId1" Type="http://schemas.openxmlformats.org/officeDocument/2006/relationships/slideLayout" Target="../slideLayouts/slideLayout63.xml"/></Relationships>
</file>

<file path=ppt/slides/_rels/slide293.xml.rels><?xml version="1.0" encoding="UTF-8" standalone="yes"?>
<Relationships xmlns="http://schemas.openxmlformats.org/package/2006/relationships"><Relationship Id="rId3" Type="http://schemas.openxmlformats.org/officeDocument/2006/relationships/image" Target="../media/image597.jpeg"/><Relationship Id="rId2" Type="http://schemas.openxmlformats.org/officeDocument/2006/relationships/image" Target="../media/image596.jpeg"/><Relationship Id="rId1" Type="http://schemas.openxmlformats.org/officeDocument/2006/relationships/slideLayout" Target="../slideLayouts/slideLayout63.xml"/><Relationship Id="rId6" Type="http://schemas.openxmlformats.org/officeDocument/2006/relationships/image" Target="../media/image599.jpeg"/><Relationship Id="rId5" Type="http://schemas.openxmlformats.org/officeDocument/2006/relationships/hyperlink" Target="https://www.bing.com/videos/search?q=henri+le+douanier+rousseau&amp;&amp;view=detail&amp;mid=8ABFD2207642C508FFC08ABFD2207642C508FFC0&amp;&amp;FORM=VDRVRV" TargetMode="External"/><Relationship Id="rId4" Type="http://schemas.openxmlformats.org/officeDocument/2006/relationships/image" Target="../media/image598.jpeg"/></Relationships>
</file>

<file path=ppt/slides/_rels/slide29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600.jpeg"/><Relationship Id="rId1" Type="http://schemas.openxmlformats.org/officeDocument/2006/relationships/slideLayout" Target="../slideLayouts/slideLayout63.xml"/></Relationships>
</file>

<file path=ppt/slides/_rels/slide295.xml.rels><?xml version="1.0" encoding="UTF-8" standalone="yes"?>
<Relationships xmlns="http://schemas.openxmlformats.org/package/2006/relationships"><Relationship Id="rId2" Type="http://schemas.openxmlformats.org/officeDocument/2006/relationships/image" Target="../media/image601.jpeg"/><Relationship Id="rId1" Type="http://schemas.openxmlformats.org/officeDocument/2006/relationships/slideLayout" Target="../slideLayouts/slideLayout63.xml"/></Relationships>
</file>

<file path=ppt/slides/_rels/slide296.xml.rels><?xml version="1.0" encoding="UTF-8" standalone="yes"?>
<Relationships xmlns="http://schemas.openxmlformats.org/package/2006/relationships"><Relationship Id="rId3" Type="http://schemas.openxmlformats.org/officeDocument/2006/relationships/image" Target="../media/image603.jpeg"/><Relationship Id="rId2" Type="http://schemas.openxmlformats.org/officeDocument/2006/relationships/image" Target="../media/image602.jpeg"/><Relationship Id="rId1" Type="http://schemas.openxmlformats.org/officeDocument/2006/relationships/slideLayout" Target="../slideLayouts/slideLayout63.xml"/><Relationship Id="rId5" Type="http://schemas.openxmlformats.org/officeDocument/2006/relationships/image" Target="../media/image605.jpeg"/><Relationship Id="rId4" Type="http://schemas.openxmlformats.org/officeDocument/2006/relationships/image" Target="../media/image604.jpeg"/></Relationships>
</file>

<file path=ppt/slides/_rels/slide297.xml.rels><?xml version="1.0" encoding="UTF-8" standalone="yes"?>
<Relationships xmlns="http://schemas.openxmlformats.org/package/2006/relationships"><Relationship Id="rId2" Type="http://schemas.openxmlformats.org/officeDocument/2006/relationships/image" Target="../media/image606.jpeg"/><Relationship Id="rId1" Type="http://schemas.openxmlformats.org/officeDocument/2006/relationships/slideLayout" Target="../slideLayouts/slideLayout63.xml"/></Relationships>
</file>

<file path=ppt/slides/_rels/slide298.xml.rels><?xml version="1.0" encoding="UTF-8" standalone="yes"?>
<Relationships xmlns="http://schemas.openxmlformats.org/package/2006/relationships"><Relationship Id="rId2" Type="http://schemas.openxmlformats.org/officeDocument/2006/relationships/image" Target="../media/image607.jpeg"/><Relationship Id="rId1" Type="http://schemas.openxmlformats.org/officeDocument/2006/relationships/slideLayout" Target="../slideLayouts/slideLayout63.xml"/></Relationships>
</file>

<file path=ppt/slides/_rels/slide299.xml.rels><?xml version="1.0" encoding="UTF-8" standalone="yes"?>
<Relationships xmlns="http://schemas.openxmlformats.org/package/2006/relationships"><Relationship Id="rId3" Type="http://schemas.openxmlformats.org/officeDocument/2006/relationships/image" Target="../media/image609.jpeg"/><Relationship Id="rId2" Type="http://schemas.openxmlformats.org/officeDocument/2006/relationships/image" Target="../media/image608.jpeg"/><Relationship Id="rId1" Type="http://schemas.openxmlformats.org/officeDocument/2006/relationships/slideLayout" Target="../slideLayouts/slideLayout63.xml"/><Relationship Id="rId4" Type="http://schemas.openxmlformats.org/officeDocument/2006/relationships/image" Target="../media/image61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300.xml.rels><?xml version="1.0" encoding="UTF-8" standalone="yes"?>
<Relationships xmlns="http://schemas.openxmlformats.org/package/2006/relationships"><Relationship Id="rId2" Type="http://schemas.openxmlformats.org/officeDocument/2006/relationships/image" Target="../media/image611.jpeg"/><Relationship Id="rId1" Type="http://schemas.openxmlformats.org/officeDocument/2006/relationships/slideLayout" Target="../slideLayouts/slideLayout63.xml"/></Relationships>
</file>

<file path=ppt/slides/_rels/slide301.xml.rels><?xml version="1.0" encoding="UTF-8" standalone="yes"?>
<Relationships xmlns="http://schemas.openxmlformats.org/package/2006/relationships"><Relationship Id="rId3" Type="http://schemas.openxmlformats.org/officeDocument/2006/relationships/image" Target="../media/image613.jpeg"/><Relationship Id="rId2" Type="http://schemas.openxmlformats.org/officeDocument/2006/relationships/image" Target="../media/image612.jpeg"/><Relationship Id="rId1" Type="http://schemas.openxmlformats.org/officeDocument/2006/relationships/slideLayout" Target="../slideLayouts/slideLayout63.xml"/></Relationships>
</file>

<file path=ppt/slides/_rels/slide302.xml.rels><?xml version="1.0" encoding="UTF-8" standalone="yes"?>
<Relationships xmlns="http://schemas.openxmlformats.org/package/2006/relationships"><Relationship Id="rId2" Type="http://schemas.openxmlformats.org/officeDocument/2006/relationships/image" Target="../media/image614.jpeg"/><Relationship Id="rId1" Type="http://schemas.openxmlformats.org/officeDocument/2006/relationships/slideLayout" Target="../slideLayouts/slideLayout63.xml"/></Relationships>
</file>

<file path=ppt/slides/_rels/slide303.xml.rels><?xml version="1.0" encoding="UTF-8" standalone="yes"?>
<Relationships xmlns="http://schemas.openxmlformats.org/package/2006/relationships"><Relationship Id="rId2" Type="http://schemas.openxmlformats.org/officeDocument/2006/relationships/image" Target="../media/image615.jpeg"/><Relationship Id="rId1" Type="http://schemas.openxmlformats.org/officeDocument/2006/relationships/slideLayout" Target="../slideLayouts/slideLayout63.xml"/></Relationships>
</file>

<file path=ppt/slides/_rels/slide304.xml.rels><?xml version="1.0" encoding="UTF-8" standalone="yes"?>
<Relationships xmlns="http://schemas.openxmlformats.org/package/2006/relationships"><Relationship Id="rId2" Type="http://schemas.openxmlformats.org/officeDocument/2006/relationships/image" Target="../media/image616.jpeg"/><Relationship Id="rId1" Type="http://schemas.openxmlformats.org/officeDocument/2006/relationships/slideLayout" Target="../slideLayouts/slideLayout63.xml"/></Relationships>
</file>

<file path=ppt/slides/_rels/slide305.xml.rels><?xml version="1.0" encoding="UTF-8" standalone="yes"?>
<Relationships xmlns="http://schemas.openxmlformats.org/package/2006/relationships"><Relationship Id="rId3" Type="http://schemas.openxmlformats.org/officeDocument/2006/relationships/hyperlink" Target="https://www.bing.com/videos/search?q=Gustave+Caillebotte+Impressionism&amp;&amp;view=detail&amp;mid=82A742C69E2BDDEA498682A742C69E2BDDEA4986&amp;&amp;FORM=VRDGAR" TargetMode="External"/><Relationship Id="rId2" Type="http://schemas.openxmlformats.org/officeDocument/2006/relationships/image" Target="../media/image617.jpeg"/><Relationship Id="rId1" Type="http://schemas.openxmlformats.org/officeDocument/2006/relationships/slideLayout" Target="../slideLayouts/slideLayout63.xml"/><Relationship Id="rId5" Type="http://schemas.openxmlformats.org/officeDocument/2006/relationships/image" Target="../media/image619.jpeg"/><Relationship Id="rId4" Type="http://schemas.openxmlformats.org/officeDocument/2006/relationships/image" Target="../media/image618.jpeg"/></Relationships>
</file>

<file path=ppt/slides/_rels/slide306.xml.rels><?xml version="1.0" encoding="UTF-8" standalone="yes"?>
<Relationships xmlns="http://schemas.openxmlformats.org/package/2006/relationships"><Relationship Id="rId2" Type="http://schemas.openxmlformats.org/officeDocument/2006/relationships/image" Target="../media/image620.jpeg"/><Relationship Id="rId1" Type="http://schemas.openxmlformats.org/officeDocument/2006/relationships/slideLayout" Target="../slideLayouts/slideLayout63.xml"/></Relationships>
</file>

<file path=ppt/slides/_rels/slide307.xml.rels><?xml version="1.0" encoding="UTF-8" standalone="yes"?>
<Relationships xmlns="http://schemas.openxmlformats.org/package/2006/relationships"><Relationship Id="rId2" Type="http://schemas.openxmlformats.org/officeDocument/2006/relationships/image" Target="../media/image621.jpeg"/><Relationship Id="rId1" Type="http://schemas.openxmlformats.org/officeDocument/2006/relationships/slideLayout" Target="../slideLayouts/slideLayout63.xml"/></Relationships>
</file>

<file path=ppt/slides/_rels/slide308.xml.rels><?xml version="1.0" encoding="UTF-8" standalone="yes"?>
<Relationships xmlns="http://schemas.openxmlformats.org/package/2006/relationships"><Relationship Id="rId2" Type="http://schemas.openxmlformats.org/officeDocument/2006/relationships/image" Target="../media/image622.jpeg"/><Relationship Id="rId1" Type="http://schemas.openxmlformats.org/officeDocument/2006/relationships/slideLayout" Target="../slideLayouts/slideLayout63.xml"/></Relationships>
</file>

<file path=ppt/slides/_rels/slide309.xml.rels><?xml version="1.0" encoding="UTF-8" standalone="yes"?>
<Relationships xmlns="http://schemas.openxmlformats.org/package/2006/relationships"><Relationship Id="rId2" Type="http://schemas.openxmlformats.org/officeDocument/2006/relationships/image" Target="../media/image623.jpe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2.xml"/><Relationship Id="rId4" Type="http://schemas.openxmlformats.org/officeDocument/2006/relationships/image" Target="../media/image65.jpeg"/></Relationships>
</file>

<file path=ppt/slides/_rels/slide310.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image" Target="../media/image624.jpeg"/><Relationship Id="rId1" Type="http://schemas.openxmlformats.org/officeDocument/2006/relationships/slideLayout" Target="../slideLayouts/slideLayout63.xml"/><Relationship Id="rId4" Type="http://schemas.openxmlformats.org/officeDocument/2006/relationships/image" Target="../media/image626.jpeg"/></Relationships>
</file>

<file path=ppt/slides/_rels/slide311.xml.rels><?xml version="1.0" encoding="UTF-8" standalone="yes"?>
<Relationships xmlns="http://schemas.openxmlformats.org/package/2006/relationships"><Relationship Id="rId3" Type="http://schemas.openxmlformats.org/officeDocument/2006/relationships/image" Target="../media/image628.jpeg"/><Relationship Id="rId2" Type="http://schemas.openxmlformats.org/officeDocument/2006/relationships/image" Target="../media/image627.jpeg"/><Relationship Id="rId1" Type="http://schemas.openxmlformats.org/officeDocument/2006/relationships/slideLayout" Target="../slideLayouts/slideLayout63.xml"/></Relationships>
</file>

<file path=ppt/slides/_rels/slide312.xml.rels><?xml version="1.0" encoding="UTF-8" standalone="yes"?>
<Relationships xmlns="http://schemas.openxmlformats.org/package/2006/relationships"><Relationship Id="rId3" Type="http://schemas.openxmlformats.org/officeDocument/2006/relationships/image" Target="../media/image630.jpeg"/><Relationship Id="rId2" Type="http://schemas.openxmlformats.org/officeDocument/2006/relationships/image" Target="../media/image629.jpeg"/><Relationship Id="rId1" Type="http://schemas.openxmlformats.org/officeDocument/2006/relationships/slideLayout" Target="../slideLayouts/slideLayout63.xml"/><Relationship Id="rId6" Type="http://schemas.openxmlformats.org/officeDocument/2006/relationships/image" Target="../media/image632.jpeg"/><Relationship Id="rId5" Type="http://schemas.openxmlformats.org/officeDocument/2006/relationships/image" Target="../media/image631.jpeg"/><Relationship Id="rId4" Type="http://schemas.openxmlformats.org/officeDocument/2006/relationships/hyperlink" Target="https://www.bing.com/videos/search?q=henrui+biva&amp;&amp;view=detail&amp;mid=FC5FEE06BFFCE161F63EFC5FEE06BFFCE161F63E&amp;&amp;FORM=VRDGAR" TargetMode="External"/></Relationships>
</file>

<file path=ppt/slides/_rels/slide313.xml.rels><?xml version="1.0" encoding="UTF-8" standalone="yes"?>
<Relationships xmlns="http://schemas.openxmlformats.org/package/2006/relationships"><Relationship Id="rId2" Type="http://schemas.openxmlformats.org/officeDocument/2006/relationships/image" Target="../media/image633.jpeg"/><Relationship Id="rId1" Type="http://schemas.openxmlformats.org/officeDocument/2006/relationships/slideLayout" Target="../slideLayouts/slideLayout63.xml"/></Relationships>
</file>

<file path=ppt/slides/_rels/slide314.xml.rels><?xml version="1.0" encoding="UTF-8" standalone="yes"?>
<Relationships xmlns="http://schemas.openxmlformats.org/package/2006/relationships"><Relationship Id="rId2" Type="http://schemas.openxmlformats.org/officeDocument/2006/relationships/image" Target="../media/image634.jpeg"/><Relationship Id="rId1" Type="http://schemas.openxmlformats.org/officeDocument/2006/relationships/slideLayout" Target="../slideLayouts/slideLayout63.xml"/></Relationships>
</file>

<file path=ppt/slides/_rels/slide315.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image" Target="../media/image635.jpeg"/><Relationship Id="rId1" Type="http://schemas.openxmlformats.org/officeDocument/2006/relationships/slideLayout" Target="../slideLayouts/slideLayout63.xml"/><Relationship Id="rId5" Type="http://schemas.openxmlformats.org/officeDocument/2006/relationships/image" Target="../media/image638.jpeg"/><Relationship Id="rId4" Type="http://schemas.openxmlformats.org/officeDocument/2006/relationships/image" Target="../media/image637.jpeg"/></Relationships>
</file>

<file path=ppt/slides/_rels/slide316.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image" Target="../media/image639.jpeg"/><Relationship Id="rId1" Type="http://schemas.openxmlformats.org/officeDocument/2006/relationships/slideLayout" Target="../slideLayouts/slideLayout63.xml"/><Relationship Id="rId5" Type="http://schemas.openxmlformats.org/officeDocument/2006/relationships/image" Target="../media/image642.jpeg"/><Relationship Id="rId4" Type="http://schemas.openxmlformats.org/officeDocument/2006/relationships/image" Target="../media/image641.jpeg"/></Relationships>
</file>

<file path=ppt/slides/_rels/slide317.xml.rels><?xml version="1.0" encoding="UTF-8" standalone="yes"?>
<Relationships xmlns="http://schemas.openxmlformats.org/package/2006/relationships"><Relationship Id="rId3" Type="http://schemas.openxmlformats.org/officeDocument/2006/relationships/image" Target="../media/image644.jpeg"/><Relationship Id="rId2" Type="http://schemas.openxmlformats.org/officeDocument/2006/relationships/image" Target="../media/image643.jpeg"/><Relationship Id="rId1" Type="http://schemas.openxmlformats.org/officeDocument/2006/relationships/slideLayout" Target="../slideLayouts/slideLayout63.xml"/><Relationship Id="rId5" Type="http://schemas.openxmlformats.org/officeDocument/2006/relationships/image" Target="../media/image646.jpeg"/><Relationship Id="rId4" Type="http://schemas.openxmlformats.org/officeDocument/2006/relationships/image" Target="../media/image645.jpeg"/></Relationships>
</file>

<file path=ppt/slides/_rels/slide318.xml.rels><?xml version="1.0" encoding="UTF-8" standalone="yes"?>
<Relationships xmlns="http://schemas.openxmlformats.org/package/2006/relationships"><Relationship Id="rId2" Type="http://schemas.openxmlformats.org/officeDocument/2006/relationships/image" Target="../media/image647.jpeg"/><Relationship Id="rId1" Type="http://schemas.openxmlformats.org/officeDocument/2006/relationships/slideLayout" Target="../slideLayouts/slideLayout63.xml"/></Relationships>
</file>

<file path=ppt/slides/_rels/slide319.xml.rels><?xml version="1.0" encoding="UTF-8" standalone="yes"?>
<Relationships xmlns="http://schemas.openxmlformats.org/package/2006/relationships"><Relationship Id="rId2" Type="http://schemas.openxmlformats.org/officeDocument/2006/relationships/image" Target="../media/image648.jpe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hyperlink" Target="https://www.youtube.com/watch?v=K2_1EKaqOOs" TargetMode="External"/><Relationship Id="rId5" Type="http://schemas.openxmlformats.org/officeDocument/2006/relationships/image" Target="../media/image68.jpeg"/><Relationship Id="rId4" Type="http://schemas.openxmlformats.org/officeDocument/2006/relationships/image" Target="../media/image67.png"/></Relationships>
</file>

<file path=ppt/slides/_rels/slide320.xml.rels><?xml version="1.0" encoding="UTF-8" standalone="yes"?>
<Relationships xmlns="http://schemas.openxmlformats.org/package/2006/relationships"><Relationship Id="rId3" Type="http://schemas.openxmlformats.org/officeDocument/2006/relationships/image" Target="../media/image650.jpeg"/><Relationship Id="rId2" Type="http://schemas.openxmlformats.org/officeDocument/2006/relationships/image" Target="../media/image649.jpeg"/><Relationship Id="rId1" Type="http://schemas.openxmlformats.org/officeDocument/2006/relationships/slideLayout" Target="../slideLayouts/slideLayout63.xml"/><Relationship Id="rId4" Type="http://schemas.openxmlformats.org/officeDocument/2006/relationships/hyperlink" Target="https://www.bing.com/videos/search?q=Debussy+and+Gauguin&amp;&amp;view=detail&amp;mid=2BBFA386555EA69AC1632BBFA386555EA69AC163&amp;&amp;FORM=VRDGAR" TargetMode="External"/></Relationships>
</file>

<file path=ppt/slides/_rels/slide321.xml.rels><?xml version="1.0" encoding="UTF-8" standalone="yes"?>
<Relationships xmlns="http://schemas.openxmlformats.org/package/2006/relationships"><Relationship Id="rId2" Type="http://schemas.openxmlformats.org/officeDocument/2006/relationships/image" Target="../media/image651.jpeg"/><Relationship Id="rId1" Type="http://schemas.openxmlformats.org/officeDocument/2006/relationships/slideLayout" Target="../slideLayouts/slideLayout63.xml"/></Relationships>
</file>

<file path=ppt/slides/_rels/slide322.xml.rels><?xml version="1.0" encoding="UTF-8" standalone="yes"?>
<Relationships xmlns="http://schemas.openxmlformats.org/package/2006/relationships"><Relationship Id="rId2" Type="http://schemas.openxmlformats.org/officeDocument/2006/relationships/image" Target="../media/image652.jpeg"/><Relationship Id="rId1" Type="http://schemas.openxmlformats.org/officeDocument/2006/relationships/slideLayout" Target="../slideLayouts/slideLayout63.xml"/></Relationships>
</file>

<file path=ppt/slides/_rels/slide323.xml.rels><?xml version="1.0" encoding="UTF-8" standalone="yes"?>
<Relationships xmlns="http://schemas.openxmlformats.org/package/2006/relationships"><Relationship Id="rId2" Type="http://schemas.openxmlformats.org/officeDocument/2006/relationships/image" Target="../media/image653.jpeg"/><Relationship Id="rId1" Type="http://schemas.openxmlformats.org/officeDocument/2006/relationships/slideLayout" Target="../slideLayouts/slideLayout63.xml"/></Relationships>
</file>

<file path=ppt/slides/_rels/slide324.xml.rels><?xml version="1.0" encoding="UTF-8" standalone="yes"?>
<Relationships xmlns="http://schemas.openxmlformats.org/package/2006/relationships"><Relationship Id="rId2" Type="http://schemas.openxmlformats.org/officeDocument/2006/relationships/image" Target="../media/image654.jpeg"/><Relationship Id="rId1" Type="http://schemas.openxmlformats.org/officeDocument/2006/relationships/slideLayout" Target="../slideLayouts/slideLayout63.xml"/></Relationships>
</file>

<file path=ppt/slides/_rels/slide325.xml.rels><?xml version="1.0" encoding="UTF-8" standalone="yes"?>
<Relationships xmlns="http://schemas.openxmlformats.org/package/2006/relationships"><Relationship Id="rId3" Type="http://schemas.openxmlformats.org/officeDocument/2006/relationships/hyperlink" Target="https://www.bing.com/videos/search?q=Gauguin+film&amp;&amp;view=detail&amp;mid=F699103D1964566F32CFF699103D1964566F32CF&amp;&amp;FORM=VRDGAR&amp;ru=%2Fvideos%2Fsearch%3Fq%3DGauguin%2Bfilm%26FORM%3DHDRSC4" TargetMode="External"/><Relationship Id="rId2" Type="http://schemas.openxmlformats.org/officeDocument/2006/relationships/image" Target="../media/image655.jpeg"/><Relationship Id="rId1" Type="http://schemas.openxmlformats.org/officeDocument/2006/relationships/slideLayout" Target="../slideLayouts/slideLayout63.xml"/></Relationships>
</file>

<file path=ppt/slides/_rels/slide326.xml.rels><?xml version="1.0" encoding="UTF-8" standalone="yes"?>
<Relationships xmlns="http://schemas.openxmlformats.org/package/2006/relationships"><Relationship Id="rId2" Type="http://schemas.openxmlformats.org/officeDocument/2006/relationships/image" Target="../media/image656.jpeg"/><Relationship Id="rId1" Type="http://schemas.openxmlformats.org/officeDocument/2006/relationships/slideLayout" Target="../slideLayouts/slideLayout63.xml"/></Relationships>
</file>

<file path=ppt/slides/_rels/slide327.xml.rels><?xml version="1.0" encoding="UTF-8" standalone="yes"?>
<Relationships xmlns="http://schemas.openxmlformats.org/package/2006/relationships"><Relationship Id="rId2" Type="http://schemas.openxmlformats.org/officeDocument/2006/relationships/image" Target="../media/image657.jpeg"/><Relationship Id="rId1" Type="http://schemas.openxmlformats.org/officeDocument/2006/relationships/slideLayout" Target="../slideLayouts/slideLayout63.xml"/></Relationships>
</file>

<file path=ppt/slides/_rels/slide328.xml.rels><?xml version="1.0" encoding="UTF-8" standalone="yes"?>
<Relationships xmlns="http://schemas.openxmlformats.org/package/2006/relationships"><Relationship Id="rId2" Type="http://schemas.openxmlformats.org/officeDocument/2006/relationships/image" Target="../media/image658.jpeg"/><Relationship Id="rId1" Type="http://schemas.openxmlformats.org/officeDocument/2006/relationships/slideLayout" Target="../slideLayouts/slideLayout63.xml"/></Relationships>
</file>

<file path=ppt/slides/_rels/slide329.xml.rels><?xml version="1.0" encoding="UTF-8" standalone="yes"?>
<Relationships xmlns="http://schemas.openxmlformats.org/package/2006/relationships"><Relationship Id="rId2" Type="http://schemas.openxmlformats.org/officeDocument/2006/relationships/image" Target="../media/image659.jpe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3.xml"/></Relationships>
</file>

<file path=ppt/slides/_rels/slide330.xml.rels><?xml version="1.0" encoding="UTF-8" standalone="yes"?>
<Relationships xmlns="http://schemas.openxmlformats.org/package/2006/relationships"><Relationship Id="rId3" Type="http://schemas.openxmlformats.org/officeDocument/2006/relationships/image" Target="../media/image661.jpeg"/><Relationship Id="rId2" Type="http://schemas.openxmlformats.org/officeDocument/2006/relationships/image" Target="../media/image660.jpeg"/><Relationship Id="rId1" Type="http://schemas.openxmlformats.org/officeDocument/2006/relationships/slideLayout" Target="../slideLayouts/slideLayout63.xml"/><Relationship Id="rId5" Type="http://schemas.openxmlformats.org/officeDocument/2006/relationships/hyperlink" Target="https://www.bing.com/videos/search?&amp;q=film+with+Paul+Gauguin&amp;view=detail&amp;mid=7980B947A8317AF23C8D7980B947A8317AF23C8D&amp;FORM=VDQVAP&amp;ru=%2Fvideos%2Fsearch%3Fq%3Dfilm%2Bwith%2BPaul%2BGauguin%26FORM%3DHDRSC4&amp;rvsmid=3A02276CD6E00F429EDF3A02276CD6E00F429EDF&amp;ajaxhist=0" TargetMode="External"/><Relationship Id="rId4" Type="http://schemas.openxmlformats.org/officeDocument/2006/relationships/hyperlink" Target="https://www.bing.com/videos/search?q=film+with+Paul+Gauguin&amp;&amp;view=detail&amp;mid=3A02276CD6E00F429EDF3A02276CD6E00F429EDF&amp;&amp;FORM=VRDGAR&amp;ru=%2Fvideos%2Fsearch%3Fq%3Dfilm%2Bwith%2BPaul%2BGauguin%26FORM%3DHDRSC4" TargetMode="External"/></Relationships>
</file>

<file path=ppt/slides/_rels/slide331.xml.rels><?xml version="1.0" encoding="UTF-8" standalone="yes"?>
<Relationships xmlns="http://schemas.openxmlformats.org/package/2006/relationships"><Relationship Id="rId3" Type="http://schemas.openxmlformats.org/officeDocument/2006/relationships/image" Target="../media/image663.jpeg"/><Relationship Id="rId2" Type="http://schemas.openxmlformats.org/officeDocument/2006/relationships/image" Target="../media/image662.jpeg"/><Relationship Id="rId1" Type="http://schemas.openxmlformats.org/officeDocument/2006/relationships/slideLayout" Target="../slideLayouts/slideLayout63.xml"/></Relationships>
</file>

<file path=ppt/slides/_rels/slide332.xml.rels><?xml version="1.0" encoding="UTF-8" standalone="yes"?>
<Relationships xmlns="http://schemas.openxmlformats.org/package/2006/relationships"><Relationship Id="rId3" Type="http://schemas.openxmlformats.org/officeDocument/2006/relationships/image" Target="../media/image665.jpeg"/><Relationship Id="rId2" Type="http://schemas.openxmlformats.org/officeDocument/2006/relationships/image" Target="../media/image664.jpeg"/><Relationship Id="rId1" Type="http://schemas.openxmlformats.org/officeDocument/2006/relationships/slideLayout" Target="../slideLayouts/slideLayout63.xml"/></Relationships>
</file>

<file path=ppt/slides/_rels/slide333.xml.rels><?xml version="1.0" encoding="UTF-8" standalone="yes"?>
<Relationships xmlns="http://schemas.openxmlformats.org/package/2006/relationships"><Relationship Id="rId2" Type="http://schemas.openxmlformats.org/officeDocument/2006/relationships/image" Target="../media/image666.jpeg"/><Relationship Id="rId1" Type="http://schemas.openxmlformats.org/officeDocument/2006/relationships/slideLayout" Target="../slideLayouts/slideLayout63.xml"/></Relationships>
</file>

<file path=ppt/slides/_rels/slide334.xml.rels><?xml version="1.0" encoding="UTF-8" standalone="yes"?>
<Relationships xmlns="http://schemas.openxmlformats.org/package/2006/relationships"><Relationship Id="rId2" Type="http://schemas.openxmlformats.org/officeDocument/2006/relationships/image" Target="../media/image667.jpeg"/><Relationship Id="rId1" Type="http://schemas.openxmlformats.org/officeDocument/2006/relationships/slideLayout" Target="../slideLayouts/slideLayout63.xml"/></Relationships>
</file>

<file path=ppt/slides/_rels/slide335.xml.rels><?xml version="1.0" encoding="UTF-8" standalone="yes"?>
<Relationships xmlns="http://schemas.openxmlformats.org/package/2006/relationships"><Relationship Id="rId2" Type="http://schemas.openxmlformats.org/officeDocument/2006/relationships/image" Target="../media/image668.jpeg"/><Relationship Id="rId1" Type="http://schemas.openxmlformats.org/officeDocument/2006/relationships/slideLayout" Target="../slideLayouts/slideLayout63.xml"/></Relationships>
</file>

<file path=ppt/slides/_rels/slide336.xml.rels><?xml version="1.0" encoding="UTF-8" standalone="yes"?>
<Relationships xmlns="http://schemas.openxmlformats.org/package/2006/relationships"><Relationship Id="rId3" Type="http://schemas.openxmlformats.org/officeDocument/2006/relationships/image" Target="../media/image670.jpeg"/><Relationship Id="rId2" Type="http://schemas.openxmlformats.org/officeDocument/2006/relationships/image" Target="../media/image669.jpeg"/><Relationship Id="rId1" Type="http://schemas.openxmlformats.org/officeDocument/2006/relationships/slideLayout" Target="../slideLayouts/slideLayout63.xml"/><Relationship Id="rId5" Type="http://schemas.openxmlformats.org/officeDocument/2006/relationships/image" Target="../media/image672.jpeg"/><Relationship Id="rId4" Type="http://schemas.openxmlformats.org/officeDocument/2006/relationships/image" Target="../media/image671.jpeg"/></Relationships>
</file>

<file path=ppt/slides/_rels/slide337.xml.rels><?xml version="1.0" encoding="UTF-8" standalone="yes"?>
<Relationships xmlns="http://schemas.openxmlformats.org/package/2006/relationships"><Relationship Id="rId3" Type="http://schemas.openxmlformats.org/officeDocument/2006/relationships/image" Target="../media/image674.jpeg"/><Relationship Id="rId2" Type="http://schemas.openxmlformats.org/officeDocument/2006/relationships/image" Target="../media/image673.jpeg"/><Relationship Id="rId1" Type="http://schemas.openxmlformats.org/officeDocument/2006/relationships/slideLayout" Target="../slideLayouts/slideLayout63.xml"/><Relationship Id="rId6" Type="http://schemas.openxmlformats.org/officeDocument/2006/relationships/hyperlink" Target="https://www.bing.com/videos/search?q=film+with+Georges+Seurat&amp;&amp;view=detail&amp;mid=AE41035909B2C1424CD2AE41035909B2C1424CD2&amp;&amp;FORM=VRDGAR&amp;ru=%2Fvideos%2Fsearch%3Fq%3Dfilm%2Bwith%2BGeorges%2BSeurat%26FORM%3DHDRSC4" TargetMode="External"/><Relationship Id="rId5" Type="http://schemas.openxmlformats.org/officeDocument/2006/relationships/image" Target="../media/image675.jpeg"/><Relationship Id="rId4" Type="http://schemas.openxmlformats.org/officeDocument/2006/relationships/hyperlink" Target="https://www.bing.com/videos/search?q=Seurat&amp;&amp;view=detail&amp;mid=A26CC33B496EB18D8B01A26CC33B496EB18D8B01&amp;&amp;FORM=VRDGAR" TargetMode="External"/></Relationships>
</file>

<file path=ppt/slides/_rels/slide338.xml.rels><?xml version="1.0" encoding="UTF-8" standalone="yes"?>
<Relationships xmlns="http://schemas.openxmlformats.org/package/2006/relationships"><Relationship Id="rId2" Type="http://schemas.openxmlformats.org/officeDocument/2006/relationships/image" Target="../media/image676.jpeg"/><Relationship Id="rId1" Type="http://schemas.openxmlformats.org/officeDocument/2006/relationships/slideLayout" Target="../slideLayouts/slideLayout63.xml"/></Relationships>
</file>

<file path=ppt/slides/_rels/slide339.xml.rels><?xml version="1.0" encoding="UTF-8" standalone="yes"?>
<Relationships xmlns="http://schemas.openxmlformats.org/package/2006/relationships"><Relationship Id="rId2" Type="http://schemas.openxmlformats.org/officeDocument/2006/relationships/image" Target="../media/image677.jpe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hyperlink" Target="https://www.bing.com/videos/search?q=Musique+du+XVII+siecle&amp;ru=%2fvideos%2fsearch%3fq%3dMusique%2bdu%2bXVII%2bsiecle%26FORM%3dHDRSC4&amp;view=detail&amp;mid=2A077AEC982C430A8B8E2A077AEC982C430A8B8E&amp;&amp;FORM=VDRVRV" TargetMode="External"/><Relationship Id="rId2" Type="http://schemas.openxmlformats.org/officeDocument/2006/relationships/image" Target="../media/image71.jpeg"/><Relationship Id="rId1" Type="http://schemas.openxmlformats.org/officeDocument/2006/relationships/slideLayout" Target="../slideLayouts/slideLayout63.xml"/><Relationship Id="rId6" Type="http://schemas.openxmlformats.org/officeDocument/2006/relationships/hyperlink" Target="https://www.bing.com/videos/search?q=Francois+Clouet&amp;&amp;view=detail&amp;mid=E6DAADBCA90E92DDEDBBE6DAADBCA90E92DDEDBB&amp;&amp;FORM=VRDGAR" TargetMode="External"/><Relationship Id="rId5" Type="http://schemas.openxmlformats.org/officeDocument/2006/relationships/hyperlink" Target="https://pantheon.world/profile/person/Fran%C3%A7ois_Clouet/" TargetMode="External"/><Relationship Id="rId4" Type="http://schemas.openxmlformats.org/officeDocument/2006/relationships/image" Target="../media/image73.jpeg"/></Relationships>
</file>

<file path=ppt/slides/_rels/slide340.xml.rels><?xml version="1.0" encoding="UTF-8" standalone="yes"?>
<Relationships xmlns="http://schemas.openxmlformats.org/package/2006/relationships"><Relationship Id="rId2" Type="http://schemas.openxmlformats.org/officeDocument/2006/relationships/image" Target="../media/image678.jpeg"/><Relationship Id="rId1" Type="http://schemas.openxmlformats.org/officeDocument/2006/relationships/slideLayout" Target="../slideLayouts/slideLayout63.xml"/></Relationships>
</file>

<file path=ppt/slides/_rels/slide341.xml.rels><?xml version="1.0" encoding="UTF-8" standalone="yes"?>
<Relationships xmlns="http://schemas.openxmlformats.org/package/2006/relationships"><Relationship Id="rId2" Type="http://schemas.openxmlformats.org/officeDocument/2006/relationships/image" Target="../media/image679.jpeg"/><Relationship Id="rId1" Type="http://schemas.openxmlformats.org/officeDocument/2006/relationships/slideLayout" Target="../slideLayouts/slideLayout63.xml"/></Relationships>
</file>

<file path=ppt/slides/_rels/slide342.xml.rels><?xml version="1.0" encoding="UTF-8" standalone="yes"?>
<Relationships xmlns="http://schemas.openxmlformats.org/package/2006/relationships"><Relationship Id="rId3" Type="http://schemas.openxmlformats.org/officeDocument/2006/relationships/image" Target="../media/image681.jpeg"/><Relationship Id="rId7" Type="http://schemas.openxmlformats.org/officeDocument/2006/relationships/comments" Target="../comments/comment3.xml"/><Relationship Id="rId2" Type="http://schemas.openxmlformats.org/officeDocument/2006/relationships/image" Target="../media/image680.jpeg"/><Relationship Id="rId1" Type="http://schemas.openxmlformats.org/officeDocument/2006/relationships/slideLayout" Target="../slideLayouts/slideLayout63.xml"/><Relationship Id="rId6" Type="http://schemas.openxmlformats.org/officeDocument/2006/relationships/image" Target="../media/image683.jpeg"/><Relationship Id="rId5" Type="http://schemas.openxmlformats.org/officeDocument/2006/relationships/image" Target="../media/image682.jpeg"/><Relationship Id="rId4" Type="http://schemas.openxmlformats.org/officeDocument/2006/relationships/hyperlink" Target="https://www.bing.com/videos/search?q=Eva+Gonzales+Famous+Paintings&amp;&amp;view=detail&amp;mid=0BC52D6A37F67A293F3C0BC52D6A37F67A293F3C&amp;&amp;FORM=VRDGAR&amp;ru=%2Fvideos%2Fsearch%3Fq%3DEva%2BGonzales%2BFamous%2BPaintings%26FORM%3DHDRSC3"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685.jpeg"/><Relationship Id="rId2" Type="http://schemas.openxmlformats.org/officeDocument/2006/relationships/image" Target="../media/image684.jpeg"/><Relationship Id="rId1" Type="http://schemas.openxmlformats.org/officeDocument/2006/relationships/slideLayout" Target="../slideLayouts/slideLayout63.xml"/></Relationships>
</file>

<file path=ppt/slides/_rels/slide344.xml.rels><?xml version="1.0" encoding="UTF-8" standalone="yes"?>
<Relationships xmlns="http://schemas.openxmlformats.org/package/2006/relationships"><Relationship Id="rId2" Type="http://schemas.openxmlformats.org/officeDocument/2006/relationships/image" Target="../media/image686.jpeg"/><Relationship Id="rId1" Type="http://schemas.openxmlformats.org/officeDocument/2006/relationships/slideLayout" Target="../slideLayouts/slideLayout63.xml"/></Relationships>
</file>

<file path=ppt/slides/_rels/slide345.xml.rels><?xml version="1.0" encoding="UTF-8" standalone="yes"?>
<Relationships xmlns="http://schemas.openxmlformats.org/package/2006/relationships"><Relationship Id="rId3" Type="http://schemas.openxmlformats.org/officeDocument/2006/relationships/image" Target="../media/image688.jpeg"/><Relationship Id="rId2" Type="http://schemas.openxmlformats.org/officeDocument/2006/relationships/image" Target="../media/image687.jpeg"/><Relationship Id="rId1" Type="http://schemas.openxmlformats.org/officeDocument/2006/relationships/slideLayout" Target="../slideLayouts/slideLayout63.xml"/><Relationship Id="rId5" Type="http://schemas.openxmlformats.org/officeDocument/2006/relationships/image" Target="../media/image689.jpeg"/><Relationship Id="rId4" Type="http://schemas.openxmlformats.org/officeDocument/2006/relationships/hyperlink" Target="https://www.bing.com/videos/search?q=francis+tattegrain&amp;&amp;view=detail&amp;mid=355121D0737C383EEDA9355121D0737C383EEDA9&amp;&amp;FORM=VRDGAR&amp;ru=%2Fvideos%2Fsearch%3Fq%3Dfrancis%2Btattegrain%26FORM%3DHDRSC3" TargetMode="External"/></Relationships>
</file>

<file path=ppt/slides/_rels/slide346.xml.rels><?xml version="1.0" encoding="UTF-8" standalone="yes"?>
<Relationships xmlns="http://schemas.openxmlformats.org/package/2006/relationships"><Relationship Id="rId3" Type="http://schemas.openxmlformats.org/officeDocument/2006/relationships/hyperlink" Target="https://www.bing.com/videos/search?q=francis+tattegrain&amp;&amp;view=detail&amp;mid=355121D0737C383EEDA9355121D0737C383EEDA9&amp;&amp;FORM=VRDGAR&amp;ru=%2Fvideos%2Fsearch%3Fq%3Dfrancis%2Btattegrain%26FORM%3DHDRSC3" TargetMode="External"/><Relationship Id="rId2" Type="http://schemas.openxmlformats.org/officeDocument/2006/relationships/image" Target="../media/image690.jpeg"/><Relationship Id="rId1" Type="http://schemas.openxmlformats.org/officeDocument/2006/relationships/slideLayout" Target="../slideLayouts/slideLayout63.xml"/><Relationship Id="rId4" Type="http://schemas.openxmlformats.org/officeDocument/2006/relationships/image" Target="../media/image691.jpeg"/></Relationships>
</file>

<file path=ppt/slides/_rels/slide347.xml.rels><?xml version="1.0" encoding="UTF-8" standalone="yes"?>
<Relationships xmlns="http://schemas.openxmlformats.org/package/2006/relationships"><Relationship Id="rId3" Type="http://schemas.openxmlformats.org/officeDocument/2006/relationships/image" Target="../media/image693.jpeg"/><Relationship Id="rId2" Type="http://schemas.openxmlformats.org/officeDocument/2006/relationships/image" Target="../media/image692.jpeg"/><Relationship Id="rId1" Type="http://schemas.openxmlformats.org/officeDocument/2006/relationships/slideLayout" Target="../slideLayouts/slideLayout63.xml"/></Relationships>
</file>

<file path=ppt/slides/_rels/slide348.xml.rels><?xml version="1.0" encoding="UTF-8" standalone="yes"?>
<Relationships xmlns="http://schemas.openxmlformats.org/package/2006/relationships"><Relationship Id="rId3" Type="http://schemas.openxmlformats.org/officeDocument/2006/relationships/image" Target="../media/image695.jpeg"/><Relationship Id="rId2" Type="http://schemas.openxmlformats.org/officeDocument/2006/relationships/image" Target="../media/image694.jpeg"/><Relationship Id="rId1" Type="http://schemas.openxmlformats.org/officeDocument/2006/relationships/slideLayout" Target="../slideLayouts/slideLayout63.xml"/><Relationship Id="rId5" Type="http://schemas.openxmlformats.org/officeDocument/2006/relationships/hyperlink" Target="https://www.bing.com/videos/search?q=henri+delavallee&amp;&amp;view=detail&amp;mid=40CBE03F056091158C0540CBE03F056091158C05&amp;&amp;FORM=VRDGAR&amp;ru=%2Fvideos%2Fsearch%3Fq%3Dhenri%2Bdelavallee%26FORM%3DHDRSC3" TargetMode="External"/><Relationship Id="rId4" Type="http://schemas.openxmlformats.org/officeDocument/2006/relationships/image" Target="../media/image696.jpeg"/></Relationships>
</file>

<file path=ppt/slides/_rels/slide349.xml.rels><?xml version="1.0" encoding="UTF-8" standalone="yes"?>
<Relationships xmlns="http://schemas.openxmlformats.org/package/2006/relationships"><Relationship Id="rId2" Type="http://schemas.openxmlformats.org/officeDocument/2006/relationships/image" Target="../media/image697.jpe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3.xml"/><Relationship Id="rId4" Type="http://schemas.openxmlformats.org/officeDocument/2006/relationships/image" Target="../media/image76.jpeg"/></Relationships>
</file>

<file path=ppt/slides/_rels/slide350.xml.rels><?xml version="1.0" encoding="UTF-8" standalone="yes"?>
<Relationships xmlns="http://schemas.openxmlformats.org/package/2006/relationships"><Relationship Id="rId2" Type="http://schemas.openxmlformats.org/officeDocument/2006/relationships/image" Target="../media/image698.jpeg"/><Relationship Id="rId1" Type="http://schemas.openxmlformats.org/officeDocument/2006/relationships/slideLayout" Target="../slideLayouts/slideLayout63.xml"/></Relationships>
</file>

<file path=ppt/slides/_rels/slide351.xml.rels><?xml version="1.0" encoding="UTF-8" standalone="yes"?>
<Relationships xmlns="http://schemas.openxmlformats.org/package/2006/relationships"><Relationship Id="rId2" Type="http://schemas.openxmlformats.org/officeDocument/2006/relationships/image" Target="../media/image699.jpeg"/><Relationship Id="rId1" Type="http://schemas.openxmlformats.org/officeDocument/2006/relationships/slideLayout" Target="../slideLayouts/slideLayout63.xml"/></Relationships>
</file>

<file path=ppt/slides/_rels/slide352.xml.rels><?xml version="1.0" encoding="UTF-8" standalone="yes"?>
<Relationships xmlns="http://schemas.openxmlformats.org/package/2006/relationships"><Relationship Id="rId3" Type="http://schemas.openxmlformats.org/officeDocument/2006/relationships/image" Target="../media/image701.jpeg"/><Relationship Id="rId2" Type="http://schemas.openxmlformats.org/officeDocument/2006/relationships/image" Target="../media/image700.jpeg"/><Relationship Id="rId1" Type="http://schemas.openxmlformats.org/officeDocument/2006/relationships/slideLayout" Target="../slideLayouts/slideLayout63.xml"/></Relationships>
</file>

<file path=ppt/slides/_rels/slide353.xml.rels><?xml version="1.0" encoding="UTF-8" standalone="yes"?>
<Relationships xmlns="http://schemas.openxmlformats.org/package/2006/relationships"><Relationship Id="rId3" Type="http://schemas.openxmlformats.org/officeDocument/2006/relationships/image" Target="../media/image703.jpeg"/><Relationship Id="rId2" Type="http://schemas.openxmlformats.org/officeDocument/2006/relationships/image" Target="../media/image702.jpeg"/><Relationship Id="rId1" Type="http://schemas.openxmlformats.org/officeDocument/2006/relationships/slideLayout" Target="../slideLayouts/slideLayout63.xml"/><Relationship Id="rId4" Type="http://schemas.openxmlformats.org/officeDocument/2006/relationships/image" Target="../media/image704.png"/></Relationships>
</file>

<file path=ppt/slides/_rels/slide354.xml.rels><?xml version="1.0" encoding="UTF-8" standalone="yes"?>
<Relationships xmlns="http://schemas.openxmlformats.org/package/2006/relationships"><Relationship Id="rId3" Type="http://schemas.openxmlformats.org/officeDocument/2006/relationships/image" Target="../media/image706.jpeg"/><Relationship Id="rId2" Type="http://schemas.openxmlformats.org/officeDocument/2006/relationships/image" Target="../media/image705.jpeg"/><Relationship Id="rId1" Type="http://schemas.openxmlformats.org/officeDocument/2006/relationships/slideLayout" Target="../slideLayouts/slideLayout63.xml"/><Relationship Id="rId4" Type="http://schemas.openxmlformats.org/officeDocument/2006/relationships/hyperlink" Target="https://www.youtube.com/watch?v=bLCWi_EAdtQ" TargetMode="External"/></Relationships>
</file>

<file path=ppt/slides/_rels/slide355.xml.rels><?xml version="1.0" encoding="UTF-8" standalone="yes"?>
<Relationships xmlns="http://schemas.openxmlformats.org/package/2006/relationships"><Relationship Id="rId2" Type="http://schemas.openxmlformats.org/officeDocument/2006/relationships/image" Target="../media/image707.jpeg"/><Relationship Id="rId1" Type="http://schemas.openxmlformats.org/officeDocument/2006/relationships/slideLayout" Target="../slideLayouts/slideLayout63.xml"/></Relationships>
</file>

<file path=ppt/slides/_rels/slide356.xml.rels><?xml version="1.0" encoding="UTF-8" standalone="yes"?>
<Relationships xmlns="http://schemas.openxmlformats.org/package/2006/relationships"><Relationship Id="rId2" Type="http://schemas.openxmlformats.org/officeDocument/2006/relationships/image" Target="../media/image708.jpeg"/><Relationship Id="rId1" Type="http://schemas.openxmlformats.org/officeDocument/2006/relationships/slideLayout" Target="../slideLayouts/slideLayout63.xml"/></Relationships>
</file>

<file path=ppt/slides/_rels/slide357.xml.rels><?xml version="1.0" encoding="UTF-8" standalone="yes"?>
<Relationships xmlns="http://schemas.openxmlformats.org/package/2006/relationships"><Relationship Id="rId3" Type="http://schemas.openxmlformats.org/officeDocument/2006/relationships/image" Target="../media/image710.jpeg"/><Relationship Id="rId2" Type="http://schemas.openxmlformats.org/officeDocument/2006/relationships/image" Target="../media/image709.jpeg"/><Relationship Id="rId1" Type="http://schemas.openxmlformats.org/officeDocument/2006/relationships/slideLayout" Target="../slideLayouts/slideLayout63.xml"/></Relationships>
</file>

<file path=ppt/slides/_rels/slide358.xml.rels><?xml version="1.0" encoding="UTF-8" standalone="yes"?>
<Relationships xmlns="http://schemas.openxmlformats.org/package/2006/relationships"><Relationship Id="rId2" Type="http://schemas.openxmlformats.org/officeDocument/2006/relationships/image" Target="../media/image711.jpeg"/><Relationship Id="rId1" Type="http://schemas.openxmlformats.org/officeDocument/2006/relationships/slideLayout" Target="../slideLayouts/slideLayout63.xml"/></Relationships>
</file>

<file path=ppt/slides/_rels/slide359.xml.rels><?xml version="1.0" encoding="UTF-8" standalone="yes"?>
<Relationships xmlns="http://schemas.openxmlformats.org/package/2006/relationships"><Relationship Id="rId3" Type="http://schemas.openxmlformats.org/officeDocument/2006/relationships/hyperlink" Target="https://www.bing.com/videos/search?q=suzanne+valadon+art&amp;ru=%2fvideos%2fsearch%3fq%3dsuzanne%2bvaladon%2bart%26FORM%3dHDRSC3&amp;view=detail&amp;mid=7CCE6DF2F34BA765D7CC7CCE6DF2F34BA765D7CC&amp;rvsmid=73429F6E4698BFD8AAE873429F6E4698BFD8AAE8&amp;FORM=VDRVRV" TargetMode="External"/><Relationship Id="rId2" Type="http://schemas.openxmlformats.org/officeDocument/2006/relationships/image" Target="../media/image712.jpeg"/><Relationship Id="rId1" Type="http://schemas.openxmlformats.org/officeDocument/2006/relationships/slideLayout" Target="../slideLayouts/slideLayout63.xml"/><Relationship Id="rId5" Type="http://schemas.openxmlformats.org/officeDocument/2006/relationships/image" Target="../media/image714.jpeg"/><Relationship Id="rId4" Type="http://schemas.openxmlformats.org/officeDocument/2006/relationships/image" Target="../media/image713.jpeg"/></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3.xml"/></Relationships>
</file>

<file path=ppt/slides/_rels/slide360.xml.rels><?xml version="1.0" encoding="UTF-8" standalone="yes"?>
<Relationships xmlns="http://schemas.openxmlformats.org/package/2006/relationships"><Relationship Id="rId3" Type="http://schemas.openxmlformats.org/officeDocument/2006/relationships/image" Target="../media/image715.jpeg"/><Relationship Id="rId2" Type="http://schemas.openxmlformats.org/officeDocument/2006/relationships/image" Target="../media/image413.jpeg"/><Relationship Id="rId1" Type="http://schemas.openxmlformats.org/officeDocument/2006/relationships/slideLayout" Target="../slideLayouts/slideLayout63.xml"/></Relationships>
</file>

<file path=ppt/slides/_rels/slide361.xml.rels><?xml version="1.0" encoding="UTF-8" standalone="yes"?>
<Relationships xmlns="http://schemas.openxmlformats.org/package/2006/relationships"><Relationship Id="rId2" Type="http://schemas.openxmlformats.org/officeDocument/2006/relationships/image" Target="../media/image716.jpeg"/><Relationship Id="rId1" Type="http://schemas.openxmlformats.org/officeDocument/2006/relationships/slideLayout" Target="../slideLayouts/slideLayout63.xml"/></Relationships>
</file>

<file path=ppt/slides/_rels/slide362.xml.rels><?xml version="1.0" encoding="UTF-8" standalone="yes"?>
<Relationships xmlns="http://schemas.openxmlformats.org/package/2006/relationships"><Relationship Id="rId2" Type="http://schemas.openxmlformats.org/officeDocument/2006/relationships/image" Target="../media/image717.jpeg"/><Relationship Id="rId1" Type="http://schemas.openxmlformats.org/officeDocument/2006/relationships/slideLayout" Target="../slideLayouts/slideLayout63.xml"/></Relationships>
</file>

<file path=ppt/slides/_rels/slide363.xml.rels><?xml version="1.0" encoding="UTF-8" standalone="yes"?>
<Relationships xmlns="http://schemas.openxmlformats.org/package/2006/relationships"><Relationship Id="rId2" Type="http://schemas.openxmlformats.org/officeDocument/2006/relationships/image" Target="../media/image718.jpeg"/><Relationship Id="rId1" Type="http://schemas.openxmlformats.org/officeDocument/2006/relationships/slideLayout" Target="../slideLayouts/slideLayout63.xml"/></Relationships>
</file>

<file path=ppt/slides/_rels/slide364.xml.rels><?xml version="1.0" encoding="UTF-8" standalone="yes"?>
<Relationships xmlns="http://schemas.openxmlformats.org/package/2006/relationships"><Relationship Id="rId2" Type="http://schemas.openxmlformats.org/officeDocument/2006/relationships/image" Target="../media/image719.jpeg"/><Relationship Id="rId1" Type="http://schemas.openxmlformats.org/officeDocument/2006/relationships/slideLayout" Target="../slideLayouts/slideLayout63.xml"/></Relationships>
</file>

<file path=ppt/slides/_rels/slide365.xml.rels><?xml version="1.0" encoding="UTF-8" standalone="yes"?>
<Relationships xmlns="http://schemas.openxmlformats.org/package/2006/relationships"><Relationship Id="rId3" Type="http://schemas.openxmlformats.org/officeDocument/2006/relationships/image" Target="../media/image721.jpeg"/><Relationship Id="rId2" Type="http://schemas.openxmlformats.org/officeDocument/2006/relationships/image" Target="../media/image720.jpeg"/><Relationship Id="rId1" Type="http://schemas.openxmlformats.org/officeDocument/2006/relationships/slideLayout" Target="../slideLayouts/slideLayout63.xml"/><Relationship Id="rId6" Type="http://schemas.openxmlformats.org/officeDocument/2006/relationships/image" Target="../media/image723.jpeg"/><Relationship Id="rId5" Type="http://schemas.openxmlformats.org/officeDocument/2006/relationships/hyperlink" Target="https://www.bing.com/videos/search?q=paul+signac&amp;&amp;view=detail&amp;mid=12B94398DD3271C0771012B94398DD3271C07710&amp;&amp;FORM=VRDGAR&amp;ru=%2Fvideos%2Fsearch%3Fq%3Dpaul%2Bsignac%26FORM%3DHDRSC3" TargetMode="External"/><Relationship Id="rId4" Type="http://schemas.openxmlformats.org/officeDocument/2006/relationships/image" Target="../media/image722.jpeg"/></Relationships>
</file>

<file path=ppt/slides/_rels/slide366.xml.rels><?xml version="1.0" encoding="UTF-8" standalone="yes"?>
<Relationships xmlns="http://schemas.openxmlformats.org/package/2006/relationships"><Relationship Id="rId3" Type="http://schemas.openxmlformats.org/officeDocument/2006/relationships/image" Target="../media/image725.jpeg"/><Relationship Id="rId2" Type="http://schemas.openxmlformats.org/officeDocument/2006/relationships/image" Target="../media/image724.jpeg"/><Relationship Id="rId1" Type="http://schemas.openxmlformats.org/officeDocument/2006/relationships/slideLayout" Target="../slideLayouts/slideLayout63.xml"/><Relationship Id="rId4" Type="http://schemas.openxmlformats.org/officeDocument/2006/relationships/hyperlink" Target="https://www.bing.com/videos/search?q=paul+serusier&amp;&amp;view=detail&amp;mid=97359D4CA02816FB948097359D4CA02816FB9480&amp;&amp;FORM=VRDGAR&amp;ru=%2Fvideos%2Fsearch%3Fq%3Dpaul%2Bserusier%26FORM%3DHDRSC3" TargetMode="Externa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8.xml.rels><?xml version="1.0" encoding="UTF-8" standalone="yes"?>
<Relationships xmlns="http://schemas.openxmlformats.org/package/2006/relationships"><Relationship Id="rId2" Type="http://schemas.openxmlformats.org/officeDocument/2006/relationships/image" Target="../media/image726.jpeg"/><Relationship Id="rId1" Type="http://schemas.openxmlformats.org/officeDocument/2006/relationships/slideLayout" Target="../slideLayouts/slideLayout63.xml"/></Relationships>
</file>

<file path=ppt/slides/_rels/slide369.xml.rels><?xml version="1.0" encoding="UTF-8" standalone="yes"?>
<Relationships xmlns="http://schemas.openxmlformats.org/package/2006/relationships"><Relationship Id="rId2" Type="http://schemas.openxmlformats.org/officeDocument/2006/relationships/image" Target="../media/image727.jpe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3.xml"/><Relationship Id="rId4" Type="http://schemas.openxmlformats.org/officeDocument/2006/relationships/image" Target="../media/image80.jpeg"/></Relationships>
</file>

<file path=ppt/slides/_rels/slide370.xml.rels><?xml version="1.0" encoding="UTF-8" standalone="yes"?>
<Relationships xmlns="http://schemas.openxmlformats.org/package/2006/relationships"><Relationship Id="rId3" Type="http://schemas.openxmlformats.org/officeDocument/2006/relationships/image" Target="../media/image729.jpeg"/><Relationship Id="rId2" Type="http://schemas.openxmlformats.org/officeDocument/2006/relationships/image" Target="../media/image728.jpeg"/><Relationship Id="rId1" Type="http://schemas.openxmlformats.org/officeDocument/2006/relationships/slideLayout" Target="../slideLayouts/slideLayout63.xml"/></Relationships>
</file>

<file path=ppt/slides/_rels/slide371.xml.rels><?xml version="1.0" encoding="UTF-8" standalone="yes"?>
<Relationships xmlns="http://schemas.openxmlformats.org/package/2006/relationships"><Relationship Id="rId3" Type="http://schemas.openxmlformats.org/officeDocument/2006/relationships/image" Target="../media/image731.jpeg"/><Relationship Id="rId2" Type="http://schemas.openxmlformats.org/officeDocument/2006/relationships/image" Target="../media/image730.jpeg"/><Relationship Id="rId1" Type="http://schemas.openxmlformats.org/officeDocument/2006/relationships/slideLayout" Target="../slideLayouts/slideLayout63.xml"/></Relationships>
</file>

<file path=ppt/slides/_rels/slide372.xml.rels><?xml version="1.0" encoding="UTF-8" standalone="yes"?>
<Relationships xmlns="http://schemas.openxmlformats.org/package/2006/relationships"><Relationship Id="rId3" Type="http://schemas.openxmlformats.org/officeDocument/2006/relationships/image" Target="../media/image733.jpeg"/><Relationship Id="rId2" Type="http://schemas.openxmlformats.org/officeDocument/2006/relationships/image" Target="../media/image732.jpeg"/><Relationship Id="rId1" Type="http://schemas.openxmlformats.org/officeDocument/2006/relationships/slideLayout" Target="../slideLayouts/slideLayout63.xml"/></Relationships>
</file>

<file path=ppt/slides/_rels/slide373.xml.rels><?xml version="1.0" encoding="UTF-8" standalone="yes"?>
<Relationships xmlns="http://schemas.openxmlformats.org/package/2006/relationships"><Relationship Id="rId2" Type="http://schemas.openxmlformats.org/officeDocument/2006/relationships/image" Target="../media/image734.jpeg"/><Relationship Id="rId1" Type="http://schemas.openxmlformats.org/officeDocument/2006/relationships/slideLayout" Target="../slideLayouts/slideLayout63.xml"/></Relationships>
</file>

<file path=ppt/slides/_rels/slide374.xml.rels><?xml version="1.0" encoding="UTF-8" standalone="yes"?>
<Relationships xmlns="http://schemas.openxmlformats.org/package/2006/relationships"><Relationship Id="rId3" Type="http://schemas.openxmlformats.org/officeDocument/2006/relationships/image" Target="../media/image736.jpeg"/><Relationship Id="rId2" Type="http://schemas.openxmlformats.org/officeDocument/2006/relationships/image" Target="../media/image735.png"/><Relationship Id="rId1" Type="http://schemas.openxmlformats.org/officeDocument/2006/relationships/slideLayout" Target="../slideLayouts/slideLayout63.xml"/><Relationship Id="rId4" Type="http://schemas.openxmlformats.org/officeDocument/2006/relationships/hyperlink" Target="https://www.bing.com/videos/search?q=paul+serusier&amp;&amp;view=detail&amp;mid=8720B854431700D965488720B854431700D96548&amp;&amp;FORM=VRDGAR&amp;ru=%2Fvideos%2Fsearch%3Fq%3Dpaul%2Bserusier%26FORM%3DHDRSC4" TargetMode="External"/></Relationships>
</file>

<file path=ppt/slides/_rels/slide375.xml.rels><?xml version="1.0" encoding="UTF-8" standalone="yes"?>
<Relationships xmlns="http://schemas.openxmlformats.org/package/2006/relationships"><Relationship Id="rId3" Type="http://schemas.openxmlformats.org/officeDocument/2006/relationships/image" Target="../media/image738.jpeg"/><Relationship Id="rId2" Type="http://schemas.openxmlformats.org/officeDocument/2006/relationships/image" Target="../media/image737.jpeg"/><Relationship Id="rId1" Type="http://schemas.openxmlformats.org/officeDocument/2006/relationships/slideLayout" Target="../slideLayouts/slideLayout63.xml"/></Relationships>
</file>

<file path=ppt/slides/_rels/slide376.xml.rels><?xml version="1.0" encoding="UTF-8" standalone="yes"?>
<Relationships xmlns="http://schemas.openxmlformats.org/package/2006/relationships"><Relationship Id="rId3" Type="http://schemas.openxmlformats.org/officeDocument/2006/relationships/image" Target="../media/image740.jpeg"/><Relationship Id="rId2" Type="http://schemas.openxmlformats.org/officeDocument/2006/relationships/image" Target="../media/image739.jpeg"/><Relationship Id="rId1" Type="http://schemas.openxmlformats.org/officeDocument/2006/relationships/slideLayout" Target="../slideLayouts/slideLayout63.xml"/><Relationship Id="rId5" Type="http://schemas.openxmlformats.org/officeDocument/2006/relationships/image" Target="../media/image742.jpeg"/><Relationship Id="rId4" Type="http://schemas.openxmlformats.org/officeDocument/2006/relationships/image" Target="../media/image741.jpeg"/></Relationships>
</file>

<file path=ppt/slides/_rels/slide37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743.jpeg"/><Relationship Id="rId1" Type="http://schemas.openxmlformats.org/officeDocument/2006/relationships/slideLayout" Target="../slideLayouts/slideLayout63.xml"/></Relationships>
</file>

<file path=ppt/slides/_rels/slide378.xml.rels><?xml version="1.0" encoding="UTF-8" standalone="yes"?>
<Relationships xmlns="http://schemas.openxmlformats.org/package/2006/relationships"><Relationship Id="rId3" Type="http://schemas.openxmlformats.org/officeDocument/2006/relationships/image" Target="../media/image745.jpeg"/><Relationship Id="rId2" Type="http://schemas.openxmlformats.org/officeDocument/2006/relationships/image" Target="../media/image744.jpeg"/><Relationship Id="rId1" Type="http://schemas.openxmlformats.org/officeDocument/2006/relationships/slideLayout" Target="../slideLayouts/slideLayout63.xml"/></Relationships>
</file>

<file path=ppt/slides/_rels/slide379.xml.rels><?xml version="1.0" encoding="UTF-8" standalone="yes"?>
<Relationships xmlns="http://schemas.openxmlformats.org/package/2006/relationships"><Relationship Id="rId3" Type="http://schemas.openxmlformats.org/officeDocument/2006/relationships/image" Target="../media/image747.jpeg"/><Relationship Id="rId2" Type="http://schemas.openxmlformats.org/officeDocument/2006/relationships/image" Target="../media/image746.jpe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3.xml"/><Relationship Id="rId5" Type="http://schemas.openxmlformats.org/officeDocument/2006/relationships/hyperlink" Target="https://www.bing.com/videos/search?q=Simon+Vouet&amp;ru=%2fvideos%2fsearch%3fq%3dSimon%2520Vouet%26%26FORM%3dVDVVXX&amp;view=detail&amp;mid=56271C04C225DC1A916256271C04C225DC1A9162&amp;&amp;FORM=VDRVSR" TargetMode="External"/><Relationship Id="rId4" Type="http://schemas.openxmlformats.org/officeDocument/2006/relationships/image" Target="../media/image83.jpeg"/></Relationships>
</file>

<file path=ppt/slides/_rels/slide380.xml.rels><?xml version="1.0" encoding="UTF-8" standalone="yes"?>
<Relationships xmlns="http://schemas.openxmlformats.org/package/2006/relationships"><Relationship Id="rId3" Type="http://schemas.openxmlformats.org/officeDocument/2006/relationships/image" Target="../media/image749.jpeg"/><Relationship Id="rId2" Type="http://schemas.openxmlformats.org/officeDocument/2006/relationships/image" Target="../media/image748.jpeg"/><Relationship Id="rId1" Type="http://schemas.openxmlformats.org/officeDocument/2006/relationships/slideLayout" Target="../slideLayouts/slideLayout63.xml"/></Relationships>
</file>

<file path=ppt/slides/_rels/slide381.xml.rels><?xml version="1.0" encoding="UTF-8" standalone="yes"?>
<Relationships xmlns="http://schemas.openxmlformats.org/package/2006/relationships"><Relationship Id="rId2" Type="http://schemas.openxmlformats.org/officeDocument/2006/relationships/image" Target="../media/image750.jpeg"/><Relationship Id="rId1" Type="http://schemas.openxmlformats.org/officeDocument/2006/relationships/slideLayout" Target="../slideLayouts/slideLayout63.xml"/></Relationships>
</file>

<file path=ppt/slides/_rels/slide382.xml.rels><?xml version="1.0" encoding="UTF-8" standalone="yes"?>
<Relationships xmlns="http://schemas.openxmlformats.org/package/2006/relationships"><Relationship Id="rId2" Type="http://schemas.openxmlformats.org/officeDocument/2006/relationships/image" Target="../media/image751.jpeg"/><Relationship Id="rId1" Type="http://schemas.openxmlformats.org/officeDocument/2006/relationships/slideLayout" Target="../slideLayouts/slideLayout63.xml"/></Relationships>
</file>

<file path=ppt/slides/_rels/slide383.xml.rels><?xml version="1.0" encoding="UTF-8" standalone="yes"?>
<Relationships xmlns="http://schemas.openxmlformats.org/package/2006/relationships"><Relationship Id="rId3" Type="http://schemas.openxmlformats.org/officeDocument/2006/relationships/hyperlink" Target="https://www.bing.com/videos/search?q=At+the+Moulin+Rouge+Painting&amp;&amp;view=detail&amp;mid=083497434F25CC00D341083497434F25CC00D341&amp;&amp;FORM=VRDGAR&amp;ru=%2Fvideos%2Fsearch%3Fq%3DAt%2Bthe%2BMoulin%2BRouge%2BPainting%26FORM%3DHDRSC3" TargetMode="External"/><Relationship Id="rId2" Type="http://schemas.openxmlformats.org/officeDocument/2006/relationships/image" Target="../media/image752.jpeg"/><Relationship Id="rId1" Type="http://schemas.openxmlformats.org/officeDocument/2006/relationships/slideLayout" Target="../slideLayouts/slideLayout63.xml"/><Relationship Id="rId5" Type="http://schemas.openxmlformats.org/officeDocument/2006/relationships/image" Target="../media/image754.jpeg"/><Relationship Id="rId4" Type="http://schemas.openxmlformats.org/officeDocument/2006/relationships/image" Target="../media/image753.jpeg"/></Relationships>
</file>

<file path=ppt/slides/_rels/slide384.xml.rels><?xml version="1.0" encoding="UTF-8" standalone="yes"?>
<Relationships xmlns="http://schemas.openxmlformats.org/package/2006/relationships"><Relationship Id="rId2" Type="http://schemas.openxmlformats.org/officeDocument/2006/relationships/image" Target="../media/image755.jpeg"/><Relationship Id="rId1" Type="http://schemas.openxmlformats.org/officeDocument/2006/relationships/slideLayout" Target="../slideLayouts/slideLayout63.xml"/></Relationships>
</file>

<file path=ppt/slides/_rels/slide385.xml.rels><?xml version="1.0" encoding="UTF-8" standalone="yes"?>
<Relationships xmlns="http://schemas.openxmlformats.org/package/2006/relationships"><Relationship Id="rId3" Type="http://schemas.openxmlformats.org/officeDocument/2006/relationships/image" Target="../media/image757.jpeg"/><Relationship Id="rId2" Type="http://schemas.openxmlformats.org/officeDocument/2006/relationships/image" Target="../media/image756.jpeg"/><Relationship Id="rId1" Type="http://schemas.openxmlformats.org/officeDocument/2006/relationships/slideLayout" Target="../slideLayouts/slideLayout63.xml"/><Relationship Id="rId6" Type="http://schemas.openxmlformats.org/officeDocument/2006/relationships/hyperlink" Target="https://www.bing.com/videos/search?q=Seraphine+Louis+film&amp;&amp;view=detail&amp;mid=2E70FC67DE53103F5A572E70FC67DE53103F5A57&amp;&amp;FORM=VRDGAR&amp;ru=%2Fvideos%2Fsearch%3Fq%3DSeraphine%2BLouis%2Bfilm%26FORM%3DHDRSC4" TargetMode="External"/><Relationship Id="rId5" Type="http://schemas.openxmlformats.org/officeDocument/2006/relationships/image" Target="../media/image759.jpeg"/><Relationship Id="rId4" Type="http://schemas.openxmlformats.org/officeDocument/2006/relationships/image" Target="../media/image758.jpeg"/></Relationships>
</file>

<file path=ppt/slides/_rels/slide386.xml.rels><?xml version="1.0" encoding="UTF-8" standalone="yes"?>
<Relationships xmlns="http://schemas.openxmlformats.org/package/2006/relationships"><Relationship Id="rId3" Type="http://schemas.openxmlformats.org/officeDocument/2006/relationships/image" Target="../media/image761.jpeg"/><Relationship Id="rId2" Type="http://schemas.openxmlformats.org/officeDocument/2006/relationships/image" Target="../media/image760.jpeg"/><Relationship Id="rId1" Type="http://schemas.openxmlformats.org/officeDocument/2006/relationships/slideLayout" Target="../slideLayouts/slideLayout63.xml"/><Relationship Id="rId5" Type="http://schemas.openxmlformats.org/officeDocument/2006/relationships/hyperlink" Target="https://www.bing.com/videos/search?q=seraphine+louis&amp;&amp;view=detail&amp;mid=44AF06F469002D87D4B844AF06F469002D87D4B8&amp;&amp;FORM=VRDGAR&amp;ru=%2Fvideos%2Fsearch%3Fq%3Dseraphine%2Blouis%26FORM%3DHDRSC3" TargetMode="External"/><Relationship Id="rId4" Type="http://schemas.openxmlformats.org/officeDocument/2006/relationships/image" Target="../media/image762.jpeg"/></Relationships>
</file>

<file path=ppt/slides/_rels/slide387.xml.rels><?xml version="1.0" encoding="UTF-8" standalone="yes"?>
<Relationships xmlns="http://schemas.openxmlformats.org/package/2006/relationships"><Relationship Id="rId2" Type="http://schemas.openxmlformats.org/officeDocument/2006/relationships/image" Target="../media/image763.jpeg"/><Relationship Id="rId1" Type="http://schemas.openxmlformats.org/officeDocument/2006/relationships/slideLayout" Target="../slideLayouts/slideLayout63.xml"/></Relationships>
</file>

<file path=ppt/slides/_rels/slide388.xml.rels><?xml version="1.0" encoding="UTF-8" standalone="yes"?>
<Relationships xmlns="http://schemas.openxmlformats.org/package/2006/relationships"><Relationship Id="rId3" Type="http://schemas.openxmlformats.org/officeDocument/2006/relationships/image" Target="../media/image765.jpeg"/><Relationship Id="rId2" Type="http://schemas.openxmlformats.org/officeDocument/2006/relationships/image" Target="../media/image764.jpeg"/><Relationship Id="rId1" Type="http://schemas.openxmlformats.org/officeDocument/2006/relationships/slideLayout" Target="../slideLayouts/slideLayout63.xml"/><Relationship Id="rId4" Type="http://schemas.openxmlformats.org/officeDocument/2006/relationships/image" Target="../media/image766.jpeg"/></Relationships>
</file>

<file path=ppt/slides/_rels/slide389.xml.rels><?xml version="1.0" encoding="UTF-8" standalone="yes"?>
<Relationships xmlns="http://schemas.openxmlformats.org/package/2006/relationships"><Relationship Id="rId3" Type="http://schemas.openxmlformats.org/officeDocument/2006/relationships/image" Target="../media/image768.jpeg"/><Relationship Id="rId2" Type="http://schemas.openxmlformats.org/officeDocument/2006/relationships/image" Target="../media/image767.jpeg"/><Relationship Id="rId1" Type="http://schemas.openxmlformats.org/officeDocument/2006/relationships/slideLayout" Target="../slideLayouts/slideLayout63.xml"/><Relationship Id="rId4" Type="http://schemas.openxmlformats.org/officeDocument/2006/relationships/image" Target="../media/image769.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3.xml"/></Relationships>
</file>

<file path=ppt/slides/_rels/slide390.xml.rels><?xml version="1.0" encoding="UTF-8" standalone="yes"?>
<Relationships xmlns="http://schemas.openxmlformats.org/package/2006/relationships"><Relationship Id="rId3" Type="http://schemas.openxmlformats.org/officeDocument/2006/relationships/image" Target="../media/image771.jpeg"/><Relationship Id="rId2" Type="http://schemas.openxmlformats.org/officeDocument/2006/relationships/image" Target="../media/image770.jpeg"/><Relationship Id="rId1" Type="http://schemas.openxmlformats.org/officeDocument/2006/relationships/slideLayout" Target="../slideLayouts/slideLayout63.xml"/><Relationship Id="rId4" Type="http://schemas.openxmlformats.org/officeDocument/2006/relationships/image" Target="../media/image772.jpeg"/></Relationships>
</file>

<file path=ppt/slides/_rels/slide391.xml.rels><?xml version="1.0" encoding="UTF-8" standalone="yes"?>
<Relationships xmlns="http://schemas.openxmlformats.org/package/2006/relationships"><Relationship Id="rId3" Type="http://schemas.openxmlformats.org/officeDocument/2006/relationships/image" Target="../media/image774.jpeg"/><Relationship Id="rId2" Type="http://schemas.openxmlformats.org/officeDocument/2006/relationships/image" Target="../media/image773.jpeg"/><Relationship Id="rId1" Type="http://schemas.openxmlformats.org/officeDocument/2006/relationships/slideLayout" Target="../slideLayouts/slideLayout63.xml"/><Relationship Id="rId6" Type="http://schemas.openxmlformats.org/officeDocument/2006/relationships/image" Target="../media/image775.jpeg"/><Relationship Id="rId5" Type="http://schemas.openxmlformats.org/officeDocument/2006/relationships/hyperlink" Target="https://www.bing.com/videos/search?q=Henri+Matisse&amp;&amp;view=detail&amp;mid=47968207005E330E433F47968207005E330E433F&amp;&amp;FORM=VRDGAR&amp;ru=%2Fvideos%2Fsearch%3Fq%3DHenri%2BMatisse%26FORM%3DHDRSC3" TargetMode="External"/><Relationship Id="rId4" Type="http://schemas.openxmlformats.org/officeDocument/2006/relationships/hyperlink" Target="https://www.bing.com/videos/search?q=Henri+Matisse&amp;&amp;view=detail&amp;mid=BF606FC42050F62362D1BF606FC42050F62362D1&amp;&amp;FORM=VRDGAR&amp;ru=%2Fvideos%2Fsearch%3Fq%3DHenri%2BMatisse%26FORM%3DHDRSC3" TargetMode="External"/></Relationships>
</file>

<file path=ppt/slides/_rels/slide392.xml.rels><?xml version="1.0" encoding="UTF-8" standalone="yes"?>
<Relationships xmlns="http://schemas.openxmlformats.org/package/2006/relationships"><Relationship Id="rId3" Type="http://schemas.openxmlformats.org/officeDocument/2006/relationships/image" Target="../media/image777.jpeg"/><Relationship Id="rId2" Type="http://schemas.openxmlformats.org/officeDocument/2006/relationships/image" Target="../media/image776.jpeg"/><Relationship Id="rId1" Type="http://schemas.openxmlformats.org/officeDocument/2006/relationships/slideLayout" Target="../slideLayouts/slideLayout63.xml"/></Relationships>
</file>

<file path=ppt/slides/_rels/slide393.xml.rels><?xml version="1.0" encoding="UTF-8" standalone="yes"?>
<Relationships xmlns="http://schemas.openxmlformats.org/package/2006/relationships"><Relationship Id="rId2" Type="http://schemas.openxmlformats.org/officeDocument/2006/relationships/image" Target="../media/image778.jpeg"/><Relationship Id="rId1" Type="http://schemas.openxmlformats.org/officeDocument/2006/relationships/slideLayout" Target="../slideLayouts/slideLayout63.xml"/></Relationships>
</file>

<file path=ppt/slides/_rels/slide394.xml.rels><?xml version="1.0" encoding="UTF-8" standalone="yes"?>
<Relationships xmlns="http://schemas.openxmlformats.org/package/2006/relationships"><Relationship Id="rId3" Type="http://schemas.openxmlformats.org/officeDocument/2006/relationships/image" Target="../media/image780.jpeg"/><Relationship Id="rId2" Type="http://schemas.openxmlformats.org/officeDocument/2006/relationships/image" Target="../media/image779.jpeg"/><Relationship Id="rId1" Type="http://schemas.openxmlformats.org/officeDocument/2006/relationships/slideLayout" Target="../slideLayouts/slideLayout63.xml"/><Relationship Id="rId6" Type="http://schemas.openxmlformats.org/officeDocument/2006/relationships/image" Target="../media/image782.jpeg"/><Relationship Id="rId5" Type="http://schemas.openxmlformats.org/officeDocument/2006/relationships/image" Target="../media/image781.jpeg"/><Relationship Id="rId4" Type="http://schemas.openxmlformats.org/officeDocument/2006/relationships/hyperlink" Target="https://www.bing.com/videos/search?q=pierre+bonnard&amp;&amp;view=detail&amp;mid=9B90A03056A49C7563239B90A03056A49C756323&amp;&amp;FORM=VRDGAR&amp;ru=%2Fvideos%2Fsearch%3Fq%3Dpierre%2Bbonnard%26FORM%3DHDRSC3" TargetMode="External"/></Relationships>
</file>

<file path=ppt/slides/_rels/slide395.xml.rels><?xml version="1.0" encoding="UTF-8" standalone="yes"?>
<Relationships xmlns="http://schemas.openxmlformats.org/package/2006/relationships"><Relationship Id="rId2" Type="http://schemas.openxmlformats.org/officeDocument/2006/relationships/image" Target="../media/image783.jpeg"/><Relationship Id="rId1" Type="http://schemas.openxmlformats.org/officeDocument/2006/relationships/slideLayout" Target="../slideLayouts/slideLayout63.xml"/></Relationships>
</file>

<file path=ppt/slides/_rels/slide396.xml.rels><?xml version="1.0" encoding="UTF-8" standalone="yes"?>
<Relationships xmlns="http://schemas.openxmlformats.org/package/2006/relationships"><Relationship Id="rId3" Type="http://schemas.openxmlformats.org/officeDocument/2006/relationships/image" Target="../media/image785.jpeg"/><Relationship Id="rId2" Type="http://schemas.openxmlformats.org/officeDocument/2006/relationships/image" Target="../media/image784.jpeg"/><Relationship Id="rId1" Type="http://schemas.openxmlformats.org/officeDocument/2006/relationships/slideLayout" Target="../slideLayouts/slideLayout63.xml"/><Relationship Id="rId6" Type="http://schemas.openxmlformats.org/officeDocument/2006/relationships/image" Target="../media/image787.jpeg"/><Relationship Id="rId5" Type="http://schemas.openxmlformats.org/officeDocument/2006/relationships/image" Target="../media/image786.jpeg"/><Relationship Id="rId4" Type="http://schemas.openxmlformats.org/officeDocument/2006/relationships/hyperlink" Target="https://www.bing.com/videos/search?q=georges+rouault&amp;&amp;view=detail&amp;mid=56A15E15D4568BD2CEF856A15E15D4568BD2CEF8&amp;&amp;FORM=VRDGAR&amp;ru=%2Fvideos%2Fsearch%3Fq%3Dgeorges%2Brouault%26FORM%3DHDRSC3" TargetMode="External"/></Relationships>
</file>

<file path=ppt/slides/_rels/slide397.xml.rels><?xml version="1.0" encoding="UTF-8" standalone="yes"?>
<Relationships xmlns="http://schemas.openxmlformats.org/package/2006/relationships"><Relationship Id="rId2" Type="http://schemas.openxmlformats.org/officeDocument/2006/relationships/image" Target="../media/image788.jpeg"/><Relationship Id="rId1" Type="http://schemas.openxmlformats.org/officeDocument/2006/relationships/slideLayout" Target="../slideLayouts/slideLayout63.xml"/></Relationships>
</file>

<file path=ppt/slides/_rels/slide398.xml.rels><?xml version="1.0" encoding="UTF-8" standalone="yes"?>
<Relationships xmlns="http://schemas.openxmlformats.org/package/2006/relationships"><Relationship Id="rId3" Type="http://schemas.openxmlformats.org/officeDocument/2006/relationships/image" Target="../media/image790.jpeg"/><Relationship Id="rId2" Type="http://schemas.openxmlformats.org/officeDocument/2006/relationships/image" Target="../media/image789.jpeg"/><Relationship Id="rId1" Type="http://schemas.openxmlformats.org/officeDocument/2006/relationships/slideLayout" Target="../slideLayouts/slideLayout63.xml"/><Relationship Id="rId6" Type="http://schemas.openxmlformats.org/officeDocument/2006/relationships/image" Target="../media/image792.jpeg"/><Relationship Id="rId5" Type="http://schemas.openxmlformats.org/officeDocument/2006/relationships/image" Target="../media/image791.jpeg"/><Relationship Id="rId4" Type="http://schemas.openxmlformats.org/officeDocument/2006/relationships/hyperlink" Target="https://www.bing.com/videos/search?q=Raoul+Dufy+Portrait&amp;&amp;view=detail&amp;mid=A0F0013B288F35015ECEA0F0013B288F35015ECE&amp;&amp;FORM=VRDGAR&amp;ru=%2Fvideos%2Fsearch%3Fq%3DRaoul%2BDufy%2BPortrait%26FORM%3DHDRSC3" TargetMode="External"/></Relationships>
</file>

<file path=ppt/slides/_rels/slide399.xml.rels><?xml version="1.0" encoding="UTF-8" standalone="yes"?>
<Relationships xmlns="http://schemas.openxmlformats.org/package/2006/relationships"><Relationship Id="rId2" Type="http://schemas.openxmlformats.org/officeDocument/2006/relationships/image" Target="../media/image793.jpe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3.xml"/><Relationship Id="rId4" Type="http://schemas.openxmlformats.org/officeDocument/2006/relationships/image" Target="../media/image88.jpeg"/></Relationships>
</file>

<file path=ppt/slides/_rels/slide400.xml.rels><?xml version="1.0" encoding="UTF-8" standalone="yes"?>
<Relationships xmlns="http://schemas.openxmlformats.org/package/2006/relationships"><Relationship Id="rId3" Type="http://schemas.openxmlformats.org/officeDocument/2006/relationships/image" Target="../media/image795.jpeg"/><Relationship Id="rId2" Type="http://schemas.openxmlformats.org/officeDocument/2006/relationships/image" Target="../media/image794.jpeg"/><Relationship Id="rId1" Type="http://schemas.openxmlformats.org/officeDocument/2006/relationships/slideLayout" Target="../slideLayouts/slideLayout63.xml"/><Relationship Id="rId6" Type="http://schemas.openxmlformats.org/officeDocument/2006/relationships/image" Target="../media/image797.jpeg"/><Relationship Id="rId5" Type="http://schemas.openxmlformats.org/officeDocument/2006/relationships/image" Target="../media/image796.jpeg"/><Relationship Id="rId4" Type="http://schemas.openxmlformats.org/officeDocument/2006/relationships/hyperlink" Target="https://www.bing.com/videos/search?q=maurice+de+vlaminck&amp;&amp;view=detail&amp;mid=1D3032B333D490C675E11D3032B333D490C675E1&amp;&amp;FORM=VRDGAR&amp;ru=%2Fvideos%2Fsearch%3Fq%3Dmaurice%2Bde%2Bvlaminck%26FORM%3DHDRSC3" TargetMode="External"/></Relationships>
</file>

<file path=ppt/slides/_rels/slide401.xml.rels><?xml version="1.0" encoding="UTF-8" standalone="yes"?>
<Relationships xmlns="http://schemas.openxmlformats.org/package/2006/relationships"><Relationship Id="rId3" Type="http://schemas.openxmlformats.org/officeDocument/2006/relationships/image" Target="../media/image799.jpeg"/><Relationship Id="rId2" Type="http://schemas.openxmlformats.org/officeDocument/2006/relationships/image" Target="../media/image798.jpeg"/><Relationship Id="rId1" Type="http://schemas.openxmlformats.org/officeDocument/2006/relationships/slideLayout" Target="../slideLayouts/slideLayout63.xml"/></Relationships>
</file>

<file path=ppt/slides/_rels/slide402.xml.rels><?xml version="1.0" encoding="UTF-8" standalone="yes"?>
<Relationships xmlns="http://schemas.openxmlformats.org/package/2006/relationships"><Relationship Id="rId3" Type="http://schemas.openxmlformats.org/officeDocument/2006/relationships/image" Target="../media/image801.jpeg"/><Relationship Id="rId2" Type="http://schemas.openxmlformats.org/officeDocument/2006/relationships/image" Target="../media/image800.jpeg"/><Relationship Id="rId1" Type="http://schemas.openxmlformats.org/officeDocument/2006/relationships/slideLayout" Target="../slideLayouts/slideLayout63.xml"/><Relationship Id="rId5" Type="http://schemas.openxmlformats.org/officeDocument/2006/relationships/hyperlink" Target="https://www.bing.com/videos/search?q=andre+derain&amp;&amp;view=detail&amp;mid=305AB8A8B80D55D74965305AB8A8B80D55D74965&amp;&amp;FORM=VRDGAR&amp;ru=%2Fvideos%2Fsearch%3Fq%3Dandre%2Bderain%26FORM%3DHDRSC4" TargetMode="External"/><Relationship Id="rId4" Type="http://schemas.openxmlformats.org/officeDocument/2006/relationships/image" Target="../media/image802.jpeg"/></Relationships>
</file>

<file path=ppt/slides/_rels/slide403.xml.rels><?xml version="1.0" encoding="UTF-8" standalone="yes"?>
<Relationships xmlns="http://schemas.openxmlformats.org/package/2006/relationships"><Relationship Id="rId3" Type="http://schemas.openxmlformats.org/officeDocument/2006/relationships/image" Target="../media/image804.jpeg"/><Relationship Id="rId2" Type="http://schemas.openxmlformats.org/officeDocument/2006/relationships/image" Target="../media/image803.jpeg"/><Relationship Id="rId1" Type="http://schemas.openxmlformats.org/officeDocument/2006/relationships/slideLayout" Target="../slideLayouts/slideLayout63.xml"/></Relationships>
</file>

<file path=ppt/slides/_rels/slide404.xml.rels><?xml version="1.0" encoding="UTF-8" standalone="yes"?>
<Relationships xmlns="http://schemas.openxmlformats.org/package/2006/relationships"><Relationship Id="rId2" Type="http://schemas.openxmlformats.org/officeDocument/2006/relationships/image" Target="../media/image805.jpeg"/><Relationship Id="rId1" Type="http://schemas.openxmlformats.org/officeDocument/2006/relationships/slideLayout" Target="../slideLayouts/slideLayout63.xml"/></Relationships>
</file>

<file path=ppt/slides/_rels/slide405.xml.rels><?xml version="1.0" encoding="UTF-8" standalone="yes"?>
<Relationships xmlns="http://schemas.openxmlformats.org/package/2006/relationships"><Relationship Id="rId3" Type="http://schemas.openxmlformats.org/officeDocument/2006/relationships/image" Target="../media/image806.jpeg"/><Relationship Id="rId2" Type="http://schemas.openxmlformats.org/officeDocument/2006/relationships/hyperlink" Target="https://www.bing.com/videos/search?q=Fernand+Leger+Paintings&amp;&amp;view=detail&amp;mid=C6C772CE96EFA7798348C6C772CE96EFA7798348&amp;&amp;FORM=VRDGAR&amp;ru=%2Fvideos%2Fsearch%3Fq%3DFernand%2BLeger%2BPaintings%26FORM%3DHDRSC" TargetMode="External"/><Relationship Id="rId1" Type="http://schemas.openxmlformats.org/officeDocument/2006/relationships/slideLayout" Target="../slideLayouts/slideLayout63.xml"/><Relationship Id="rId5" Type="http://schemas.openxmlformats.org/officeDocument/2006/relationships/image" Target="../media/image808.jpeg"/><Relationship Id="rId4" Type="http://schemas.openxmlformats.org/officeDocument/2006/relationships/image" Target="../media/image807.jpeg"/></Relationships>
</file>

<file path=ppt/slides/_rels/slide406.xml.rels><?xml version="1.0" encoding="UTF-8" standalone="yes"?>
<Relationships xmlns="http://schemas.openxmlformats.org/package/2006/relationships"><Relationship Id="rId2" Type="http://schemas.openxmlformats.org/officeDocument/2006/relationships/image" Target="../media/image809.jpeg"/><Relationship Id="rId1" Type="http://schemas.openxmlformats.org/officeDocument/2006/relationships/slideLayout" Target="../slideLayouts/slideLayout63.xml"/></Relationships>
</file>

<file path=ppt/slides/_rels/slide407.xml.rels><?xml version="1.0" encoding="UTF-8" standalone="yes"?>
<Relationships xmlns="http://schemas.openxmlformats.org/package/2006/relationships"><Relationship Id="rId3" Type="http://schemas.openxmlformats.org/officeDocument/2006/relationships/image" Target="../media/image811.jpeg"/><Relationship Id="rId2" Type="http://schemas.openxmlformats.org/officeDocument/2006/relationships/image" Target="../media/image810.jpeg"/><Relationship Id="rId1" Type="http://schemas.openxmlformats.org/officeDocument/2006/relationships/slideLayout" Target="../slideLayouts/slideLayout63.xml"/><Relationship Id="rId4" Type="http://schemas.openxmlformats.org/officeDocument/2006/relationships/image" Target="../media/image812.png"/></Relationships>
</file>

<file path=ppt/slides/_rels/slide408.xml.rels><?xml version="1.0" encoding="UTF-8" standalone="yes"?>
<Relationships xmlns="http://schemas.openxmlformats.org/package/2006/relationships"><Relationship Id="rId3" Type="http://schemas.openxmlformats.org/officeDocument/2006/relationships/image" Target="../media/image814.jpeg"/><Relationship Id="rId2" Type="http://schemas.openxmlformats.org/officeDocument/2006/relationships/image" Target="../media/image813.jpeg"/><Relationship Id="rId1" Type="http://schemas.openxmlformats.org/officeDocument/2006/relationships/slideLayout" Target="../slideLayouts/slideLayout63.xml"/><Relationship Id="rId5" Type="http://schemas.openxmlformats.org/officeDocument/2006/relationships/image" Target="../media/image816.jpeg"/><Relationship Id="rId4" Type="http://schemas.openxmlformats.org/officeDocument/2006/relationships/image" Target="../media/image815.jpeg"/></Relationships>
</file>

<file path=ppt/slides/_rels/slide409.xml.rels><?xml version="1.0" encoding="UTF-8" standalone="yes"?>
<Relationships xmlns="http://schemas.openxmlformats.org/package/2006/relationships"><Relationship Id="rId3" Type="http://schemas.openxmlformats.org/officeDocument/2006/relationships/image" Target="../media/image817.jpeg"/><Relationship Id="rId2" Type="http://schemas.openxmlformats.org/officeDocument/2006/relationships/hyperlink" Target="https://www.bing.com/videos/search?q=Georges+Braque+Paintings&amp;&amp;view=detail&amp;mid=BB957310E28F492B48CABB957310E28F492B48CA&amp;&amp;FORM=VRDGAR&amp;ru=%2Fvideos%2Fsearch%3Fq%3DGeorges%2BBraque%2BPaintings%26FORM%3DHDRSC3" TargetMode="External"/><Relationship Id="rId1" Type="http://schemas.openxmlformats.org/officeDocument/2006/relationships/slideLayout" Target="../slideLayouts/slideLayout63.xml"/><Relationship Id="rId6" Type="http://schemas.openxmlformats.org/officeDocument/2006/relationships/image" Target="../media/image820.jpeg"/><Relationship Id="rId5" Type="http://schemas.openxmlformats.org/officeDocument/2006/relationships/image" Target="../media/image819.jpeg"/><Relationship Id="rId4" Type="http://schemas.openxmlformats.org/officeDocument/2006/relationships/image" Target="../media/image81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3.xml"/></Relationships>
</file>

<file path=ppt/slides/_rels/slide410.xml.rels><?xml version="1.0" encoding="UTF-8" standalone="yes"?>
<Relationships xmlns="http://schemas.openxmlformats.org/package/2006/relationships"><Relationship Id="rId3" Type="http://schemas.openxmlformats.org/officeDocument/2006/relationships/image" Target="../media/image822.jpeg"/><Relationship Id="rId2" Type="http://schemas.openxmlformats.org/officeDocument/2006/relationships/image" Target="../media/image821.jpeg"/><Relationship Id="rId1" Type="http://schemas.openxmlformats.org/officeDocument/2006/relationships/slideLayout" Target="../slideLayouts/slideLayout63.xml"/></Relationships>
</file>

<file path=ppt/slides/_rels/slide411.xml.rels><?xml version="1.0" encoding="UTF-8" standalone="yes"?>
<Relationships xmlns="http://schemas.openxmlformats.org/package/2006/relationships"><Relationship Id="rId2" Type="http://schemas.openxmlformats.org/officeDocument/2006/relationships/image" Target="../media/image823.jpg"/><Relationship Id="rId1" Type="http://schemas.openxmlformats.org/officeDocument/2006/relationships/slideLayout" Target="../slideLayouts/slideLayout63.xml"/></Relationships>
</file>

<file path=ppt/slides/_rels/slide412.xml.rels><?xml version="1.0" encoding="UTF-8" standalone="yes"?>
<Relationships xmlns="http://schemas.openxmlformats.org/package/2006/relationships"><Relationship Id="rId3" Type="http://schemas.openxmlformats.org/officeDocument/2006/relationships/image" Target="../media/image825.jpeg"/><Relationship Id="rId2" Type="http://schemas.openxmlformats.org/officeDocument/2006/relationships/image" Target="../media/image824.jpeg"/><Relationship Id="rId1" Type="http://schemas.openxmlformats.org/officeDocument/2006/relationships/slideLayout" Target="../slideLayouts/slideLayout63.xml"/><Relationship Id="rId4" Type="http://schemas.openxmlformats.org/officeDocument/2006/relationships/image" Target="../media/image826.jpeg"/></Relationships>
</file>

<file path=ppt/slides/_rels/slide413.xml.rels><?xml version="1.0" encoding="UTF-8" standalone="yes"?>
<Relationships xmlns="http://schemas.openxmlformats.org/package/2006/relationships"><Relationship Id="rId3" Type="http://schemas.openxmlformats.org/officeDocument/2006/relationships/image" Target="../media/image828.jpeg"/><Relationship Id="rId2" Type="http://schemas.openxmlformats.org/officeDocument/2006/relationships/image" Target="../media/image827.jpeg"/><Relationship Id="rId1" Type="http://schemas.openxmlformats.org/officeDocument/2006/relationships/slideLayout" Target="../slideLayouts/slideLayout63.xml"/><Relationship Id="rId6" Type="http://schemas.openxmlformats.org/officeDocument/2006/relationships/image" Target="../media/image830.jpeg"/><Relationship Id="rId5" Type="http://schemas.openxmlformats.org/officeDocument/2006/relationships/hyperlink" Target="https://www.bing.com/videos/search?q=maurice+utrillo&amp;&amp;view=detail&amp;mid=70C3B1616412BE478E5E70C3B1616412BE478E5E&amp;&amp;FORM=VRDGAR&amp;ru=%2Fvideos%2Fsearch%3Fq%3Dmaurice%2Butrillo%26FORM%3DHDRSC3" TargetMode="External"/><Relationship Id="rId4" Type="http://schemas.openxmlformats.org/officeDocument/2006/relationships/image" Target="../media/image829.jpeg"/></Relationships>
</file>

<file path=ppt/slides/_rels/slide414.xml.rels><?xml version="1.0" encoding="UTF-8" standalone="yes"?>
<Relationships xmlns="http://schemas.openxmlformats.org/package/2006/relationships"><Relationship Id="rId2" Type="http://schemas.openxmlformats.org/officeDocument/2006/relationships/image" Target="../media/image831.jpeg"/><Relationship Id="rId1" Type="http://schemas.openxmlformats.org/officeDocument/2006/relationships/slideLayout" Target="../slideLayouts/slideLayout63.xml"/></Relationships>
</file>

<file path=ppt/slides/_rels/slide415.xml.rels><?xml version="1.0" encoding="UTF-8" standalone="yes"?>
<Relationships xmlns="http://schemas.openxmlformats.org/package/2006/relationships"><Relationship Id="rId3" Type="http://schemas.openxmlformats.org/officeDocument/2006/relationships/image" Target="../media/image833.jpeg"/><Relationship Id="rId2" Type="http://schemas.openxmlformats.org/officeDocument/2006/relationships/image" Target="../media/image832.jpeg"/><Relationship Id="rId1" Type="http://schemas.openxmlformats.org/officeDocument/2006/relationships/slideLayout" Target="../slideLayouts/slideLayout63.xml"/><Relationship Id="rId4" Type="http://schemas.openxmlformats.org/officeDocument/2006/relationships/image" Target="../media/image834.jpeg"/></Relationships>
</file>

<file path=ppt/slides/_rels/slide416.xml.rels><?xml version="1.0" encoding="UTF-8" standalone="yes"?>
<Relationships xmlns="http://schemas.openxmlformats.org/package/2006/relationships"><Relationship Id="rId3" Type="http://schemas.openxmlformats.org/officeDocument/2006/relationships/image" Target="../media/image836.jpeg"/><Relationship Id="rId2" Type="http://schemas.openxmlformats.org/officeDocument/2006/relationships/image" Target="../media/image835.jpeg"/><Relationship Id="rId1" Type="http://schemas.openxmlformats.org/officeDocument/2006/relationships/slideLayout" Target="../slideLayouts/slideLayout63.xml"/><Relationship Id="rId4" Type="http://schemas.openxmlformats.org/officeDocument/2006/relationships/image" Target="../media/image837.jpeg"/></Relationships>
</file>

<file path=ppt/slides/_rels/slide417.xml.rels><?xml version="1.0" encoding="UTF-8" standalone="yes"?>
<Relationships xmlns="http://schemas.openxmlformats.org/package/2006/relationships"><Relationship Id="rId3" Type="http://schemas.openxmlformats.org/officeDocument/2006/relationships/image" Target="../media/image839.jpeg"/><Relationship Id="rId2" Type="http://schemas.openxmlformats.org/officeDocument/2006/relationships/image" Target="../media/image838.jpeg"/><Relationship Id="rId1" Type="http://schemas.openxmlformats.org/officeDocument/2006/relationships/slideLayout" Target="../slideLayouts/slideLayout63.xml"/><Relationship Id="rId4" Type="http://schemas.openxmlformats.org/officeDocument/2006/relationships/image" Target="../media/image840.jpg"/></Relationships>
</file>

<file path=ppt/slides/_rels/slide418.xml.rels><?xml version="1.0" encoding="UTF-8" standalone="yes"?>
<Relationships xmlns="http://schemas.openxmlformats.org/package/2006/relationships"><Relationship Id="rId3" Type="http://schemas.openxmlformats.org/officeDocument/2006/relationships/image" Target="../media/image842.jpeg"/><Relationship Id="rId2" Type="http://schemas.openxmlformats.org/officeDocument/2006/relationships/image" Target="../media/image841.jpg"/><Relationship Id="rId1" Type="http://schemas.openxmlformats.org/officeDocument/2006/relationships/slideLayout" Target="../slideLayouts/slideLayout63.xml"/><Relationship Id="rId4" Type="http://schemas.openxmlformats.org/officeDocument/2006/relationships/image" Target="../media/image843.jpeg"/></Relationships>
</file>

<file path=ppt/slides/_rels/slide419.xml.rels><?xml version="1.0" encoding="UTF-8" standalone="yes"?>
<Relationships xmlns="http://schemas.openxmlformats.org/package/2006/relationships"><Relationship Id="rId2" Type="http://schemas.openxmlformats.org/officeDocument/2006/relationships/image" Target="../media/image844.jpe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3.xml"/><Relationship Id="rId5" Type="http://schemas.openxmlformats.org/officeDocument/2006/relationships/hyperlink" Target="https://blog.qagoma.qld.gov.au/absolutism-and-enlightenment-european-masterpieces-from-metropolitan-museum-of-art-new-york/" TargetMode="External"/><Relationship Id="rId4" Type="http://schemas.openxmlformats.org/officeDocument/2006/relationships/hyperlink" Target="https://www.bing.com/videos/search?q=George+de+la+Tour+painter&amp;&amp;view=detail&amp;mid=AA4E45AEB7487CD7BE98AA4E45AEB7487CD7BE98&amp;&amp;FORM=VRDGAR&amp;ru=%2Fvideos%2Fsearch%3Fq%3DGeorge%2Bde%2Bla%2BTour%2Bpainter%26FORM%3DHDRSC4" TargetMode="External"/></Relationships>
</file>

<file path=ppt/slides/_rels/slide420.xml.rels><?xml version="1.0" encoding="UTF-8" standalone="yes"?>
<Relationships xmlns="http://schemas.openxmlformats.org/package/2006/relationships"><Relationship Id="rId3" Type="http://schemas.openxmlformats.org/officeDocument/2006/relationships/image" Target="../media/image846.jpeg"/><Relationship Id="rId2" Type="http://schemas.openxmlformats.org/officeDocument/2006/relationships/image" Target="../media/image845.jpeg"/><Relationship Id="rId1" Type="http://schemas.openxmlformats.org/officeDocument/2006/relationships/slideLayout" Target="../slideLayouts/slideLayout63.xml"/><Relationship Id="rId5" Type="http://schemas.openxmlformats.org/officeDocument/2006/relationships/hyperlink" Target="https://www.bing.com/videos/search?q=Emile+Bernard&amp;&amp;view=detail&amp;mid=66673F04B17B3A23E6F766673F04B17B3A23E6F7&amp;&amp;FORM=VRDGAR&amp;ru=%2Fvideos%2Fsearch%3Fq%3DEmile%2BBernard%26FORM%3DHDRSC3" TargetMode="External"/><Relationship Id="rId4" Type="http://schemas.openxmlformats.org/officeDocument/2006/relationships/image" Target="../media/image847.jpeg"/></Relationships>
</file>

<file path=ppt/slides/_rels/slide421.xml.rels><?xml version="1.0" encoding="UTF-8" standalone="yes"?>
<Relationships xmlns="http://schemas.openxmlformats.org/package/2006/relationships"><Relationship Id="rId2" Type="http://schemas.openxmlformats.org/officeDocument/2006/relationships/image" Target="../media/image848.jpeg"/><Relationship Id="rId1" Type="http://schemas.openxmlformats.org/officeDocument/2006/relationships/slideLayout" Target="../slideLayouts/slideLayout63.xml"/></Relationships>
</file>

<file path=ppt/slides/_rels/slide422.xml.rels><?xml version="1.0" encoding="UTF-8" standalone="yes"?>
<Relationships xmlns="http://schemas.openxmlformats.org/package/2006/relationships"><Relationship Id="rId3" Type="http://schemas.openxmlformats.org/officeDocument/2006/relationships/image" Target="../media/image850.jpeg"/><Relationship Id="rId2" Type="http://schemas.openxmlformats.org/officeDocument/2006/relationships/image" Target="../media/image849.jpeg"/><Relationship Id="rId1" Type="http://schemas.openxmlformats.org/officeDocument/2006/relationships/slideLayout" Target="../slideLayouts/slideLayout63.xml"/><Relationship Id="rId4" Type="http://schemas.openxmlformats.org/officeDocument/2006/relationships/image" Target="../media/image851.jpeg"/></Relationships>
</file>

<file path=ppt/slides/_rels/slide423.xml.rels><?xml version="1.0" encoding="UTF-8" standalone="yes"?>
<Relationships xmlns="http://schemas.openxmlformats.org/package/2006/relationships"><Relationship Id="rId3" Type="http://schemas.openxmlformats.org/officeDocument/2006/relationships/image" Target="../media/image853.jpeg"/><Relationship Id="rId2" Type="http://schemas.openxmlformats.org/officeDocument/2006/relationships/image" Target="../media/image852.jpeg"/><Relationship Id="rId1" Type="http://schemas.openxmlformats.org/officeDocument/2006/relationships/slideLayout" Target="../slideLayouts/slideLayout63.xml"/><Relationship Id="rId5" Type="http://schemas.openxmlformats.org/officeDocument/2006/relationships/hyperlink" Target="https://www.bing.com/videos/search?q=francis+Picabia&amp;&amp;view=detail&amp;mid=BD9778648B532D22861FBD9778648B532D22861F&amp;&amp;FORM=VRDGAR&amp;ru=%2Fvideos%2Fsearch%3Fq%3Dfrancis%2BPicabia%26FORM%3DHDRSC3" TargetMode="External"/><Relationship Id="rId4" Type="http://schemas.openxmlformats.org/officeDocument/2006/relationships/image" Target="../media/image854.jpeg"/></Relationships>
</file>

<file path=ppt/slides/_rels/slide424.xml.rels><?xml version="1.0" encoding="UTF-8" standalone="yes"?>
<Relationships xmlns="http://schemas.openxmlformats.org/package/2006/relationships"><Relationship Id="rId2" Type="http://schemas.openxmlformats.org/officeDocument/2006/relationships/image" Target="../media/image855.jpeg"/><Relationship Id="rId1" Type="http://schemas.openxmlformats.org/officeDocument/2006/relationships/slideLayout" Target="../slideLayouts/slideLayout63.xml"/></Relationships>
</file>

<file path=ppt/slides/_rels/slide425.xml.rels><?xml version="1.0" encoding="UTF-8" standalone="yes"?>
<Relationships xmlns="http://schemas.openxmlformats.org/package/2006/relationships"><Relationship Id="rId3" Type="http://schemas.openxmlformats.org/officeDocument/2006/relationships/image" Target="../media/image857.jpeg"/><Relationship Id="rId2" Type="http://schemas.openxmlformats.org/officeDocument/2006/relationships/image" Target="../media/image856.jpeg"/><Relationship Id="rId1" Type="http://schemas.openxmlformats.org/officeDocument/2006/relationships/slideLayout" Target="../slideLayouts/slideLayout63.xml"/><Relationship Id="rId4" Type="http://schemas.openxmlformats.org/officeDocument/2006/relationships/image" Target="../media/image858.jpeg"/></Relationships>
</file>

<file path=ppt/slides/_rels/slide426.xml.rels><?xml version="1.0" encoding="UTF-8" standalone="yes"?>
<Relationships xmlns="http://schemas.openxmlformats.org/package/2006/relationships"><Relationship Id="rId3" Type="http://schemas.openxmlformats.org/officeDocument/2006/relationships/image" Target="../media/image860.jpeg"/><Relationship Id="rId2" Type="http://schemas.openxmlformats.org/officeDocument/2006/relationships/image" Target="../media/image859.jpeg"/><Relationship Id="rId1" Type="http://schemas.openxmlformats.org/officeDocument/2006/relationships/slideLayout" Target="../slideLayouts/slideLayout63.xml"/><Relationship Id="rId5" Type="http://schemas.openxmlformats.org/officeDocument/2006/relationships/image" Target="../media/image861.jpeg"/><Relationship Id="rId4" Type="http://schemas.openxmlformats.org/officeDocument/2006/relationships/hyperlink" Target="https://www.bing.com/videos/search?q=marcel+duchamp&amp;&amp;view=detail&amp;mid=82F246CEC3BBDCB6F8FA82F246CEC3BBDCB6F8FA&amp;&amp;FORM=VRDGAR&amp;ru=%2Fvideos%2Fsearch%3Fq%3Dmarcel%2Bduchamp%26FORM%3DHDRSC3" TargetMode="External"/></Relationships>
</file>

<file path=ppt/slides/_rels/slide427.xml.rels><?xml version="1.0" encoding="UTF-8" standalone="yes"?>
<Relationships xmlns="http://schemas.openxmlformats.org/package/2006/relationships"><Relationship Id="rId3" Type="http://schemas.openxmlformats.org/officeDocument/2006/relationships/image" Target="../media/image863.jpeg"/><Relationship Id="rId2" Type="http://schemas.openxmlformats.org/officeDocument/2006/relationships/image" Target="../media/image862.jpeg"/><Relationship Id="rId1" Type="http://schemas.openxmlformats.org/officeDocument/2006/relationships/slideLayout" Target="../slideLayouts/slideLayout63.xml"/></Relationships>
</file>

<file path=ppt/slides/_rels/slide428.xml.rels><?xml version="1.0" encoding="UTF-8" standalone="yes"?>
<Relationships xmlns="http://schemas.openxmlformats.org/package/2006/relationships"><Relationship Id="rId3" Type="http://schemas.openxmlformats.org/officeDocument/2006/relationships/image" Target="../media/image865.jpeg"/><Relationship Id="rId2" Type="http://schemas.openxmlformats.org/officeDocument/2006/relationships/image" Target="../media/image864.jpeg"/><Relationship Id="rId1" Type="http://schemas.openxmlformats.org/officeDocument/2006/relationships/slideLayout" Target="../slideLayouts/slideLayout63.xml"/><Relationship Id="rId4" Type="http://schemas.openxmlformats.org/officeDocument/2006/relationships/image" Target="../media/image866.jpeg"/></Relationships>
</file>

<file path=ppt/slides/_rels/slide429.xml.rels><?xml version="1.0" encoding="UTF-8" standalone="yes"?>
<Relationships xmlns="http://schemas.openxmlformats.org/package/2006/relationships"><Relationship Id="rId3" Type="http://schemas.openxmlformats.org/officeDocument/2006/relationships/image" Target="../media/image868.jpeg"/><Relationship Id="rId2" Type="http://schemas.openxmlformats.org/officeDocument/2006/relationships/image" Target="../media/image867.jpeg"/><Relationship Id="rId1" Type="http://schemas.openxmlformats.org/officeDocument/2006/relationships/slideLayout" Target="../slideLayouts/slideLayout63.xml"/><Relationship Id="rId5" Type="http://schemas.openxmlformats.org/officeDocument/2006/relationships/hyperlink" Target="https://www.bing.com/videos/search?q=Jean+Dubuffet&amp;&amp;view=detail&amp;mid=FF607620DBB4D72098B9FF607620DBB4D72098B9&amp;&amp;FORM=VRDGAR&amp;ru=%2Fvideos%2Fsearch%3Fq%3DJean%2BDubuffet%26FORM%3DHDRSC3" TargetMode="External"/><Relationship Id="rId4" Type="http://schemas.openxmlformats.org/officeDocument/2006/relationships/image" Target="../media/image869.jpeg"/></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3.xml"/></Relationships>
</file>

<file path=ppt/slides/_rels/slide430.xml.rels><?xml version="1.0" encoding="UTF-8" standalone="yes"?>
<Relationships xmlns="http://schemas.openxmlformats.org/package/2006/relationships"><Relationship Id="rId3" Type="http://schemas.openxmlformats.org/officeDocument/2006/relationships/image" Target="../media/image871.jpeg"/><Relationship Id="rId2" Type="http://schemas.openxmlformats.org/officeDocument/2006/relationships/image" Target="../media/image870.jpeg"/><Relationship Id="rId1" Type="http://schemas.openxmlformats.org/officeDocument/2006/relationships/slideLayout" Target="../slideLayouts/slideLayout63.xml"/></Relationships>
</file>

<file path=ppt/slides/_rels/slide431.xml.rels><?xml version="1.0" encoding="UTF-8" standalone="yes"?>
<Relationships xmlns="http://schemas.openxmlformats.org/package/2006/relationships"><Relationship Id="rId3" Type="http://schemas.openxmlformats.org/officeDocument/2006/relationships/image" Target="../media/image873.jpeg"/><Relationship Id="rId2" Type="http://schemas.openxmlformats.org/officeDocument/2006/relationships/image" Target="../media/image872.jpeg"/><Relationship Id="rId1" Type="http://schemas.openxmlformats.org/officeDocument/2006/relationships/slideLayout" Target="../slideLayouts/slideLayout63.xml"/><Relationship Id="rId4" Type="http://schemas.openxmlformats.org/officeDocument/2006/relationships/image" Target="../media/image874.jpg"/></Relationships>
</file>

<file path=ppt/slides/_rels/slide432.xml.rels><?xml version="1.0" encoding="UTF-8" standalone="yes"?>
<Relationships xmlns="http://schemas.openxmlformats.org/package/2006/relationships"><Relationship Id="rId3" Type="http://schemas.openxmlformats.org/officeDocument/2006/relationships/image" Target="../media/image876.jpeg"/><Relationship Id="rId2" Type="http://schemas.openxmlformats.org/officeDocument/2006/relationships/image" Target="../media/image875.jpeg"/><Relationship Id="rId1" Type="http://schemas.openxmlformats.org/officeDocument/2006/relationships/slideLayout" Target="../slideLayouts/slideLayout63.xml"/><Relationship Id="rId5" Type="http://schemas.openxmlformats.org/officeDocument/2006/relationships/image" Target="../media/image877.jpeg"/><Relationship Id="rId4" Type="http://schemas.openxmlformats.org/officeDocument/2006/relationships/hyperlink" Target="https://www.bing.com/videos/search?q=marc+chagall&amp;&amp;view=detail&amp;mid=B6BD4E67C78BD2D62C52B6BD4E67C78BD2D62C52&amp;&amp;FORM=VRDGAR&amp;ru=%2Fvideos%2Fsearch%3Fq%3Dmarc%2Bchagall%26FORM%3DHDRSC3" TargetMode="External"/></Relationships>
</file>

<file path=ppt/slides/_rels/slide433.xml.rels><?xml version="1.0" encoding="UTF-8" standalone="yes"?>
<Relationships xmlns="http://schemas.openxmlformats.org/package/2006/relationships"><Relationship Id="rId3" Type="http://schemas.openxmlformats.org/officeDocument/2006/relationships/image" Target="../media/image879.jpeg"/><Relationship Id="rId2" Type="http://schemas.openxmlformats.org/officeDocument/2006/relationships/image" Target="../media/image878.jpeg"/><Relationship Id="rId1" Type="http://schemas.openxmlformats.org/officeDocument/2006/relationships/slideLayout" Target="../slideLayouts/slideLayout63.xml"/></Relationships>
</file>

<file path=ppt/slides/_rels/slide434.xml.rels><?xml version="1.0" encoding="UTF-8" standalone="yes"?>
<Relationships xmlns="http://schemas.openxmlformats.org/package/2006/relationships"><Relationship Id="rId3" Type="http://schemas.openxmlformats.org/officeDocument/2006/relationships/image" Target="../media/image881.jpeg"/><Relationship Id="rId2" Type="http://schemas.openxmlformats.org/officeDocument/2006/relationships/image" Target="../media/image880.jpeg"/><Relationship Id="rId1" Type="http://schemas.openxmlformats.org/officeDocument/2006/relationships/slideLayout" Target="../slideLayouts/slideLayout63.xml"/><Relationship Id="rId4" Type="http://schemas.openxmlformats.org/officeDocument/2006/relationships/image" Target="../media/image882.jpeg"/></Relationships>
</file>

<file path=ppt/slides/_rels/slide435.xml.rels><?xml version="1.0" encoding="UTF-8" standalone="yes"?>
<Relationships xmlns="http://schemas.openxmlformats.org/package/2006/relationships"><Relationship Id="rId3" Type="http://schemas.openxmlformats.org/officeDocument/2006/relationships/image" Target="../media/image884.jpeg"/><Relationship Id="rId2" Type="http://schemas.openxmlformats.org/officeDocument/2006/relationships/image" Target="../media/image883.jpeg"/><Relationship Id="rId1" Type="http://schemas.openxmlformats.org/officeDocument/2006/relationships/slideLayout" Target="../slideLayouts/slideLayout63.xml"/><Relationship Id="rId5" Type="http://schemas.openxmlformats.org/officeDocument/2006/relationships/hyperlink" Target="https://www.bing.com/videos/search?q=onia+delaunay&amp;&amp;view=detail&amp;mid=66C2E938D9E73F89DC3F66C2E938D9E73F89DC3F&amp;&amp;FORM=VRDGAR&amp;ru=%2Fvideos%2Fsearch%3Fq%3Donia%2Bdelaunay%26FORM%3DHDRSC3" TargetMode="External"/><Relationship Id="rId4" Type="http://schemas.openxmlformats.org/officeDocument/2006/relationships/image" Target="../media/image885.jpeg"/></Relationships>
</file>

<file path=ppt/slides/_rels/slide436.xml.rels><?xml version="1.0" encoding="UTF-8" standalone="yes"?>
<Relationships xmlns="http://schemas.openxmlformats.org/package/2006/relationships"><Relationship Id="rId3" Type="http://schemas.openxmlformats.org/officeDocument/2006/relationships/image" Target="../media/image887.jpeg"/><Relationship Id="rId2" Type="http://schemas.openxmlformats.org/officeDocument/2006/relationships/image" Target="../media/image886.jpeg"/><Relationship Id="rId1" Type="http://schemas.openxmlformats.org/officeDocument/2006/relationships/slideLayout" Target="../slideLayouts/slideLayout63.xml"/></Relationships>
</file>

<file path=ppt/slides/_rels/slide437.xml.rels><?xml version="1.0" encoding="UTF-8" standalone="yes"?>
<Relationships xmlns="http://schemas.openxmlformats.org/package/2006/relationships"><Relationship Id="rId3" Type="http://schemas.openxmlformats.org/officeDocument/2006/relationships/image" Target="../media/image889.jpg"/><Relationship Id="rId2" Type="http://schemas.openxmlformats.org/officeDocument/2006/relationships/image" Target="../media/image888.jpg"/><Relationship Id="rId1" Type="http://schemas.openxmlformats.org/officeDocument/2006/relationships/slideLayout" Target="../slideLayouts/slideLayout63.xml"/><Relationship Id="rId4" Type="http://schemas.openxmlformats.org/officeDocument/2006/relationships/image" Target="../media/image890.jpg"/></Relationships>
</file>

<file path=ppt/slides/_rels/slide438.xml.rels><?xml version="1.0" encoding="UTF-8" standalone="yes"?>
<Relationships xmlns="http://schemas.openxmlformats.org/package/2006/relationships"><Relationship Id="rId3" Type="http://schemas.openxmlformats.org/officeDocument/2006/relationships/image" Target="../media/image892.jpeg"/><Relationship Id="rId2" Type="http://schemas.openxmlformats.org/officeDocument/2006/relationships/image" Target="../media/image891.jpeg"/><Relationship Id="rId1" Type="http://schemas.openxmlformats.org/officeDocument/2006/relationships/slideLayout" Target="../slideLayouts/slideLayout63.xml"/><Relationship Id="rId6" Type="http://schemas.openxmlformats.org/officeDocument/2006/relationships/hyperlink" Target="https://www.bing.com/videos/search?q=Giacometti+Drawings&amp;&amp;view=detail&amp;mid=D4874662C26ACE5E7C0ED4874662C26ACE5E7C0E&amp;&amp;FORM=VRDGAR&amp;ru=%2Fvideos%2Fsearch%3Fq%3DGiacometti%2BDrawings%26FORM%3DHDRSC3" TargetMode="External"/><Relationship Id="rId5" Type="http://schemas.openxmlformats.org/officeDocument/2006/relationships/hyperlink" Target="https://www.bing.com/videos/search?q=Giacometti+Paintings&amp;&amp;view=detail&amp;mid=5A3A7C2277F0E0CDBEC45A3A7C2277F0E0CDBEC4&amp;&amp;FORM=VRDGAR&amp;ru=%2Fvideos%2Fsearch%3Fq%3DGiacometti%2BPaintings%26FORM%3DVDMHRS" TargetMode="External"/><Relationship Id="rId4" Type="http://schemas.openxmlformats.org/officeDocument/2006/relationships/image" Target="../media/image893.jpeg"/></Relationships>
</file>

<file path=ppt/slides/_rels/slide439.xml.rels><?xml version="1.0" encoding="UTF-8" standalone="yes"?>
<Relationships xmlns="http://schemas.openxmlformats.org/package/2006/relationships"><Relationship Id="rId3" Type="http://schemas.openxmlformats.org/officeDocument/2006/relationships/image" Target="../media/image895.jpeg"/><Relationship Id="rId2" Type="http://schemas.openxmlformats.org/officeDocument/2006/relationships/image" Target="../media/image894.jpe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3.xml"/></Relationships>
</file>

<file path=ppt/slides/_rels/slide440.xml.rels><?xml version="1.0" encoding="UTF-8" standalone="yes"?>
<Relationships xmlns="http://schemas.openxmlformats.org/package/2006/relationships"><Relationship Id="rId3" Type="http://schemas.openxmlformats.org/officeDocument/2006/relationships/image" Target="../media/image897.jpeg"/><Relationship Id="rId2" Type="http://schemas.openxmlformats.org/officeDocument/2006/relationships/image" Target="../media/image896.jpeg"/><Relationship Id="rId1" Type="http://schemas.openxmlformats.org/officeDocument/2006/relationships/slideLayout" Target="../slideLayouts/slideLayout63.xml"/><Relationship Id="rId4" Type="http://schemas.openxmlformats.org/officeDocument/2006/relationships/image" Target="../media/image898.jpeg"/></Relationships>
</file>

<file path=ppt/slides/_rels/slide441.xml.rels><?xml version="1.0" encoding="UTF-8" standalone="yes"?>
<Relationships xmlns="http://schemas.openxmlformats.org/package/2006/relationships"><Relationship Id="rId2" Type="http://schemas.openxmlformats.org/officeDocument/2006/relationships/image" Target="../media/image899.jpeg"/><Relationship Id="rId1" Type="http://schemas.openxmlformats.org/officeDocument/2006/relationships/slideLayout" Target="../slideLayouts/slideLayout63.xml"/></Relationships>
</file>

<file path=ppt/slides/_rels/slide442.xml.rels><?xml version="1.0" encoding="UTF-8" standalone="yes"?>
<Relationships xmlns="http://schemas.openxmlformats.org/package/2006/relationships"><Relationship Id="rId2" Type="http://schemas.openxmlformats.org/officeDocument/2006/relationships/image" Target="../media/image900.jpg"/><Relationship Id="rId1" Type="http://schemas.openxmlformats.org/officeDocument/2006/relationships/slideLayout" Target="../slideLayouts/slideLayout63.xml"/></Relationships>
</file>

<file path=ppt/slides/_rels/slide443.xml.rels><?xml version="1.0" encoding="UTF-8" standalone="yes"?>
<Relationships xmlns="http://schemas.openxmlformats.org/package/2006/relationships"><Relationship Id="rId3" Type="http://schemas.openxmlformats.org/officeDocument/2006/relationships/image" Target="../media/image902.jpeg"/><Relationship Id="rId2" Type="http://schemas.openxmlformats.org/officeDocument/2006/relationships/image" Target="../media/image901.jpeg"/><Relationship Id="rId1" Type="http://schemas.openxmlformats.org/officeDocument/2006/relationships/slideLayout" Target="../slideLayouts/slideLayout63.xml"/><Relationship Id="rId4" Type="http://schemas.openxmlformats.org/officeDocument/2006/relationships/image" Target="../media/image903.jpeg"/></Relationships>
</file>

<file path=ppt/slides/_rels/slide444.xml.rels><?xml version="1.0" encoding="UTF-8" standalone="yes"?>
<Relationships xmlns="http://schemas.openxmlformats.org/package/2006/relationships"><Relationship Id="rId2" Type="http://schemas.openxmlformats.org/officeDocument/2006/relationships/image" Target="../media/image904.jpeg"/><Relationship Id="rId1" Type="http://schemas.openxmlformats.org/officeDocument/2006/relationships/slideLayout" Target="../slideLayouts/slideLayout63.xml"/></Relationships>
</file>

<file path=ppt/slides/_rels/slide445.xml.rels><?xml version="1.0" encoding="UTF-8" standalone="yes"?>
<Relationships xmlns="http://schemas.openxmlformats.org/package/2006/relationships"><Relationship Id="rId3" Type="http://schemas.openxmlformats.org/officeDocument/2006/relationships/image" Target="../media/image905.jpg"/><Relationship Id="rId2" Type="http://schemas.openxmlformats.org/officeDocument/2006/relationships/hyperlink" Target="https://www.bing.com/videos/search?q=bernard+cathelin&amp;&amp;view=detail&amp;mid=BC9B47DFE1BFBB9B97D3BC9B47DFE1BFBB9B97D3&amp;&amp;FORM=VRDGAR&amp;ru=%2Fvideos%2Fsearch%3Fq%3Dbernard%2Bcathelin%26FORM%3DHDRSC3" TargetMode="External"/><Relationship Id="rId1" Type="http://schemas.openxmlformats.org/officeDocument/2006/relationships/slideLayout" Target="../slideLayouts/slideLayout62.xml"/><Relationship Id="rId5" Type="http://schemas.openxmlformats.org/officeDocument/2006/relationships/image" Target="../media/image907.jpg"/><Relationship Id="rId4" Type="http://schemas.openxmlformats.org/officeDocument/2006/relationships/image" Target="../media/image906.jpg"/></Relationships>
</file>

<file path=ppt/slides/_rels/slide446.xml.rels><?xml version="1.0" encoding="UTF-8" standalone="yes"?>
<Relationships xmlns="http://schemas.openxmlformats.org/package/2006/relationships"><Relationship Id="rId2" Type="http://schemas.openxmlformats.org/officeDocument/2006/relationships/image" Target="../media/image908.jpeg"/><Relationship Id="rId1" Type="http://schemas.openxmlformats.org/officeDocument/2006/relationships/slideLayout" Target="../slideLayouts/slideLayout62.xml"/></Relationships>
</file>

<file path=ppt/slides/_rels/slide447.xml.rels><?xml version="1.0" encoding="UTF-8" standalone="yes"?>
<Relationships xmlns="http://schemas.openxmlformats.org/package/2006/relationships"><Relationship Id="rId3" Type="http://schemas.openxmlformats.org/officeDocument/2006/relationships/image" Target="../media/image910.jpeg"/><Relationship Id="rId2" Type="http://schemas.openxmlformats.org/officeDocument/2006/relationships/image" Target="../media/image909.jpeg"/><Relationship Id="rId1" Type="http://schemas.openxmlformats.org/officeDocument/2006/relationships/slideLayout" Target="../slideLayouts/slideLayout62.xml"/><Relationship Id="rId4" Type="http://schemas.openxmlformats.org/officeDocument/2006/relationships/image" Target="../media/image911.jpeg"/></Relationships>
</file>

<file path=ppt/slides/_rels/slide448.xml.rels><?xml version="1.0" encoding="UTF-8" standalone="yes"?>
<Relationships xmlns="http://schemas.openxmlformats.org/package/2006/relationships"><Relationship Id="rId3" Type="http://schemas.openxmlformats.org/officeDocument/2006/relationships/image" Target="../media/image913.jpeg"/><Relationship Id="rId2" Type="http://schemas.openxmlformats.org/officeDocument/2006/relationships/image" Target="../media/image912.jpeg"/><Relationship Id="rId1" Type="http://schemas.openxmlformats.org/officeDocument/2006/relationships/slideLayout" Target="../slideLayouts/slideLayout62.xml"/><Relationship Id="rId4" Type="http://schemas.openxmlformats.org/officeDocument/2006/relationships/image" Target="../media/image914.jpeg"/></Relationships>
</file>

<file path=ppt/slides/_rels/slide449.xml.rels><?xml version="1.0" encoding="UTF-8" standalone="yes"?>
<Relationships xmlns="http://schemas.openxmlformats.org/package/2006/relationships"><Relationship Id="rId2" Type="http://schemas.openxmlformats.org/officeDocument/2006/relationships/image" Target="../media/image915.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3.xml"/><Relationship Id="rId5" Type="http://schemas.openxmlformats.org/officeDocument/2006/relationships/image" Target="../media/image97.jpeg"/><Relationship Id="rId4" Type="http://schemas.openxmlformats.org/officeDocument/2006/relationships/hyperlink" Target="https://www.bing.com/videos/search?q=Nicolas+Poussin&amp;ru=%2fvideos%2fsearch%3fq%3dNicolas%2bPoussin%26FORM%3dHDRSC4&amp;view=detail&amp;mid=3A5013A77394C6C81F873A5013A77394C6C81F87&amp;&amp;FORM=VDRVSR" TargetMode="External"/></Relationships>
</file>

<file path=ppt/slides/_rels/slide450.xml.rels><?xml version="1.0" encoding="UTF-8" standalone="yes"?>
<Relationships xmlns="http://schemas.openxmlformats.org/package/2006/relationships"><Relationship Id="rId3" Type="http://schemas.openxmlformats.org/officeDocument/2006/relationships/image" Target="../media/image916.jpeg"/><Relationship Id="rId2" Type="http://schemas.openxmlformats.org/officeDocument/2006/relationships/hyperlink" Target="https://www.bing.com/videos/search?q=frederic+bonin+pissaro&amp;&amp;view=detail&amp;mid=26FDECFCCFB24FF5546026FDECFCCFB24FF55460&amp;&amp;FORM=VRDGAR&amp;ru=%2Fvideos%2Fsearch%3Fq%3Dfrederic%2Bbonin%2Bpissaro%26FORM%3DHDRSC3" TargetMode="External"/><Relationship Id="rId1" Type="http://schemas.openxmlformats.org/officeDocument/2006/relationships/slideLayout" Target="../slideLayouts/slideLayout62.xml"/><Relationship Id="rId5" Type="http://schemas.openxmlformats.org/officeDocument/2006/relationships/image" Target="../media/image918.jpeg"/><Relationship Id="rId4" Type="http://schemas.openxmlformats.org/officeDocument/2006/relationships/image" Target="../media/image917.jpeg"/></Relationships>
</file>

<file path=ppt/slides/_rels/slide451.xml.rels><?xml version="1.0" encoding="UTF-8" standalone="yes"?>
<Relationships xmlns="http://schemas.openxmlformats.org/package/2006/relationships"><Relationship Id="rId3" Type="http://schemas.openxmlformats.org/officeDocument/2006/relationships/image" Target="../media/image920.jpeg"/><Relationship Id="rId2" Type="http://schemas.openxmlformats.org/officeDocument/2006/relationships/image" Target="../media/image919.jpeg"/><Relationship Id="rId1" Type="http://schemas.openxmlformats.org/officeDocument/2006/relationships/slideLayout" Target="../slideLayouts/slideLayout62.xml"/></Relationships>
</file>

<file path=ppt/slides/_rels/slide452.xml.rels><?xml version="1.0" encoding="UTF-8" standalone="yes"?>
<Relationships xmlns="http://schemas.openxmlformats.org/package/2006/relationships"><Relationship Id="rId3" Type="http://schemas.openxmlformats.org/officeDocument/2006/relationships/image" Target="../media/image921.jpeg"/><Relationship Id="rId2" Type="http://schemas.openxmlformats.org/officeDocument/2006/relationships/hyperlink" Target="https://www.bing.com/videos/search?q=francois+morellet&amp;&amp;view=detail&amp;mid=E4C82D1DF24893038D74E4C82D1DF24893038D74&amp;&amp;FORM=VRDGAR&amp;ru=%2Fvideos%2Fsearch%3Fq%3Dfrancois%2Bmorellet%26FORM%3DHDRSC3" TargetMode="External"/><Relationship Id="rId1" Type="http://schemas.openxmlformats.org/officeDocument/2006/relationships/slideLayout" Target="../slideLayouts/slideLayout62.xml"/><Relationship Id="rId5" Type="http://schemas.openxmlformats.org/officeDocument/2006/relationships/image" Target="../media/image923.jpeg"/><Relationship Id="rId4" Type="http://schemas.openxmlformats.org/officeDocument/2006/relationships/image" Target="../media/image922.jpeg"/></Relationships>
</file>

<file path=ppt/slides/_rels/slide453.xml.rels><?xml version="1.0" encoding="UTF-8" standalone="yes"?>
<Relationships xmlns="http://schemas.openxmlformats.org/package/2006/relationships"><Relationship Id="rId2" Type="http://schemas.openxmlformats.org/officeDocument/2006/relationships/image" Target="../media/image924.jpeg"/><Relationship Id="rId1" Type="http://schemas.openxmlformats.org/officeDocument/2006/relationships/slideLayout" Target="../slideLayouts/slideLayout62.xml"/></Relationships>
</file>

<file path=ppt/slides/_rels/slide454.xml.rels><?xml version="1.0" encoding="UTF-8" standalone="yes"?>
<Relationships xmlns="http://schemas.openxmlformats.org/package/2006/relationships"><Relationship Id="rId3" Type="http://schemas.openxmlformats.org/officeDocument/2006/relationships/image" Target="../media/image926.jpeg"/><Relationship Id="rId2" Type="http://schemas.openxmlformats.org/officeDocument/2006/relationships/image" Target="../media/image925.jpeg"/><Relationship Id="rId1" Type="http://schemas.openxmlformats.org/officeDocument/2006/relationships/slideLayout" Target="../slideLayouts/slideLayout62.xml"/><Relationship Id="rId4" Type="http://schemas.openxmlformats.org/officeDocument/2006/relationships/image" Target="../media/image927.jpeg"/></Relationships>
</file>

<file path=ppt/slides/_rels/slide455.xml.rels><?xml version="1.0" encoding="UTF-8" standalone="yes"?>
<Relationships xmlns="http://schemas.openxmlformats.org/package/2006/relationships"><Relationship Id="rId3" Type="http://schemas.openxmlformats.org/officeDocument/2006/relationships/image" Target="../media/image928.jpeg"/><Relationship Id="rId2" Type="http://schemas.openxmlformats.org/officeDocument/2006/relationships/hyperlink" Target="https://www.bing.com/videos/search?q=brnard+buffet&amp;&amp;view=detail&amp;mid=37CED5A9B78220AC531637CED5A9B78220AC5316&amp;&amp;FORM=VRDGAR&amp;ru=%2Fvideos%2Fsearch%3Fq%3Dbrnard%2Bbuffet%26FORM%3DHDRSC3" TargetMode="External"/><Relationship Id="rId1" Type="http://schemas.openxmlformats.org/officeDocument/2006/relationships/slideLayout" Target="../slideLayouts/slideLayout62.xml"/><Relationship Id="rId5" Type="http://schemas.openxmlformats.org/officeDocument/2006/relationships/image" Target="../media/image930.jpeg"/><Relationship Id="rId4" Type="http://schemas.openxmlformats.org/officeDocument/2006/relationships/image" Target="../media/image929.jpeg"/></Relationships>
</file>

<file path=ppt/slides/_rels/slide456.xml.rels><?xml version="1.0" encoding="UTF-8" standalone="yes"?>
<Relationships xmlns="http://schemas.openxmlformats.org/package/2006/relationships"><Relationship Id="rId2" Type="http://schemas.openxmlformats.org/officeDocument/2006/relationships/image" Target="../media/image931.jpeg"/><Relationship Id="rId1" Type="http://schemas.openxmlformats.org/officeDocument/2006/relationships/slideLayout" Target="../slideLayouts/slideLayout62.xml"/></Relationships>
</file>

<file path=ppt/slides/_rels/slide457.xml.rels><?xml version="1.0" encoding="UTF-8" standalone="yes"?>
<Relationships xmlns="http://schemas.openxmlformats.org/package/2006/relationships"><Relationship Id="rId3" Type="http://schemas.openxmlformats.org/officeDocument/2006/relationships/image" Target="../media/image932.jpeg"/><Relationship Id="rId2" Type="http://schemas.openxmlformats.org/officeDocument/2006/relationships/hyperlink" Target="https://www.bing.com/videos/search?q=Yves+Klein+&amp;&amp;view=detail&amp;mid=4AB36A9E5D2C813327034AB36A9E5D2C81332703&amp;&amp;FORM=VRDGAR&amp;ru=%2Fvideos%2Fsearch%3Fq%3DYves%2BKlein%2B%26FORM%3DHDRSC3" TargetMode="External"/><Relationship Id="rId1" Type="http://schemas.openxmlformats.org/officeDocument/2006/relationships/slideLayout" Target="../slideLayouts/slideLayout62.xml"/><Relationship Id="rId5" Type="http://schemas.openxmlformats.org/officeDocument/2006/relationships/image" Target="../media/image934.jpeg"/><Relationship Id="rId4" Type="http://schemas.openxmlformats.org/officeDocument/2006/relationships/image" Target="../media/image933.jpeg"/></Relationships>
</file>

<file path=ppt/slides/_rels/slide458.xml.rels><?xml version="1.0" encoding="UTF-8" standalone="yes"?>
<Relationships xmlns="http://schemas.openxmlformats.org/package/2006/relationships"><Relationship Id="rId2" Type="http://schemas.openxmlformats.org/officeDocument/2006/relationships/image" Target="../media/image935.jpeg"/><Relationship Id="rId1" Type="http://schemas.openxmlformats.org/officeDocument/2006/relationships/slideLayout" Target="../slideLayouts/slideLayout62.xml"/></Relationships>
</file>

<file path=ppt/slides/_rels/slide459.xml.rels><?xml version="1.0" encoding="UTF-8" standalone="yes"?>
<Relationships xmlns="http://schemas.openxmlformats.org/package/2006/relationships"><Relationship Id="rId3" Type="http://schemas.openxmlformats.org/officeDocument/2006/relationships/image" Target="../media/image937.jpeg"/><Relationship Id="rId2" Type="http://schemas.openxmlformats.org/officeDocument/2006/relationships/image" Target="../media/image936.jpeg"/><Relationship Id="rId1" Type="http://schemas.openxmlformats.org/officeDocument/2006/relationships/slideLayout" Target="../slideLayouts/slideLayout62.xml"/><Relationship Id="rId4" Type="http://schemas.openxmlformats.org/officeDocument/2006/relationships/image" Target="../media/image938.jpeg"/></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3.xml"/></Relationships>
</file>

<file path=ppt/slides/_rels/slide460.xml.rels><?xml version="1.0" encoding="UTF-8" standalone="yes"?>
<Relationships xmlns="http://schemas.openxmlformats.org/package/2006/relationships"><Relationship Id="rId3" Type="http://schemas.openxmlformats.org/officeDocument/2006/relationships/image" Target="../media/image939.jpeg"/><Relationship Id="rId2" Type="http://schemas.openxmlformats.org/officeDocument/2006/relationships/hyperlink" Target="https://www.bing.com/videos/search?q=nikki+de+saint+art&amp;&amp;view=detail&amp;mid=1862E00360C4C26A32281862E00360C4C26A3228&amp;&amp;FORM=VRDGAR&amp;ru=%2Fvideos%2Fsearch%3Fq%3Dnikki%2Bde%2Bsaint%2Bart%26FORM%3DHDRSC3" TargetMode="External"/><Relationship Id="rId1" Type="http://schemas.openxmlformats.org/officeDocument/2006/relationships/slideLayout" Target="../slideLayouts/slideLayout62.xml"/><Relationship Id="rId5" Type="http://schemas.openxmlformats.org/officeDocument/2006/relationships/image" Target="../media/image941.jpeg"/><Relationship Id="rId4" Type="http://schemas.openxmlformats.org/officeDocument/2006/relationships/image" Target="../media/image940.jpeg"/></Relationships>
</file>

<file path=ppt/slides/_rels/slide461.xml.rels><?xml version="1.0" encoding="UTF-8" standalone="yes"?>
<Relationships xmlns="http://schemas.openxmlformats.org/package/2006/relationships"><Relationship Id="rId3" Type="http://schemas.openxmlformats.org/officeDocument/2006/relationships/image" Target="../media/image942.jpeg"/><Relationship Id="rId2" Type="http://schemas.openxmlformats.org/officeDocument/2006/relationships/hyperlink" Target="https://www.bing.com/videos/search?q=Gerard+Fromanger&amp;&amp;view=detail&amp;mid=1C1797CF9081BEDEEB951C1797CF9081BEDEEB95&amp;&amp;FORM=VRDGAR&amp;ru=%2Fvideos%2Fsearch%3Fq%3DGerard%2BFromanger%26FORM%3DHDRSC3" TargetMode="External"/><Relationship Id="rId1" Type="http://schemas.openxmlformats.org/officeDocument/2006/relationships/slideLayout" Target="../slideLayouts/slideLayout62.xml"/><Relationship Id="rId5" Type="http://schemas.openxmlformats.org/officeDocument/2006/relationships/image" Target="../media/image944.jpeg"/><Relationship Id="rId4" Type="http://schemas.openxmlformats.org/officeDocument/2006/relationships/image" Target="../media/image943.jpeg"/></Relationships>
</file>

<file path=ppt/slides/_rels/slide462.xml.rels><?xml version="1.0" encoding="UTF-8" standalone="yes"?>
<Relationships xmlns="http://schemas.openxmlformats.org/package/2006/relationships"><Relationship Id="rId3" Type="http://schemas.openxmlformats.org/officeDocument/2006/relationships/image" Target="../media/image946.jpeg"/><Relationship Id="rId2" Type="http://schemas.openxmlformats.org/officeDocument/2006/relationships/image" Target="../media/image945.jpeg"/><Relationship Id="rId1" Type="http://schemas.openxmlformats.org/officeDocument/2006/relationships/slideLayout" Target="../slideLayouts/slideLayout62.xml"/><Relationship Id="rId4" Type="http://schemas.openxmlformats.org/officeDocument/2006/relationships/image" Target="../media/image947.jpeg"/></Relationships>
</file>

<file path=ppt/slides/_rels/slide463.xml.rels><?xml version="1.0" encoding="UTF-8" standalone="yes"?>
<Relationships xmlns="http://schemas.openxmlformats.org/package/2006/relationships"><Relationship Id="rId3" Type="http://schemas.openxmlformats.org/officeDocument/2006/relationships/image" Target="../media/image949.jpeg"/><Relationship Id="rId2" Type="http://schemas.openxmlformats.org/officeDocument/2006/relationships/image" Target="../media/image948.jpeg"/><Relationship Id="rId1" Type="http://schemas.openxmlformats.org/officeDocument/2006/relationships/slideLayout" Target="../slideLayouts/slideLayout62.xml"/><Relationship Id="rId4" Type="http://schemas.openxmlformats.org/officeDocument/2006/relationships/image" Target="../media/image950.jpeg"/></Relationships>
</file>

<file path=ppt/slides/_rels/slide464.xml.rels><?xml version="1.0" encoding="UTF-8" standalone="yes"?>
<Relationships xmlns="http://schemas.openxmlformats.org/package/2006/relationships"><Relationship Id="rId3" Type="http://schemas.openxmlformats.org/officeDocument/2006/relationships/image" Target="../media/image951.jpeg"/><Relationship Id="rId2" Type="http://schemas.openxmlformats.org/officeDocument/2006/relationships/hyperlink" Target="https://www.bing.com/videos/search?q=Hom+Nguyen+artiste&amp;&amp;view=detail&amp;mid=6D6549598E38A3CF2AB66D6549598E38A3CF2AB6&amp;&amp;FORM=VRDGAR&amp;ru=%2Fvideos%2Fsearch%3Fq%3DHom%2BNguyen%2Bartiste%26FORM%3DHDRSC3" TargetMode="External"/><Relationship Id="rId1" Type="http://schemas.openxmlformats.org/officeDocument/2006/relationships/slideLayout" Target="../slideLayouts/slideLayout62.xml"/><Relationship Id="rId5" Type="http://schemas.openxmlformats.org/officeDocument/2006/relationships/image" Target="../media/image953.jpeg"/><Relationship Id="rId4" Type="http://schemas.openxmlformats.org/officeDocument/2006/relationships/image" Target="../media/image952.jpeg"/></Relationships>
</file>

<file path=ppt/slides/_rels/slide465.xml.rels><?xml version="1.0" encoding="UTF-8" standalone="yes"?>
<Relationships xmlns="http://schemas.openxmlformats.org/package/2006/relationships"><Relationship Id="rId3" Type="http://schemas.openxmlformats.org/officeDocument/2006/relationships/image" Target="../media/image955.jpeg"/><Relationship Id="rId2" Type="http://schemas.openxmlformats.org/officeDocument/2006/relationships/image" Target="../media/image954.jpeg"/><Relationship Id="rId1" Type="http://schemas.openxmlformats.org/officeDocument/2006/relationships/slideLayout" Target="../slideLayouts/slideLayout62.xml"/><Relationship Id="rId4" Type="http://schemas.openxmlformats.org/officeDocument/2006/relationships/image" Target="../media/image956.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3.xml"/><Relationship Id="rId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gif"/><Relationship Id="rId1" Type="http://schemas.openxmlformats.org/officeDocument/2006/relationships/slideLayout" Target="../slideLayouts/slideLayout63.xml"/><Relationship Id="rId6" Type="http://schemas.openxmlformats.org/officeDocument/2006/relationships/hyperlink" Target="https://www.youtube.com/watch?v=ZLjprbeWMxQ" TargetMode="External"/><Relationship Id="rId5" Type="http://schemas.openxmlformats.org/officeDocument/2006/relationships/hyperlink" Target="https://www.youtube.com/watch?v=0sKnJC_Q588" TargetMode="External"/><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6.xml"/><Relationship Id="rId5" Type="http://schemas.openxmlformats.org/officeDocument/2006/relationships/hyperlink" Target="https://www.bing.com/videos/search?q=Prehistoric+Wall+Painting+in+France&amp;&amp;view=detail&amp;mid=ECF69EEA094F94D3C026ECF69EEA094F94D3C026&amp;&amp;FORM=VRDGAR&amp;ru=%2Fvideos%2Fsearch%3Fq%3DPrehistoric%2520Wall%2520Painting%2520in%2520France%26qs%3Dn%26form%3DQBVRMH%26%3D%2525eManage%2520Your%2520Search%2520History%2525E%26sp%3D-1%26ghc%3D1%26pq%3Dprehistoric%2520wall%2520painting%2520in%2520france%26sc%3D0-35%26sk%3D%26cvid%3D2B3F69BA586243E99324C651CF5A7815%26ghsh%3D0%26ghacc%3D0%26ghpl%3D" TargetMode="Externa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3.xml"/><Relationship Id="rId4" Type="http://schemas.openxmlformats.org/officeDocument/2006/relationships/image" Target="../media/image108.jpg"/></Relationships>
</file>

<file path=ppt/slides/_rels/slide51.xml.rels><?xml version="1.0" encoding="UTF-8" standalone="yes"?>
<Relationships xmlns="http://schemas.openxmlformats.org/package/2006/relationships"><Relationship Id="rId3" Type="http://schemas.openxmlformats.org/officeDocument/2006/relationships/hyperlink" Target="https://www.bing.com/videos/search?q=claude+lorrain&amp;&amp;view=detail&amp;mid=10C43F53D1FEE209809C10C43F53D1FEE209809C&amp;&amp;FORM=VDRVRV" TargetMode="External"/><Relationship Id="rId2" Type="http://schemas.openxmlformats.org/officeDocument/2006/relationships/image" Target="../media/image109.jpeg"/><Relationship Id="rId1" Type="http://schemas.openxmlformats.org/officeDocument/2006/relationships/slideLayout" Target="../slideLayouts/slideLayout63.xml"/><Relationship Id="rId4" Type="http://schemas.openxmlformats.org/officeDocument/2006/relationships/hyperlink" Target="https://www.bing.com/videos/search?q=The+art+of+poussin&amp;&amp;view=detail&amp;mid=9BE9011BA804C849EA439BE9011BA804C849EA43&amp;&amp;FORM=VRDGAR&amp;ru=%2Fvideos%2Fsearch%3Fq%3DThe%2Bart%2Bof%2Bpoussin%26FORM%3DHDRSC4"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3.xml"/><Relationship Id="rId4" Type="http://schemas.openxmlformats.org/officeDocument/2006/relationships/hyperlink" Target="https://www.youtube.com/watch?v=ffqypxIPuzw"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3.xml"/><Relationship Id="rId4" Type="http://schemas.openxmlformats.org/officeDocument/2006/relationships/hyperlink" Target="https://www.youtube.com/watch?v=GRhye4psjy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3.xml"/><Relationship Id="rId4" Type="http://schemas.openxmlformats.org/officeDocument/2006/relationships/hyperlink" Target="https://www.bing.com/videos/search?q=Louise+Moillon+peintre+francais+16010+1696&amp;&amp;view=detail&amp;mid=3C8567EA7BC4FB5113813C8567EA7BC4FB511381&amp;&amp;FORM=VRDGAR&amp;ru=%2Fvideos%2Fsearch%3Fq%3DLouise%2BMoillon%2Bpeintre%2Bfrancais%2B16010%2B1696%26FORM%3DHDRSC4"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3.xml"/><Relationship Id="rId5" Type="http://schemas.openxmlformats.org/officeDocument/2006/relationships/hyperlink" Target="https://www.bing.com/videos/search?q=charles+le+brun&amp;&amp;view=detail&amp;mid=EC4AD95EB692B30BE53BEC4AD95EB692B30BE53B&amp;&amp;FORM=VRDGAR" TargetMode="Externa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hyperlink" Target="https://www.bing.com/videos/search?q=Construction+Vaux+Le+Vicomte&amp;&amp;view=detail&amp;mid=9652A7D2F4738DBA06E99652A7D2F4738DBA06E9&amp;&amp;FORM=VRDGAR&amp;ru=%2Fvideos%2Fsearch%3Fq%3DConstruction%2BVaux%2BLe%2BVicomte%26FORM%3DHDRSC4" TargetMode="External"/><Relationship Id="rId2" Type="http://schemas.openxmlformats.org/officeDocument/2006/relationships/image" Target="../media/image126.jpeg"/><Relationship Id="rId1" Type="http://schemas.openxmlformats.org/officeDocument/2006/relationships/slideLayout" Target="../slideLayouts/slideLayout63.xml"/><Relationship Id="rId5" Type="http://schemas.openxmlformats.org/officeDocument/2006/relationships/image" Target="../media/image127.jpeg"/><Relationship Id="rId4" Type="http://schemas.openxmlformats.org/officeDocument/2006/relationships/hyperlink" Target="https://www.youtube.com/watch?v=D-rEgGpTyf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3.xml"/><Relationship Id="rId4" Type="http://schemas.openxmlformats.org/officeDocument/2006/relationships/hyperlink" Target="https://www.youtube.com/watch?v=czQ74zqE2l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3.xml"/><Relationship Id="rId4" Type="http://schemas.openxmlformats.org/officeDocument/2006/relationships/image" Target="../media/image135.jpeg"/></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3.xml"/><Relationship Id="rId4" Type="http://schemas.openxmlformats.org/officeDocument/2006/relationships/hyperlink" Target="https://www.bing.com/videos/search?q=Watteau&amp;&amp;view=detail&amp;mid=283206D5B64F751C189E283206D5B64F751C189E&amp;&amp;FORM=VDRVRV"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3.xml"/><Relationship Id="rId4" Type="http://schemas.openxmlformats.org/officeDocument/2006/relationships/hyperlink" Target="https://www.youtube.com/watch?v=-oGbLxrBrR8"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3.xml"/><Relationship Id="rId4" Type="http://schemas.openxmlformats.org/officeDocument/2006/relationships/image" Target="../media/image145.jpeg"/></Relationships>
</file>

<file path=ppt/slides/_rels/slide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3.xml"/><Relationship Id="rId5" Type="http://schemas.openxmlformats.org/officeDocument/2006/relationships/hyperlink" Target="https://www.bing.com/videos/search?q=carle+van+loo+&amp;&amp;view=detail&amp;mid=1316BC8BD9E07DB06B9A1316BC8BD9E07DB06B9A&amp;&amp;FORM=VRDGAR&amp;ru=%2Fvideos%2Fsearch%3Fq%3Dcarle%2Bvan%2Bloo%2B%26FORM%3DHDRSC4" TargetMode="External"/><Relationship Id="rId4" Type="http://schemas.openxmlformats.org/officeDocument/2006/relationships/image" Target="../media/image151.jpeg"/></Relationships>
</file>

<file path=ppt/slides/_rels/slide7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3.xml"/><Relationship Id="rId5" Type="http://schemas.openxmlformats.org/officeDocument/2006/relationships/hyperlink" Target="https://www.bing.com/videos/search?q=Jean+Baptiste+lully+music&amp;&amp;view=detail&amp;mid=93130E5C2CCD4596C6F393130E5C2CCD4596C6F3&amp;&amp;FORM=VRDGAR&amp;ru=%2Fvideos%2Fsearch%3Fq%3DJean%2520Baptiste%2520lully%2520music%26qs%3Dn%26form%3DQBVR%26%3D%2525eManage%2520Your%2520Search%2520History%2525E%26sp%3D-1%26pq%3Djean%2520baptiste%2520lully%2520music%26sc%3D7-25%26sk%3D%26cvid%3D3DD99A239D5E4B82B2E12E06EEC46713%26ghsh%3D0%26ghacc%3D0%26ghpl%3D" TargetMode="External"/><Relationship Id="rId4" Type="http://schemas.openxmlformats.org/officeDocument/2006/relationships/hyperlink" Target="https://www.bing.com/videos/search?q=musique+de+charpentier&amp;&amp;view=detail&amp;mid=2467B60ADF42C3A917DF2467B60ADF42C3A917DF&amp;&amp;FORM=VRDGAR&amp;ru=%2Fvideos%2Fsearch%3Fq%3Dmusique%2Bde%2Bcharpentier%26FORM%3DHDRSC4"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3.xml"/><Relationship Id="rId4" Type="http://schemas.openxmlformats.org/officeDocument/2006/relationships/image" Target="../media/image157.jpeg"/></Relationships>
</file>

<file path=ppt/slides/_rels/slide7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3.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hyperlink" Target="https://www.bing.com/videos/search?q=FRancois+Boucher&amp;&amp;view=detail&amp;mid=3398E96AB74C3FF651F83398E96AB74C3FF651F8&amp;&amp;FORM=VRDGAR"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63.xml"/><Relationship Id="rId6" Type="http://schemas.openxmlformats.org/officeDocument/2006/relationships/image" Target="../media/image168.jpeg"/><Relationship Id="rId5" Type="http://schemas.openxmlformats.org/officeDocument/2006/relationships/hyperlink" Target="https://www.youtube.com/watch?v=fRMPhvW31mc" TargetMode="External"/><Relationship Id="rId4" Type="http://schemas.openxmlformats.org/officeDocument/2006/relationships/image" Target="../media/image167.jpeg"/></Relationships>
</file>

<file path=ppt/slides/_rels/slide8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3.xml"/><Relationship Id="rId5" Type="http://schemas.openxmlformats.org/officeDocument/2006/relationships/image" Target="../media/image172.jpeg"/><Relationship Id="rId4" Type="http://schemas.openxmlformats.org/officeDocument/2006/relationships/image" Target="../media/image171.jpeg"/></Relationships>
</file>

<file path=ppt/slides/_rels/slide8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63.xml"/><Relationship Id="rId5" Type="http://schemas.openxmlformats.org/officeDocument/2006/relationships/hyperlink" Target="https://www.youtube.com/watch?v=hWitLBj8H5w" TargetMode="External"/><Relationship Id="rId4" Type="http://schemas.openxmlformats.org/officeDocument/2006/relationships/image" Target="../media/image176.jpeg"/></Relationships>
</file>

<file path=ppt/slides/_rels/slide8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63.xml"/><Relationship Id="rId4" Type="http://schemas.openxmlformats.org/officeDocument/2006/relationships/image" Target="../media/image179.jpeg"/></Relationships>
</file>

<file path=ppt/slides/_rels/slide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63.xml"/><Relationship Id="rId4" Type="http://schemas.openxmlformats.org/officeDocument/2006/relationships/hyperlink" Target="https://www.bing.com/videos/search?q=Greuze+aRtiste+&amp;&amp;view=detail&amp;mid=B27F0DBFBEDABA01DCC9B27F0DBFBEDABA01DCC9&amp;&amp;FORM=VRDGAR&amp;ru=%2Fvideos%2Fsearch%3Fq%3DGreuze%2BaRtiste%2B%26FORM%3DHDRSC4"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3.xml"/><Relationship Id="rId4" Type="http://schemas.openxmlformats.org/officeDocument/2006/relationships/image" Target="../media/image184.jpeg"/></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3.xml"/><Relationship Id="rId4" Type="http://schemas.openxmlformats.org/officeDocument/2006/relationships/image" Target="../media/image189.jpeg"/></Relationships>
</file>

<file path=ppt/slides/_rels/slide8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3.xml"/><Relationship Id="rId4" Type="http://schemas.openxmlformats.org/officeDocument/2006/relationships/hyperlink" Target="https://www.bing.com/videos/search?q=The+Bathers+Jean+Honore+Fragonard&amp;&amp;view=detail&amp;mid=C5879D04BBF580AFC84AC5879D04BBF580AFC84A&amp;&amp;FORM=VRDGAR"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63.xml"/><Relationship Id="rId5" Type="http://schemas.openxmlformats.org/officeDocument/2006/relationships/hyperlink" Target="https://www.youtube.com/watch?v=jvrqzJh-b4E" TargetMode="External"/><Relationship Id="rId4" Type="http://schemas.openxmlformats.org/officeDocument/2006/relationships/image" Target="../media/image197.jpeg"/></Relationships>
</file>

<file path=ppt/slides/_rels/slide9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3.xml"/><Relationship Id="rId4" Type="http://schemas.openxmlformats.org/officeDocument/2006/relationships/image" Target="../media/image200.jpeg"/></Relationships>
</file>

<file path=ppt/slides/_rels/slide9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63.xml"/><Relationship Id="rId5" Type="http://schemas.openxmlformats.org/officeDocument/2006/relationships/image" Target="../media/image203.jpeg"/><Relationship Id="rId4" Type="http://schemas.openxmlformats.org/officeDocument/2006/relationships/hyperlink" Target="https://www.bing.com/videos/search?q=anne+vallayer-coster&amp;&amp;view=detail&amp;mid=24979993CFE7C213D83424979993CFE7C213D834&amp;&amp;FORM=VRDGAR"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comments" Target="../comments/comment1.xml"/><Relationship Id="rId4" Type="http://schemas.openxmlformats.org/officeDocument/2006/relationships/image" Target="../media/image205.jpeg"/></Relationships>
</file>

<file path=ppt/slides/_rels/slide96.xml.rels><?xml version="1.0" encoding="UTF-8" standalone="yes"?>
<Relationships xmlns="http://schemas.openxmlformats.org/package/2006/relationships"><Relationship Id="rId3" Type="http://schemas.openxmlformats.org/officeDocument/2006/relationships/hyperlink" Target="https://www.bing.com/videos/search?q=elisabeth+vig%c3%a9e+lebrun+&amp;&amp;view=detail&amp;mid=D75CD2932D07FE65F760D75CD2932D07FE65F760&amp;&amp;FORM=VRDGAR&amp;ru=%2Fvideos%2Fsearch%3Fq%3Delisabeth%2Bvig%25c3%25a9e%2Blebrun%2B%26FORM%3DHDRSC4" TargetMode="External"/><Relationship Id="rId2" Type="http://schemas.openxmlformats.org/officeDocument/2006/relationships/image" Target="../media/image206.jpeg"/><Relationship Id="rId1" Type="http://schemas.openxmlformats.org/officeDocument/2006/relationships/slideLayout" Target="../slideLayouts/slideLayout63.xml"/><Relationship Id="rId5" Type="http://schemas.openxmlformats.org/officeDocument/2006/relationships/image" Target="../media/image208.jpeg"/><Relationship Id="rId4" Type="http://schemas.openxmlformats.org/officeDocument/2006/relationships/image" Target="../media/image207.jpeg"/></Relationships>
</file>

<file path=ppt/slides/_rels/slide9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63.xml"/><Relationship Id="rId4" Type="http://schemas.openxmlformats.org/officeDocument/2006/relationships/hyperlink" Target="https://www.bing.com/videos/search?q=berlioz&amp;&amp;view=detail&amp;mid=94A41053B90DD519A72594A41053B90DD519A725&amp;&amp;FORM=VRDGAR&amp;ru=%2Fvideos%2Fsearch%3Fq%3Dberlioz%26qs%3Dn%26form%3DQBVRMH%26%3D%2525eManage%2520Your%2520Search%2520History%2525E%26sp%3D-1%26pq%3Dberlioz%26sc%3D10-7%26sk%3D%26cvid%3D90FD4CF0ED77498ABFABCAC3CCDCC7CA%26ghsh%3D0%26ghacc%3D0%26ghpl%3D"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2" name="Picture 3"/>
          <p:cNvPicPr/>
          <p:nvPr/>
        </p:nvPicPr>
        <p:blipFill>
          <a:blip r:embed="rId2" cstate="email">
            <a:extLst>
              <a:ext uri="{28A0092B-C50C-407E-A947-70E740481C1C}">
                <a14:useLocalDpi xmlns:a14="http://schemas.microsoft.com/office/drawing/2010/main"/>
              </a:ext>
            </a:extLst>
          </a:blip>
          <a:srcRect/>
          <a:stretch/>
        </p:blipFill>
        <p:spPr>
          <a:xfrm>
            <a:off x="1320" y="-5940"/>
            <a:ext cx="12190680" cy="4549680"/>
          </a:xfrm>
          <a:prstGeom prst="rect">
            <a:avLst/>
          </a:prstGeom>
          <a:ln>
            <a:noFill/>
          </a:ln>
        </p:spPr>
      </p:pic>
      <p:sp>
        <p:nvSpPr>
          <p:cNvPr id="243" name="CustomShape 1"/>
          <p:cNvSpPr/>
          <p:nvPr/>
        </p:nvSpPr>
        <p:spPr>
          <a:xfrm>
            <a:off x="0" y="4549094"/>
            <a:ext cx="12190680" cy="2326320"/>
          </a:xfrm>
          <a:prstGeom prst="rect">
            <a:avLst/>
          </a:prstGeom>
          <a:solidFill>
            <a:schemeClr val="bg1">
              <a:lumMod val="75000"/>
              <a:lumOff val="25000"/>
            </a:schemeClr>
          </a:solidFill>
          <a:ln w="6480">
            <a:noFill/>
          </a:ln>
        </p:spPr>
        <p:style>
          <a:lnRef idx="0">
            <a:scrgbClr r="0" g="0" b="0"/>
          </a:lnRef>
          <a:fillRef idx="0">
            <a:scrgbClr r="0" g="0" b="0"/>
          </a:fillRef>
          <a:effectRef idx="0">
            <a:scrgbClr r="0" g="0" b="0"/>
          </a:effectRef>
          <a:fontRef idx="minor"/>
        </p:style>
      </p:sp>
      <p:sp>
        <p:nvSpPr>
          <p:cNvPr id="244" name="CustomShape 2"/>
          <p:cNvSpPr/>
          <p:nvPr/>
        </p:nvSpPr>
        <p:spPr>
          <a:xfrm>
            <a:off x="165960" y="4692600"/>
            <a:ext cx="11858400" cy="2001240"/>
          </a:xfrm>
          <a:prstGeom prst="rect">
            <a:avLst/>
          </a:prstGeom>
          <a:noFill/>
          <a:ln w="6480">
            <a:solidFill>
              <a:schemeClr val="tx1"/>
            </a:solidFill>
            <a:miter/>
          </a:ln>
          <a:effectLst>
            <a:softEdge rad="0"/>
          </a:effectLst>
        </p:spPr>
        <p:style>
          <a:lnRef idx="0">
            <a:scrgbClr r="0" g="0" b="0"/>
          </a:lnRef>
          <a:fillRef idx="0">
            <a:scrgbClr r="0" g="0" b="0"/>
          </a:fillRef>
          <a:effectRef idx="0">
            <a:scrgbClr r="0" g="0" b="0"/>
          </a:effectRef>
          <a:fontRef idx="minor"/>
        </p:style>
      </p:sp>
      <p:sp>
        <p:nvSpPr>
          <p:cNvPr id="245" name="CustomShape 3"/>
          <p:cNvSpPr/>
          <p:nvPr/>
        </p:nvSpPr>
        <p:spPr>
          <a:xfrm>
            <a:off x="372600" y="4956840"/>
            <a:ext cx="11437920" cy="89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83000"/>
              </a:lnSpc>
            </a:pPr>
            <a:r>
              <a:rPr lang="en-GB" sz="4400" i="1" spc="-100" dirty="0">
                <a:solidFill>
                  <a:srgbClr val="FFFFFF"/>
                </a:solidFill>
                <a:latin typeface="Goudy Old Style"/>
              </a:rPr>
              <a:t>La </a:t>
            </a:r>
            <a:r>
              <a:rPr lang="en-GB" sz="4400" i="1" spc="-100" dirty="0" err="1">
                <a:solidFill>
                  <a:srgbClr val="FFFFFF"/>
                </a:solidFill>
                <a:latin typeface="Goudy Old Style"/>
              </a:rPr>
              <a:t>p</a:t>
            </a:r>
            <a:r>
              <a:rPr lang="en-GB" sz="4400" spc="-100" dirty="0" err="1">
                <a:solidFill>
                  <a:srgbClr val="FFFFFF"/>
                </a:solidFill>
                <a:latin typeface="Goudy Old Style" panose="02020502050305020303" pitchFamily="18" charset="0"/>
              </a:rPr>
              <a:t>L</a:t>
            </a:r>
            <a:endParaRPr lang="en-GB" sz="4400" b="0" strike="noStrike" spc="-1" dirty="0">
              <a:latin typeface="Arial"/>
            </a:endParaRPr>
          </a:p>
        </p:txBody>
      </p:sp>
      <p:sp>
        <p:nvSpPr>
          <p:cNvPr id="246" name="CustomShape 4"/>
          <p:cNvSpPr/>
          <p:nvPr/>
        </p:nvSpPr>
        <p:spPr>
          <a:xfrm>
            <a:off x="764280" y="5783040"/>
            <a:ext cx="10654920" cy="42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10000"/>
              </a:lnSpc>
              <a:spcAft>
                <a:spcPts val="601"/>
              </a:spcAft>
            </a:pPr>
            <a:r>
              <a:rPr lang="en-GB" sz="1800" b="0" strike="noStrike" spc="69">
                <a:solidFill>
                  <a:srgbClr val="FFFFFF"/>
                </a:solidFill>
                <a:latin typeface="Goudy Old Style"/>
                <a:ea typeface="DejaVu Sans"/>
              </a:rPr>
              <a:t>C’est quelle couleur?</a:t>
            </a:r>
            <a:endParaRPr lang="en-GB" sz="1800" b="0" strike="noStrike" spc="-1">
              <a:latin typeface="Arial"/>
            </a:endParaRPr>
          </a:p>
        </p:txBody>
      </p:sp>
      <p:sp>
        <p:nvSpPr>
          <p:cNvPr id="5" name="TextBox 4">
            <a:extLst>
              <a:ext uri="{FF2B5EF4-FFF2-40B4-BE49-F238E27FC236}">
                <a16:creationId xmlns:a16="http://schemas.microsoft.com/office/drawing/2014/main" id="{BE382E1C-BA2F-42EE-BF0A-598A8D890B5F}"/>
              </a:ext>
            </a:extLst>
          </p:cNvPr>
          <p:cNvSpPr txBox="1"/>
          <p:nvPr/>
        </p:nvSpPr>
        <p:spPr>
          <a:xfrm>
            <a:off x="1197204" y="5514680"/>
            <a:ext cx="10267715" cy="707886"/>
          </a:xfrm>
          <a:prstGeom prst="rect">
            <a:avLst/>
          </a:prstGeom>
          <a:noFill/>
        </p:spPr>
        <p:txBody>
          <a:bodyPr wrap="square" rtlCol="0">
            <a:spAutoFit/>
          </a:bodyPr>
          <a:lstStyle/>
          <a:p>
            <a:pPr algn="ctr"/>
            <a:r>
              <a:rPr lang="fr-FR" sz="4000" dirty="0">
                <a:latin typeface="Goudy Old Style" panose="02020502050305020303" pitchFamily="18" charset="0"/>
              </a:rPr>
              <a:t>La Peinture au cours des siècles</a:t>
            </a:r>
          </a:p>
        </p:txBody>
      </p:sp>
      <p:sp>
        <p:nvSpPr>
          <p:cNvPr id="3" name="TextBox 2">
            <a:extLst>
              <a:ext uri="{FF2B5EF4-FFF2-40B4-BE49-F238E27FC236}">
                <a16:creationId xmlns:a16="http://schemas.microsoft.com/office/drawing/2014/main" id="{6F9A9FDE-5E6B-EB25-3CBE-E02038DBBC65}"/>
              </a:ext>
            </a:extLst>
          </p:cNvPr>
          <p:cNvSpPr txBox="1"/>
          <p:nvPr/>
        </p:nvSpPr>
        <p:spPr>
          <a:xfrm>
            <a:off x="3283872" y="4829250"/>
            <a:ext cx="6094378" cy="276999"/>
          </a:xfrm>
          <a:prstGeom prst="rect">
            <a:avLst/>
          </a:prstGeom>
          <a:noFill/>
        </p:spPr>
        <p:txBody>
          <a:bodyPr wrap="square">
            <a:spAutoFit/>
          </a:bodyPr>
          <a:lstStyle/>
          <a:p>
            <a:r>
              <a:rPr lang="en-GB" sz="1200" dirty="0">
                <a:hlinkClick r:id="rId3"/>
              </a:rPr>
              <a:t>Anonyme </a:t>
            </a:r>
            <a:r>
              <a:rPr lang="en-GB" sz="1200" dirty="0" err="1">
                <a:hlinkClick r:id="rId3"/>
              </a:rPr>
              <a:t>français</a:t>
            </a:r>
            <a:r>
              <a:rPr lang="en-GB" sz="1200" dirty="0">
                <a:hlinkClick r:id="rId3"/>
              </a:rPr>
              <a:t> du </a:t>
            </a:r>
            <a:r>
              <a:rPr lang="en-GB" sz="1200" dirty="0" err="1">
                <a:hlinkClick r:id="rId3"/>
              </a:rPr>
              <a:t>XVIIe</a:t>
            </a:r>
            <a:r>
              <a:rPr lang="en-GB" sz="1200" dirty="0">
                <a:hlinkClick r:id="rId3"/>
              </a:rPr>
              <a:t> siècle : La </a:t>
            </a:r>
            <a:r>
              <a:rPr lang="en-GB" sz="1200" dirty="0" err="1">
                <a:hlinkClick r:id="rId3"/>
              </a:rPr>
              <a:t>Fürstenberg</a:t>
            </a:r>
            <a:r>
              <a:rPr lang="en-GB" sz="1200" dirty="0">
                <a:hlinkClick r:id="rId3"/>
              </a:rPr>
              <a:t> (LIVE on Radio France) - YouTube</a:t>
            </a:r>
            <a:endParaRPr lang="en-GB" sz="1200" dirty="0"/>
          </a:p>
        </p:txBody>
      </p:sp>
      <p:sp>
        <p:nvSpPr>
          <p:cNvPr id="8" name="TextBox 7">
            <a:extLst>
              <a:ext uri="{FF2B5EF4-FFF2-40B4-BE49-F238E27FC236}">
                <a16:creationId xmlns:a16="http://schemas.microsoft.com/office/drawing/2014/main" id="{0DB3A44D-B6E9-6D5F-5479-1D84C7D03503}"/>
              </a:ext>
            </a:extLst>
          </p:cNvPr>
          <p:cNvSpPr txBox="1"/>
          <p:nvPr/>
        </p:nvSpPr>
        <p:spPr>
          <a:xfrm>
            <a:off x="3283872" y="5136355"/>
            <a:ext cx="6094378" cy="553998"/>
          </a:xfrm>
          <a:prstGeom prst="rect">
            <a:avLst/>
          </a:prstGeom>
          <a:noFill/>
        </p:spPr>
        <p:txBody>
          <a:bodyPr wrap="square">
            <a:spAutoFit/>
          </a:bodyPr>
          <a:lstStyle/>
          <a:p>
            <a:r>
              <a:rPr lang="en-GB" sz="1200" dirty="0">
                <a:hlinkClick r:id="rId4"/>
              </a:rPr>
              <a:t>Alan </a:t>
            </a:r>
            <a:r>
              <a:rPr lang="en-GB" sz="1200" dirty="0" err="1">
                <a:hlinkClick r:id="rId4"/>
              </a:rPr>
              <a:t>Stivell</a:t>
            </a:r>
            <a:r>
              <a:rPr lang="en-GB" sz="1200" dirty="0">
                <a:hlinkClick r:id="rId4"/>
              </a:rPr>
              <a:t> An </a:t>
            </a:r>
            <a:r>
              <a:rPr lang="en-GB" sz="1200" dirty="0" err="1">
                <a:hlinkClick r:id="rId4"/>
              </a:rPr>
              <a:t>alarc'h</a:t>
            </a:r>
            <a:r>
              <a:rPr lang="en-GB" sz="1200" dirty="0">
                <a:hlinkClick r:id="rId4"/>
              </a:rPr>
              <a:t> / Le </a:t>
            </a:r>
            <a:r>
              <a:rPr lang="en-GB" sz="1200" dirty="0" err="1">
                <a:hlinkClick r:id="rId4"/>
              </a:rPr>
              <a:t>cygne</a:t>
            </a:r>
            <a:r>
              <a:rPr lang="en-GB" sz="1200" dirty="0">
                <a:hlinkClick r:id="rId4"/>
              </a:rPr>
              <a:t> de Montfort - </a:t>
            </a:r>
            <a:r>
              <a:rPr lang="en-GB" sz="1200" dirty="0" err="1">
                <a:hlinkClick r:id="rId4"/>
              </a:rPr>
              <a:t>brezhoneg</a:t>
            </a:r>
            <a:r>
              <a:rPr lang="en-GB" sz="1200" dirty="0">
                <a:hlinkClick r:id="rId4"/>
              </a:rPr>
              <a:t> / </a:t>
            </a:r>
            <a:r>
              <a:rPr lang="en-GB" sz="1200" dirty="0" err="1">
                <a:hlinkClick r:id="rId4"/>
              </a:rPr>
              <a:t>français</a:t>
            </a:r>
            <a:r>
              <a:rPr lang="en-GB" sz="1200" dirty="0">
                <a:hlinkClick r:id="rId4"/>
              </a:rPr>
              <a:t> / </a:t>
            </a:r>
            <a:r>
              <a:rPr lang="en-GB" sz="1200" dirty="0" err="1">
                <a:hlinkClick r:id="rId4"/>
              </a:rPr>
              <a:t>english</a:t>
            </a:r>
            <a:r>
              <a:rPr lang="en-GB" sz="1200" dirty="0">
                <a:hlinkClick r:id="rId4"/>
              </a:rPr>
              <a:t> - Bing </a:t>
            </a:r>
            <a:r>
              <a:rPr lang="en-GB" dirty="0">
                <a:hlinkClick r:id="rId4"/>
              </a:rPr>
              <a:t>video</a:t>
            </a:r>
            <a:endParaRPr lang="en-GB" dirty="0"/>
          </a:p>
        </p:txBody>
      </p:sp>
      <p:sp>
        <p:nvSpPr>
          <p:cNvPr id="10" name="TextBox 9">
            <a:extLst>
              <a:ext uri="{FF2B5EF4-FFF2-40B4-BE49-F238E27FC236}">
                <a16:creationId xmlns:a16="http://schemas.microsoft.com/office/drawing/2014/main" id="{D3E3E492-E156-2CE5-9AD4-BE9365EC272E}"/>
              </a:ext>
            </a:extLst>
          </p:cNvPr>
          <p:cNvSpPr txBox="1"/>
          <p:nvPr/>
        </p:nvSpPr>
        <p:spPr>
          <a:xfrm>
            <a:off x="4146415" y="6188746"/>
            <a:ext cx="6308386" cy="276999"/>
          </a:xfrm>
          <a:prstGeom prst="rect">
            <a:avLst/>
          </a:prstGeom>
          <a:noFill/>
        </p:spPr>
        <p:txBody>
          <a:bodyPr wrap="square">
            <a:spAutoFit/>
          </a:bodyPr>
          <a:lstStyle/>
          <a:p>
            <a:r>
              <a:rPr lang="en-GB" sz="1200" dirty="0" err="1">
                <a:hlinkClick r:id="rId5"/>
              </a:rPr>
              <a:t>Antonacci</a:t>
            </a:r>
            <a:r>
              <a:rPr lang="en-GB" sz="1200" dirty="0">
                <a:hlinkClick r:id="rId5"/>
              </a:rPr>
              <a:t> - </a:t>
            </a:r>
            <a:r>
              <a:rPr lang="en-GB" sz="1200" dirty="0" err="1">
                <a:hlinkClick r:id="rId5"/>
              </a:rPr>
              <a:t>Baïlèro</a:t>
            </a:r>
            <a:r>
              <a:rPr lang="en-GB" sz="1200" dirty="0">
                <a:hlinkClick r:id="rId5"/>
              </a:rPr>
              <a:t> (Proms 2010) - Bing video</a:t>
            </a:r>
            <a:endParaRPr lang="en-GB" sz="12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repl">
                                        <p:cTn id="7" dur="500" fill="hold"/>
                                        <p:tgtEl>
                                          <p:spTgt spid="245"/>
                                        </p:tgtEl>
                                        <p:attrNameLst>
                                          <p:attrName>ppt_x</p:attrName>
                                        </p:attrNameLst>
                                      </p:cBhvr>
                                      <p:tavLst>
                                        <p:tav tm="0">
                                          <p:val>
                                            <p:strVal val="#ppt_x"/>
                                          </p:val>
                                        </p:tav>
                                        <p:tav tm="100000">
                                          <p:val>
                                            <p:strVal val="#ppt_x"/>
                                          </p:val>
                                        </p:tav>
                                      </p:tavLst>
                                    </p:anim>
                                    <p:anim calcmode="lin" valueType="num">
                                      <p:cBhvr additive="repl">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6">
                                            <p:txEl>
                                              <p:pRg st="0" end="0"/>
                                            </p:txEl>
                                          </p:spTgt>
                                        </p:tgtEl>
                                        <p:attrNameLst>
                                          <p:attrName>style.visibility</p:attrName>
                                        </p:attrNameLst>
                                      </p:cBhvr>
                                      <p:to>
                                        <p:strVal val="visible"/>
                                      </p:to>
                                    </p:set>
                                    <p:anim calcmode="lin" valueType="num">
                                      <p:cBhvr additive="repl">
                                        <p:cTn id="13" dur="500" fill="hold"/>
                                        <p:tgtEl>
                                          <p:spTgt spid="246">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wheel(1)">
                                      <p:cBhvr>
                                        <p:cTn id="25" dur="2000"/>
                                        <p:tgtEl>
                                          <p:spTgt spid="24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7" name="CustomShape 1"/>
          <p:cNvSpPr/>
          <p:nvPr/>
        </p:nvSpPr>
        <p:spPr>
          <a:xfrm>
            <a:off x="0" y="0"/>
            <a:ext cx="12190680" cy="68565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p:style>
      </p:sp>
      <p:sp>
        <p:nvSpPr>
          <p:cNvPr id="248" name="CustomShape 2"/>
          <p:cNvSpPr/>
          <p:nvPr/>
        </p:nvSpPr>
        <p:spPr>
          <a:xfrm>
            <a:off x="1307880" y="1267560"/>
            <a:ext cx="9574920" cy="4306680"/>
          </a:xfrm>
          <a:prstGeom prst="rect">
            <a:avLst/>
          </a:prstGeom>
          <a:solidFill>
            <a:schemeClr val="bg1"/>
          </a:solidFill>
          <a:ln w="6480">
            <a:noFill/>
          </a:ln>
          <a:effectLst>
            <a:outerShdw blurRad="50800" algn="ctr" rotWithShape="0">
              <a:srgbClr val="000000">
                <a:alpha val="66000"/>
              </a:srgbClr>
            </a:outerShdw>
            <a:softEdge rad="0"/>
          </a:effectLst>
        </p:spPr>
        <p:style>
          <a:lnRef idx="0">
            <a:scrgbClr r="0" g="0" b="0"/>
          </a:lnRef>
          <a:fillRef idx="0">
            <a:scrgbClr r="0" g="0" b="0"/>
          </a:fillRef>
          <a:effectRef idx="0">
            <a:scrgbClr r="0" g="0" b="0"/>
          </a:effectRef>
          <a:fontRef idx="minor"/>
        </p:style>
      </p:sp>
      <p:sp>
        <p:nvSpPr>
          <p:cNvPr id="249" name="CustomShape 3"/>
          <p:cNvSpPr/>
          <p:nvPr/>
        </p:nvSpPr>
        <p:spPr>
          <a:xfrm>
            <a:off x="1447920" y="1411560"/>
            <a:ext cx="9294840" cy="4033440"/>
          </a:xfrm>
          <a:prstGeom prst="rect">
            <a:avLst/>
          </a:prstGeom>
          <a:noFill/>
          <a:ln w="6480">
            <a:solidFill>
              <a:schemeClr val="tx1">
                <a:lumMod val="75000"/>
                <a:lumOff val="25000"/>
              </a:schemeClr>
            </a:solidFill>
            <a:miter/>
          </a:ln>
        </p:spPr>
        <p:style>
          <a:lnRef idx="0">
            <a:scrgbClr r="0" g="0" b="0"/>
          </a:lnRef>
          <a:fillRef idx="0">
            <a:scrgbClr r="0" g="0" b="0"/>
          </a:fillRef>
          <a:effectRef idx="0">
            <a:scrgbClr r="0" g="0" b="0"/>
          </a:effectRef>
          <a:fontRef idx="minor"/>
        </p:style>
      </p:sp>
      <p:sp>
        <p:nvSpPr>
          <p:cNvPr id="250" name="CustomShape 4"/>
          <p:cNvSpPr/>
          <p:nvPr/>
        </p:nvSpPr>
        <p:spPr>
          <a:xfrm>
            <a:off x="5135760" y="1267560"/>
            <a:ext cx="1918800" cy="73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grpSp>
        <p:nvGrpSpPr>
          <p:cNvPr id="251" name="Group 5"/>
          <p:cNvGrpSpPr/>
          <p:nvPr/>
        </p:nvGrpSpPr>
        <p:grpSpPr>
          <a:xfrm>
            <a:off x="5249880" y="1267200"/>
            <a:ext cx="1692000" cy="616680"/>
            <a:chOff x="5249880" y="1267200"/>
            <a:chExt cx="1692000" cy="616680"/>
          </a:xfrm>
        </p:grpSpPr>
        <p:sp>
          <p:nvSpPr>
            <p:cNvPr id="252" name="Line 6"/>
            <p:cNvSpPr/>
            <p:nvPr/>
          </p:nvSpPr>
          <p:spPr>
            <a:xfrm>
              <a:off x="524988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253" name="Line 7"/>
            <p:cNvSpPr/>
            <p:nvPr/>
          </p:nvSpPr>
          <p:spPr>
            <a:xfrm>
              <a:off x="694152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254" name="Line 8"/>
            <p:cNvSpPr/>
            <p:nvPr/>
          </p:nvSpPr>
          <p:spPr>
            <a:xfrm>
              <a:off x="5249880" y="1883520"/>
              <a:ext cx="1691640" cy="360"/>
            </a:xfrm>
            <a:prstGeom prst="line">
              <a:avLst/>
            </a:prstGeom>
            <a:ln>
              <a:solidFill>
                <a:srgbClr val="FFFFFF"/>
              </a:solidFill>
              <a:miter/>
            </a:ln>
          </p:spPr>
          <p:style>
            <a:lnRef idx="1">
              <a:schemeClr val="accent1"/>
            </a:lnRef>
            <a:fillRef idx="0">
              <a:schemeClr val="accent1"/>
            </a:fillRef>
            <a:effectRef idx="0">
              <a:schemeClr val="accent1"/>
            </a:effectRef>
            <a:fontRef idx="minor"/>
          </p:style>
        </p:sp>
      </p:grpSp>
      <p:sp>
        <p:nvSpPr>
          <p:cNvPr id="255" name="CustomShape 9"/>
          <p:cNvSpPr/>
          <p:nvPr/>
        </p:nvSpPr>
        <p:spPr>
          <a:xfrm>
            <a:off x="0" y="-139148"/>
            <a:ext cx="12190680" cy="685656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p:style>
      </p:sp>
      <p:sp>
        <p:nvSpPr>
          <p:cNvPr id="259" name="CustomShape 11"/>
          <p:cNvSpPr/>
          <p:nvPr/>
        </p:nvSpPr>
        <p:spPr>
          <a:xfrm>
            <a:off x="165960" y="4692600"/>
            <a:ext cx="11858400" cy="2001240"/>
          </a:xfrm>
          <a:prstGeom prst="rect">
            <a:avLst/>
          </a:prstGeom>
          <a:noFill/>
          <a:ln w="6480">
            <a:solidFill>
              <a:schemeClr val="tx1"/>
            </a:solidFill>
            <a:miter/>
          </a:ln>
          <a:effectLst>
            <a:softEdge rad="0"/>
          </a:effectLst>
        </p:spPr>
        <p:style>
          <a:lnRef idx="0">
            <a:scrgbClr r="0" g="0" b="0"/>
          </a:lnRef>
          <a:fillRef idx="0">
            <a:scrgbClr r="0" g="0" b="0"/>
          </a:fillRef>
          <a:effectRef idx="0">
            <a:scrgbClr r="0" g="0" b="0"/>
          </a:effectRef>
          <a:fontRef idx="minor"/>
        </p:style>
      </p:sp>
      <p:sp>
        <p:nvSpPr>
          <p:cNvPr id="260" name="CustomShape 12"/>
          <p:cNvSpPr/>
          <p:nvPr/>
        </p:nvSpPr>
        <p:spPr>
          <a:xfrm>
            <a:off x="372600" y="4956840"/>
            <a:ext cx="11437920" cy="89604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83000"/>
              </a:lnSpc>
            </a:pPr>
            <a:endParaRPr lang="en-GB" sz="4400" b="0" strike="noStrike" spc="-1" dirty="0">
              <a:latin typeface="Arial"/>
            </a:endParaRPr>
          </a:p>
        </p:txBody>
      </p:sp>
      <p:sp>
        <p:nvSpPr>
          <p:cNvPr id="2" name="TextBox 1">
            <a:extLst>
              <a:ext uri="{FF2B5EF4-FFF2-40B4-BE49-F238E27FC236}">
                <a16:creationId xmlns:a16="http://schemas.microsoft.com/office/drawing/2014/main" id="{EB3F11E4-3F69-4CD9-8EF3-98A5A8AE868B}"/>
              </a:ext>
            </a:extLst>
          </p:cNvPr>
          <p:cNvSpPr txBox="1"/>
          <p:nvPr/>
        </p:nvSpPr>
        <p:spPr>
          <a:xfrm>
            <a:off x="2355540" y="-186438"/>
            <a:ext cx="7220932" cy="984885"/>
          </a:xfrm>
          <a:prstGeom prst="rect">
            <a:avLst/>
          </a:prstGeom>
          <a:noFill/>
        </p:spPr>
        <p:txBody>
          <a:bodyPr wrap="square" rtlCol="0">
            <a:spAutoFit/>
          </a:bodyPr>
          <a:lstStyle/>
          <a:p>
            <a:pPr algn="ctr"/>
            <a:r>
              <a:rPr lang="en-GB" sz="4000" b="1" dirty="0">
                <a:solidFill>
                  <a:srgbClr val="FFC000"/>
                </a:solidFill>
                <a:latin typeface="Ink Free" panose="03080402000500000000" pitchFamily="66" charset="0"/>
              </a:rPr>
              <a:t>Evrard </a:t>
            </a:r>
            <a:r>
              <a:rPr lang="en-GB" sz="4000" b="1" dirty="0" err="1">
                <a:solidFill>
                  <a:srgbClr val="FFC000"/>
                </a:solidFill>
                <a:latin typeface="Ink Free" panose="03080402000500000000" pitchFamily="66" charset="0"/>
              </a:rPr>
              <a:t>D’Orléans</a:t>
            </a:r>
            <a:endParaRPr lang="en-GB" sz="4000" b="1" dirty="0">
              <a:solidFill>
                <a:srgbClr val="FFC000"/>
              </a:solidFill>
              <a:latin typeface="Ink Free" panose="03080402000500000000" pitchFamily="66" charset="0"/>
            </a:endParaRPr>
          </a:p>
          <a:p>
            <a:pPr algn="ctr"/>
            <a:r>
              <a:rPr lang="en-GB" b="1" dirty="0">
                <a:latin typeface="Ink Free" panose="03080402000500000000" pitchFamily="66" charset="0"/>
              </a:rPr>
              <a:t>C.1280-1357</a:t>
            </a:r>
          </a:p>
        </p:txBody>
      </p:sp>
      <p:sp>
        <p:nvSpPr>
          <p:cNvPr id="3" name="TextBox 2">
            <a:extLst>
              <a:ext uri="{FF2B5EF4-FFF2-40B4-BE49-F238E27FC236}">
                <a16:creationId xmlns:a16="http://schemas.microsoft.com/office/drawing/2014/main" id="{3901BB65-76A8-05B1-4C87-233209A3E243}"/>
              </a:ext>
            </a:extLst>
          </p:cNvPr>
          <p:cNvSpPr txBox="1"/>
          <p:nvPr/>
        </p:nvSpPr>
        <p:spPr>
          <a:xfrm>
            <a:off x="70202" y="3539439"/>
            <a:ext cx="10353261" cy="3477875"/>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chemeClr val="bg1"/>
                </a:solidFill>
                <a:latin typeface="Bodoni MT" panose="02070603080606020203" pitchFamily="18" charset="0"/>
              </a:rPr>
              <a:t>His name appears in the register of people living in Paris 1292-1313</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He is named in the financial archives of the king as </a:t>
            </a:r>
            <a:r>
              <a:rPr lang="en-GB" sz="2400" i="1" dirty="0">
                <a:solidFill>
                  <a:schemeClr val="bg1"/>
                </a:solidFill>
                <a:latin typeface="Bodoni MT" panose="02070603080606020203" pitchFamily="18" charset="0"/>
              </a:rPr>
              <a:t>Pictor Regis</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The first person to have been given that title that is known</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He is also registered as </a:t>
            </a:r>
            <a:r>
              <a:rPr lang="en-GB" sz="2400" i="1" dirty="0">
                <a:solidFill>
                  <a:schemeClr val="bg1"/>
                </a:solidFill>
                <a:latin typeface="Bodoni MT" panose="02070603080606020203" pitchFamily="18" charset="0"/>
              </a:rPr>
              <a:t>Adjutor in </a:t>
            </a:r>
            <a:r>
              <a:rPr lang="en-GB" sz="2400" i="1" dirty="0" err="1">
                <a:solidFill>
                  <a:schemeClr val="bg1"/>
                </a:solidFill>
                <a:latin typeface="Bodoni MT" panose="02070603080606020203" pitchFamily="18" charset="0"/>
              </a:rPr>
              <a:t>Artilleria</a:t>
            </a:r>
            <a:r>
              <a:rPr lang="en-GB" sz="2400" i="1" dirty="0">
                <a:solidFill>
                  <a:schemeClr val="bg1"/>
                </a:solidFill>
                <a:latin typeface="Bodoni MT" panose="02070603080606020203" pitchFamily="18" charset="0"/>
              </a:rPr>
              <a:t> </a:t>
            </a:r>
            <a:r>
              <a:rPr lang="en-GB" sz="2400" i="1" dirty="0" err="1">
                <a:solidFill>
                  <a:schemeClr val="bg1"/>
                </a:solidFill>
                <a:latin typeface="Bodoni MT" panose="02070603080606020203" pitchFamily="18" charset="0"/>
              </a:rPr>
              <a:t>Lupare</a:t>
            </a:r>
            <a:r>
              <a:rPr lang="en-GB" sz="2400" i="1" dirty="0">
                <a:solidFill>
                  <a:schemeClr val="bg1"/>
                </a:solidFill>
                <a:latin typeface="Bodoni MT" panose="02070603080606020203" pitchFamily="18" charset="0"/>
              </a:rPr>
              <a:t> </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Evrard is a painter, draughtsman and sculptor</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Like a lot of </a:t>
            </a:r>
            <a:r>
              <a:rPr lang="en-GB" sz="2400" i="1" dirty="0" err="1">
                <a:solidFill>
                  <a:schemeClr val="bg1"/>
                </a:solidFill>
                <a:latin typeface="Bodoni MT" panose="02070603080606020203" pitchFamily="18" charset="0"/>
              </a:rPr>
              <a:t>Maitres</a:t>
            </a:r>
            <a:r>
              <a:rPr lang="en-GB" sz="2400" i="1" dirty="0">
                <a:solidFill>
                  <a:schemeClr val="bg1"/>
                </a:solidFill>
                <a:latin typeface="Bodoni MT" panose="02070603080606020203" pitchFamily="18" charset="0"/>
              </a:rPr>
              <a:t> Ouvriers,</a:t>
            </a:r>
            <a:r>
              <a:rPr lang="en-GB" sz="2400" dirty="0">
                <a:solidFill>
                  <a:schemeClr val="bg1"/>
                </a:solidFill>
                <a:latin typeface="Bodoni MT" panose="02070603080606020203" pitchFamily="18" charset="0"/>
              </a:rPr>
              <a:t> travels from castle to cathedral to manor house in the Kingdom of France	</a:t>
            </a:r>
          </a:p>
          <a:p>
            <a:pPr marL="457200" indent="-457200">
              <a:buFont typeface="Arial" panose="020B0604020202020204" pitchFamily="34" charset="0"/>
              <a:buChar char="•"/>
            </a:pPr>
            <a:r>
              <a:rPr lang="en-GB" sz="2400" dirty="0">
                <a:solidFill>
                  <a:schemeClr val="bg1"/>
                </a:solidFill>
                <a:latin typeface="Bodoni MT" panose="02070603080606020203" pitchFamily="18" charset="0"/>
              </a:rPr>
              <a:t>Dies in Paris in 1357 where he bequeathed money to the poor </a:t>
            </a:r>
          </a:p>
          <a:p>
            <a:endParaRPr lang="en-GB" sz="2800" dirty="0">
              <a:latin typeface="Bodoni MT" panose="02070603080606020203" pitchFamily="18" charset="0"/>
            </a:endParaRPr>
          </a:p>
        </p:txBody>
      </p:sp>
      <p:pic>
        <p:nvPicPr>
          <p:cNvPr id="4098" name="Picture 2" descr="See the source image">
            <a:extLst>
              <a:ext uri="{FF2B5EF4-FFF2-40B4-BE49-F238E27FC236}">
                <a16:creationId xmlns:a16="http://schemas.microsoft.com/office/drawing/2014/main" id="{6CF17AF5-068C-8118-EB39-A716C6B73C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69071" y="306004"/>
            <a:ext cx="4251407" cy="32832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culpture au moyen age">
            <a:extLst>
              <a:ext uri="{FF2B5EF4-FFF2-40B4-BE49-F238E27FC236}">
                <a16:creationId xmlns:a16="http://schemas.microsoft.com/office/drawing/2014/main" id="{AC62A75E-077B-BB80-310D-2CA5E73426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13" y="98082"/>
            <a:ext cx="2162175" cy="33432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E3B819FA-91AD-6540-6F02-35F494C5986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97339" y="21551"/>
            <a:ext cx="2404611" cy="350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910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0"/>
                                        </p:tgtEl>
                                        <p:attrNameLst>
                                          <p:attrName>style.visibility</p:attrName>
                                        </p:attrNameLst>
                                      </p:cBhvr>
                                      <p:to>
                                        <p:strVal val="visible"/>
                                      </p:to>
                                    </p:set>
                                    <p:anim calcmode="lin" valueType="num">
                                      <p:cBhvr additive="repl">
                                        <p:cTn id="13" dur="500" fill="hold"/>
                                        <p:tgtEl>
                                          <p:spTgt spid="260"/>
                                        </p:tgtEl>
                                        <p:attrNameLst>
                                          <p:attrName>ppt_x</p:attrName>
                                        </p:attrNameLst>
                                      </p:cBhvr>
                                      <p:tavLst>
                                        <p:tav tm="0">
                                          <p:val>
                                            <p:strVal val="#ppt_x"/>
                                          </p:val>
                                        </p:tav>
                                        <p:tav tm="100000">
                                          <p:val>
                                            <p:strVal val="#ppt_x"/>
                                          </p:val>
                                        </p:tav>
                                      </p:tavLst>
                                    </p:anim>
                                    <p:anim calcmode="lin" valueType="num">
                                      <p:cBhvr additive="repl">
                                        <p:cTn id="14" dur="500" fill="hold"/>
                                        <p:tgtEl>
                                          <p:spTgt spid="2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wheel(1)">
                                      <p:cBhvr>
                                        <p:cTn id="24" dur="20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barn(inVertical)">
                                      <p:cBhvr>
                                        <p:cTn id="29" dur="500"/>
                                        <p:tgtEl>
                                          <p:spTgt spid="410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additive="base">
                                        <p:cTn id="3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 calcmode="lin" valueType="num">
                                      <p:cBhvr additive="base">
                                        <p:cTn id="4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additive="base">
                                        <p:cTn id="4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 calcmode="lin" valueType="num">
                                      <p:cBhvr additive="base">
                                        <p:cTn id="5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 calcmode="lin" valueType="num">
                                      <p:cBhvr additive="base">
                                        <p:cTn id="5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anim calcmode="lin" valueType="num">
                                      <p:cBhvr additive="base">
                                        <p:cTn id="6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anim calcmode="lin" valueType="num">
                                      <p:cBhvr additive="base">
                                        <p:cTn id="7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0EE5-CBA2-4B1B-A55C-A30FAA03B9A2}"/>
              </a:ext>
            </a:extLst>
          </p:cNvPr>
          <p:cNvSpPr>
            <a:spLocks noGrp="1"/>
          </p:cNvSpPr>
          <p:nvPr>
            <p:ph type="title"/>
          </p:nvPr>
        </p:nvSpPr>
        <p:spPr>
          <a:xfrm>
            <a:off x="6400800" y="484632"/>
            <a:ext cx="5299586" cy="1609344"/>
          </a:xfrm>
          <a:ln>
            <a:noFill/>
          </a:ln>
        </p:spPr>
        <p:txBody>
          <a:bodyPr>
            <a:normAutofit/>
          </a:bodyPr>
          <a:lstStyle/>
          <a:p>
            <a:r>
              <a:rPr lang="en-GB" sz="4000" b="1" dirty="0">
                <a:solidFill>
                  <a:srgbClr val="FFC000"/>
                </a:solidFill>
              </a:rPr>
              <a:t>Jacques-Louis David </a:t>
            </a:r>
            <a:r>
              <a:rPr lang="en-GB" sz="2800" b="1" dirty="0"/>
              <a:t>1748-1825</a:t>
            </a:r>
          </a:p>
        </p:txBody>
      </p:sp>
      <p:pic>
        <p:nvPicPr>
          <p:cNvPr id="7" name="Picture 6" descr="A person standing in a room&#10;&#10;Description automatically generated">
            <a:extLst>
              <a:ext uri="{FF2B5EF4-FFF2-40B4-BE49-F238E27FC236}">
                <a16:creationId xmlns:a16="http://schemas.microsoft.com/office/drawing/2014/main" id="{45813E63-DADF-479E-8E4B-27ED5DA96A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0" y="30335"/>
            <a:ext cx="3549754" cy="4146355"/>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A999FAE1-C00E-4B2D-85F9-60902F2519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42661" y="3787869"/>
            <a:ext cx="5299587" cy="3007956"/>
          </a:xfrm>
          <a:prstGeom prst="rect">
            <a:avLst/>
          </a:prstGeom>
        </p:spPr>
      </p:pic>
      <p:sp>
        <p:nvSpPr>
          <p:cNvPr id="3" name="Text Placeholder 2">
            <a:extLst>
              <a:ext uri="{FF2B5EF4-FFF2-40B4-BE49-F238E27FC236}">
                <a16:creationId xmlns:a16="http://schemas.microsoft.com/office/drawing/2014/main" id="{4020B050-3433-4B97-B4A1-B7A5DF8CA0C8}"/>
              </a:ext>
            </a:extLst>
          </p:cNvPr>
          <p:cNvSpPr>
            <a:spLocks noGrp="1"/>
          </p:cNvSpPr>
          <p:nvPr>
            <p:ph type="body"/>
          </p:nvPr>
        </p:nvSpPr>
        <p:spPr>
          <a:xfrm>
            <a:off x="296638" y="5005529"/>
            <a:ext cx="2609020" cy="1201366"/>
          </a:xfrm>
        </p:spPr>
        <p:txBody>
          <a:bodyPr>
            <a:normAutofit/>
          </a:bodyPr>
          <a:lstStyle/>
          <a:p>
            <a:endParaRPr lang="en-GB" sz="2000" dirty="0"/>
          </a:p>
        </p:txBody>
      </p:sp>
      <p:sp>
        <p:nvSpPr>
          <p:cNvPr id="4" name="TextBox 3">
            <a:extLst>
              <a:ext uri="{FF2B5EF4-FFF2-40B4-BE49-F238E27FC236}">
                <a16:creationId xmlns:a16="http://schemas.microsoft.com/office/drawing/2014/main" id="{F3B41D17-720F-2127-4E5F-F2B2AB3B2947}"/>
              </a:ext>
            </a:extLst>
          </p:cNvPr>
          <p:cNvSpPr txBox="1"/>
          <p:nvPr/>
        </p:nvSpPr>
        <p:spPr>
          <a:xfrm>
            <a:off x="3824822" y="1771169"/>
            <a:ext cx="3727901" cy="369332"/>
          </a:xfrm>
          <a:prstGeom prst="rect">
            <a:avLst/>
          </a:prstGeom>
          <a:noFill/>
        </p:spPr>
        <p:txBody>
          <a:bodyPr wrap="square" rtlCol="0">
            <a:spAutoFit/>
          </a:bodyPr>
          <a:lstStyle/>
          <a:p>
            <a:r>
              <a:rPr lang="en-GB" dirty="0">
                <a:latin typeface="Bodoni MT Condensed" panose="02070606080606020203" pitchFamily="18" charset="0"/>
              </a:rPr>
              <a:t>Le Serment des Horaces 1784 Jacques Louis David</a:t>
            </a:r>
          </a:p>
        </p:txBody>
      </p:sp>
      <p:pic>
        <p:nvPicPr>
          <p:cNvPr id="3074" name="Picture 2" descr="See the source image">
            <a:extLst>
              <a:ext uri="{FF2B5EF4-FFF2-40B4-BE49-F238E27FC236}">
                <a16:creationId xmlns:a16="http://schemas.microsoft.com/office/drawing/2014/main" id="{2C649F74-7EC0-2F78-1259-2F7D7E96F0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16007" y="30335"/>
            <a:ext cx="4975993" cy="3851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984D85-DD9B-7B37-5B18-A812AA13AA0E}"/>
              </a:ext>
            </a:extLst>
          </p:cNvPr>
          <p:cNvSpPr txBox="1"/>
          <p:nvPr/>
        </p:nvSpPr>
        <p:spPr>
          <a:xfrm>
            <a:off x="8642248" y="5291847"/>
            <a:ext cx="3549752" cy="369332"/>
          </a:xfrm>
          <a:prstGeom prst="rect">
            <a:avLst/>
          </a:prstGeom>
          <a:noFill/>
        </p:spPr>
        <p:txBody>
          <a:bodyPr wrap="square" rtlCol="0">
            <a:spAutoFit/>
          </a:bodyPr>
          <a:lstStyle/>
          <a:p>
            <a:r>
              <a:rPr lang="en-GB" dirty="0">
                <a:latin typeface="Bodoni MT Condensed" panose="02070606080606020203" pitchFamily="18" charset="0"/>
              </a:rPr>
              <a:t>Le Serment du Jeu de </a:t>
            </a:r>
            <a:r>
              <a:rPr lang="en-GB" dirty="0" err="1">
                <a:latin typeface="Bodoni MT Condensed" panose="02070606080606020203" pitchFamily="18" charset="0"/>
              </a:rPr>
              <a:t>Paume</a:t>
            </a:r>
            <a:r>
              <a:rPr lang="en-GB" dirty="0">
                <a:latin typeface="Bodoni MT Condensed" panose="02070606080606020203" pitchFamily="18" charset="0"/>
              </a:rPr>
              <a:t> 1792 David</a:t>
            </a:r>
          </a:p>
        </p:txBody>
      </p:sp>
      <p:sp>
        <p:nvSpPr>
          <p:cNvPr id="11" name="TextBox 10">
            <a:extLst>
              <a:ext uri="{FF2B5EF4-FFF2-40B4-BE49-F238E27FC236}">
                <a16:creationId xmlns:a16="http://schemas.microsoft.com/office/drawing/2014/main" id="{44E067DE-9871-C23E-65AC-80AB0C597569}"/>
              </a:ext>
            </a:extLst>
          </p:cNvPr>
          <p:cNvSpPr txBox="1"/>
          <p:nvPr/>
        </p:nvSpPr>
        <p:spPr>
          <a:xfrm>
            <a:off x="0" y="4260715"/>
            <a:ext cx="3200400" cy="369332"/>
          </a:xfrm>
          <a:prstGeom prst="rect">
            <a:avLst/>
          </a:prstGeom>
          <a:noFill/>
        </p:spPr>
        <p:txBody>
          <a:bodyPr wrap="square" rtlCol="0">
            <a:spAutoFit/>
          </a:bodyPr>
          <a:lstStyle/>
          <a:p>
            <a:r>
              <a:rPr lang="en-GB" dirty="0">
                <a:latin typeface="Bodoni MT Condensed" panose="02070606080606020203" pitchFamily="18" charset="0"/>
              </a:rPr>
              <a:t>La Mort de Marat 1793 Jacques-Louis David</a:t>
            </a:r>
          </a:p>
        </p:txBody>
      </p:sp>
      <p:pic>
        <p:nvPicPr>
          <p:cNvPr id="1026" name="Picture 2" descr="Jacques-Louis David - Portrait of Madame Recamier - Oil Painting ...">
            <a:extLst>
              <a:ext uri="{FF2B5EF4-FFF2-40B4-BE49-F238E27FC236}">
                <a16:creationId xmlns:a16="http://schemas.microsoft.com/office/drawing/2014/main" id="{D784DBE2-8706-CC4C-F6BD-42FDFFBB76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1066" y="30334"/>
            <a:ext cx="10255432" cy="6827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9D22E7-5133-B058-0AA1-818610A9EBC8}"/>
              </a:ext>
            </a:extLst>
          </p:cNvPr>
          <p:cNvSpPr txBox="1"/>
          <p:nvPr/>
        </p:nvSpPr>
        <p:spPr>
          <a:xfrm>
            <a:off x="6934581" y="383377"/>
            <a:ext cx="4232023"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Portrait de Madame Recamier c.1800 Jacques-Louis David</a:t>
            </a:r>
          </a:p>
        </p:txBody>
      </p:sp>
    </p:spTree>
    <p:extLst>
      <p:ext uri="{BB962C8B-B14F-4D97-AF65-F5344CB8AC3E}">
        <p14:creationId xmlns:p14="http://schemas.microsoft.com/office/powerpoint/2010/main" val="865869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nodePh="1">
                                  <p:stCondLst>
                                    <p:cond delay="0"/>
                                  </p:stCondLst>
                                  <p:endCondLst>
                                    <p:cond evt="begin" delay="0">
                                      <p:tn val="38"/>
                                    </p:cond>
                                  </p:end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additive="base">
                                        <p:cTn id="4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0" grpId="0"/>
      <p:bldP spid="11"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B435-D019-47C7-9BD0-701E6CA563F1}"/>
              </a:ext>
            </a:extLst>
          </p:cNvPr>
          <p:cNvSpPr>
            <a:spLocks noGrp="1"/>
          </p:cNvSpPr>
          <p:nvPr>
            <p:ph type="title"/>
          </p:nvPr>
        </p:nvSpPr>
        <p:spPr>
          <a:xfrm>
            <a:off x="6400800" y="484632"/>
            <a:ext cx="5299586" cy="1609344"/>
          </a:xfrm>
          <a:ln>
            <a:noFill/>
          </a:ln>
        </p:spPr>
        <p:txBody>
          <a:bodyPr>
            <a:normAutofit/>
          </a:bodyPr>
          <a:lstStyle/>
          <a:p>
            <a:r>
              <a:rPr lang="en-GB" sz="4000" dirty="0">
                <a:solidFill>
                  <a:srgbClr val="FFC000"/>
                </a:solidFill>
              </a:rPr>
              <a:t>Jacques-Louis David </a:t>
            </a:r>
            <a:r>
              <a:rPr lang="en-GB" sz="2800" dirty="0"/>
              <a:t>1748-1825</a:t>
            </a:r>
          </a:p>
        </p:txBody>
      </p:sp>
      <p:pic>
        <p:nvPicPr>
          <p:cNvPr id="9" name="Picture 8" descr="A group of people posing for the camera&#10;&#10;Description automatically generated">
            <a:extLst>
              <a:ext uri="{FF2B5EF4-FFF2-40B4-BE49-F238E27FC236}">
                <a16:creationId xmlns:a16="http://schemas.microsoft.com/office/drawing/2014/main" id="{9B62DC49-314D-497D-B09D-5E99A144B7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2917436" cy="3407764"/>
          </a:xfrm>
          <a:prstGeom prst="rect">
            <a:avLst/>
          </a:prstGeom>
        </p:spPr>
      </p:pic>
      <p:pic>
        <p:nvPicPr>
          <p:cNvPr id="7" name="Picture 6" descr="A close up of a person&#10;&#10;Description automatically generated">
            <a:extLst>
              <a:ext uri="{FF2B5EF4-FFF2-40B4-BE49-F238E27FC236}">
                <a16:creationId xmlns:a16="http://schemas.microsoft.com/office/drawing/2014/main" id="{0D3E0245-1F5F-4EFE-9453-6B670FC9E6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8896" y="-2655"/>
            <a:ext cx="2917457" cy="3407774"/>
          </a:xfrm>
          <a:prstGeom prst="rect">
            <a:avLst/>
          </a:prstGeom>
        </p:spPr>
      </p:pic>
      <p:pic>
        <p:nvPicPr>
          <p:cNvPr id="5" name="Picture 4">
            <a:extLst>
              <a:ext uri="{FF2B5EF4-FFF2-40B4-BE49-F238E27FC236}">
                <a16:creationId xmlns:a16="http://schemas.microsoft.com/office/drawing/2014/main" id="{2104D4F0-79CC-44E5-86F3-EB7E5898CE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3494314"/>
            <a:ext cx="5926333" cy="3363686"/>
          </a:xfrm>
          <a:prstGeom prst="rect">
            <a:avLst/>
          </a:prstGeom>
        </p:spPr>
      </p:pic>
      <p:sp>
        <p:nvSpPr>
          <p:cNvPr id="3" name="Text Placeholder 2">
            <a:extLst>
              <a:ext uri="{FF2B5EF4-FFF2-40B4-BE49-F238E27FC236}">
                <a16:creationId xmlns:a16="http://schemas.microsoft.com/office/drawing/2014/main" id="{12D508E0-7A71-4D56-B18B-A4ACE29263FD}"/>
              </a:ext>
            </a:extLst>
          </p:cNvPr>
          <p:cNvSpPr>
            <a:spLocks noGrp="1"/>
          </p:cNvSpPr>
          <p:nvPr>
            <p:ph type="body"/>
          </p:nvPr>
        </p:nvSpPr>
        <p:spPr>
          <a:xfrm>
            <a:off x="6400800" y="2121408"/>
            <a:ext cx="5118756" cy="398056"/>
          </a:xfrm>
        </p:spPr>
        <p:txBody>
          <a:bodyPr>
            <a:normAutofit/>
          </a:bodyPr>
          <a:lstStyle/>
          <a:p>
            <a:r>
              <a:rPr lang="en-GB" sz="2000" dirty="0"/>
              <a:t>David as propagandist and apologist</a:t>
            </a:r>
          </a:p>
        </p:txBody>
      </p:sp>
      <p:pic>
        <p:nvPicPr>
          <p:cNvPr id="11" name="Picture 10" descr="A group of people in a body of water&#10;&#10;Description automatically generated">
            <a:extLst>
              <a:ext uri="{FF2B5EF4-FFF2-40B4-BE49-F238E27FC236}">
                <a16:creationId xmlns:a16="http://schemas.microsoft.com/office/drawing/2014/main" id="{6AAC05C7-4CE2-4BCD-AF0A-FB1D206A7A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0800" y="2706122"/>
            <a:ext cx="5118756" cy="3835336"/>
          </a:xfrm>
          <a:prstGeom prst="rect">
            <a:avLst/>
          </a:prstGeom>
        </p:spPr>
      </p:pic>
      <p:sp>
        <p:nvSpPr>
          <p:cNvPr id="6" name="TextBox 5">
            <a:extLst>
              <a:ext uri="{FF2B5EF4-FFF2-40B4-BE49-F238E27FC236}">
                <a16:creationId xmlns:a16="http://schemas.microsoft.com/office/drawing/2014/main" id="{3E71ECF3-B107-973C-C283-29E945345DFA}"/>
              </a:ext>
            </a:extLst>
          </p:cNvPr>
          <p:cNvSpPr txBox="1"/>
          <p:nvPr/>
        </p:nvSpPr>
        <p:spPr>
          <a:xfrm>
            <a:off x="5926353" y="142993"/>
            <a:ext cx="6269476" cy="430887"/>
          </a:xfrm>
          <a:prstGeom prst="rect">
            <a:avLst/>
          </a:prstGeom>
          <a:noFill/>
        </p:spPr>
        <p:txBody>
          <a:bodyPr wrap="square">
            <a:spAutoFit/>
          </a:bodyPr>
          <a:lstStyle/>
          <a:p>
            <a:r>
              <a:rPr lang="en-GB" sz="1100" dirty="0">
                <a:solidFill>
                  <a:srgbClr val="FFFF00"/>
                </a:solidFill>
                <a:hlinkClick r:id="rId6">
                  <a:extLst>
                    <a:ext uri="{A12FA001-AC4F-418D-AE19-62706E023703}">
                      <ahyp:hlinkClr xmlns:ahyp="http://schemas.microsoft.com/office/drawing/2018/hyperlinkcolor" val="tx"/>
                    </a:ext>
                  </a:extLst>
                </a:hlinkClick>
              </a:rPr>
              <a:t>https://www.bing.com/videos/search?q=jacques+louis+david&amp;&amp;view=detail&amp;mid=C3735391CFE17C9E70ADC3735391CFE17C9E70AD&amp;&amp;FORM=VDRVRV</a:t>
            </a:r>
            <a:endParaRPr lang="en-GB" sz="1100" dirty="0">
              <a:solidFill>
                <a:srgbClr val="FFFF00"/>
              </a:solidFill>
            </a:endParaRPr>
          </a:p>
        </p:txBody>
      </p:sp>
      <p:pic>
        <p:nvPicPr>
          <p:cNvPr id="1026" name="Picture 2" descr="Louvre, Jacques-Louis David, The Intervention of the Sabine Women ...">
            <a:extLst>
              <a:ext uri="{FF2B5EF4-FFF2-40B4-BE49-F238E27FC236}">
                <a16:creationId xmlns:a16="http://schemas.microsoft.com/office/drawing/2014/main" id="{6B3CF893-8FFC-31E2-CD97-07D923740FF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3450" y="0"/>
            <a:ext cx="10325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51A1A6-F13B-5DFD-80D8-9DB74AFBB6A7}"/>
              </a:ext>
            </a:extLst>
          </p:cNvPr>
          <p:cNvSpPr txBox="1"/>
          <p:nvPr/>
        </p:nvSpPr>
        <p:spPr>
          <a:xfrm>
            <a:off x="6693031" y="142993"/>
            <a:ext cx="4440025" cy="369332"/>
          </a:xfrm>
          <a:prstGeom prst="rect">
            <a:avLst/>
          </a:prstGeom>
          <a:noFill/>
        </p:spPr>
        <p:txBody>
          <a:bodyPr wrap="square" rtlCol="0">
            <a:spAutoFit/>
          </a:bodyPr>
          <a:lstStyle/>
          <a:p>
            <a:pPr algn="r"/>
            <a:r>
              <a:rPr lang="en-GB" dirty="0" err="1">
                <a:solidFill>
                  <a:srgbClr val="FF0000"/>
                </a:solidFill>
                <a:latin typeface="Bodoni MT Condensed" panose="02070606080606020203" pitchFamily="18" charset="0"/>
              </a:rPr>
              <a:t>L’Intervention</a:t>
            </a:r>
            <a:r>
              <a:rPr lang="en-GB" dirty="0">
                <a:solidFill>
                  <a:srgbClr val="FF0000"/>
                </a:solidFill>
                <a:latin typeface="Bodoni MT Condensed" panose="02070606080606020203" pitchFamily="18" charset="0"/>
              </a:rPr>
              <a:t> des Sabines 1799 Jacques Louis David</a:t>
            </a:r>
          </a:p>
        </p:txBody>
      </p:sp>
    </p:spTree>
    <p:extLst>
      <p:ext uri="{BB962C8B-B14F-4D97-AF65-F5344CB8AC3E}">
        <p14:creationId xmlns:p14="http://schemas.microsoft.com/office/powerpoint/2010/main" val="24441813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circle(in)">
                                      <p:cBhvr>
                                        <p:cTn id="39" dur="20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 calcmode="lin" valueType="num">
                                      <p:cBhvr additive="base">
                                        <p:cTn id="4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 calcmode="lin" valueType="num">
                                      <p:cBhvr additive="base">
                                        <p:cTn id="5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F3C0-49E3-F040-FBA2-00F821F1D87D}"/>
              </a:ext>
            </a:extLst>
          </p:cNvPr>
          <p:cNvSpPr>
            <a:spLocks noGrp="1"/>
          </p:cNvSpPr>
          <p:nvPr>
            <p:ph type="title"/>
          </p:nvPr>
        </p:nvSpPr>
        <p:spPr/>
        <p:txBody>
          <a:bodyPr/>
          <a:lstStyle/>
          <a:p>
            <a:r>
              <a:rPr lang="en-GB" dirty="0">
                <a:latin typeface="Bodoni MT" panose="02070603080606020203" pitchFamily="18" charset="0"/>
              </a:rPr>
              <a:t>Anne-Louis </a:t>
            </a:r>
            <a:r>
              <a:rPr lang="en-GB" dirty="0" err="1">
                <a:latin typeface="Bodoni MT" panose="02070603080606020203" pitchFamily="18" charset="0"/>
              </a:rPr>
              <a:t>Girodet</a:t>
            </a:r>
            <a:r>
              <a:rPr lang="en-GB" dirty="0">
                <a:latin typeface="Bodoni MT" panose="02070603080606020203" pitchFamily="18" charset="0"/>
              </a:rPr>
              <a:t> de </a:t>
            </a:r>
            <a:r>
              <a:rPr lang="en-GB" dirty="0" err="1">
                <a:latin typeface="Bodoni MT" panose="02070603080606020203" pitchFamily="18" charset="0"/>
              </a:rPr>
              <a:t>Roucy-Trioson</a:t>
            </a:r>
            <a:r>
              <a:rPr lang="en-GB" dirty="0">
                <a:latin typeface="Bodoni MT" panose="02070603080606020203" pitchFamily="18" charset="0"/>
              </a:rPr>
              <a:t> </a:t>
            </a:r>
            <a:r>
              <a:rPr lang="en-GB" sz="1800" dirty="0">
                <a:latin typeface="Bodoni MT" panose="02070603080606020203" pitchFamily="18" charset="0"/>
              </a:rPr>
              <a:t>1767-1824</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FF5B0A4F-66CC-6179-8FDA-D2F7059100F0}"/>
              </a:ext>
            </a:extLst>
          </p:cNvPr>
          <p:cNvSpPr>
            <a:spLocks noGrp="1"/>
          </p:cNvSpPr>
          <p:nvPr>
            <p:ph type="body"/>
          </p:nvPr>
        </p:nvSpPr>
        <p:spPr>
          <a:xfrm>
            <a:off x="505785" y="2405798"/>
            <a:ext cx="8874988" cy="3976560"/>
          </a:xfrm>
        </p:spPr>
        <p:txBody>
          <a:bodyPr>
            <a:normAutofit fontScale="92500" lnSpcReduction="10000"/>
          </a:bodyPr>
          <a:lstStyle/>
          <a:p>
            <a:pPr marL="571500" indent="-571500">
              <a:buFont typeface="Arial" panose="020B0604020202020204" pitchFamily="34" charset="0"/>
              <a:buChar char="•"/>
            </a:pPr>
            <a:r>
              <a:rPr lang="en-GB" sz="3500" dirty="0">
                <a:solidFill>
                  <a:srgbClr val="FFFF00"/>
                </a:solidFill>
                <a:latin typeface="Bodoni MT" panose="02070603080606020203" pitchFamily="18" charset="0"/>
              </a:rPr>
              <a:t>Most gifted of Jacques-Louis David’s pupils</a:t>
            </a:r>
          </a:p>
          <a:p>
            <a:pPr marL="571500" indent="-571500">
              <a:buFont typeface="Arial" panose="020B0604020202020204" pitchFamily="34" charset="0"/>
              <a:buChar char="•"/>
            </a:pPr>
            <a:r>
              <a:rPr lang="en-GB" sz="3500" dirty="0">
                <a:solidFill>
                  <a:srgbClr val="FFFF00"/>
                </a:solidFill>
                <a:latin typeface="Bodoni MT" panose="02070603080606020203" pitchFamily="18" charset="0"/>
              </a:rPr>
              <a:t>Begins life as a neoclassicist but moved towards romanticism</a:t>
            </a:r>
          </a:p>
          <a:p>
            <a:pPr marL="571500" indent="-571500">
              <a:buFont typeface="Arial" panose="020B0604020202020204" pitchFamily="34" charset="0"/>
              <a:buChar char="•"/>
            </a:pPr>
            <a:r>
              <a:rPr lang="en-GB" sz="3500" dirty="0">
                <a:solidFill>
                  <a:srgbClr val="FFFF00"/>
                </a:solidFill>
                <a:latin typeface="Bodoni MT" panose="02070603080606020203" pitchFamily="18" charset="0"/>
              </a:rPr>
              <a:t>Had better critical reviews than his master at some point</a:t>
            </a:r>
          </a:p>
          <a:p>
            <a:pPr marL="571500" indent="-571500">
              <a:buFont typeface="Arial" panose="020B0604020202020204" pitchFamily="34" charset="0"/>
              <a:buChar char="•"/>
            </a:pPr>
            <a:r>
              <a:rPr lang="en-GB" sz="3500" dirty="0">
                <a:solidFill>
                  <a:srgbClr val="FFFF00"/>
                </a:solidFill>
                <a:latin typeface="Bodoni MT" panose="02070603080606020203" pitchFamily="18" charset="0"/>
              </a:rPr>
              <a:t>Created rift between the two</a:t>
            </a:r>
          </a:p>
          <a:p>
            <a:pPr marL="571500" indent="-571500">
              <a:buFont typeface="Arial" panose="020B0604020202020204" pitchFamily="34" charset="0"/>
              <a:buChar char="•"/>
            </a:pPr>
            <a:r>
              <a:rPr lang="en-GB" sz="3500" dirty="0">
                <a:solidFill>
                  <a:srgbClr val="FFFF00"/>
                </a:solidFill>
                <a:latin typeface="Bodoni MT" panose="02070603080606020203" pitchFamily="18" charset="0"/>
              </a:rPr>
              <a:t>Continued worship of the Corsican dictator meant that David is the historical winner</a:t>
            </a:r>
          </a:p>
          <a:p>
            <a:pPr marL="571500" indent="-571500">
              <a:buFont typeface="Arial" panose="020B0604020202020204" pitchFamily="34" charset="0"/>
              <a:buChar char="•"/>
            </a:pPr>
            <a:r>
              <a:rPr lang="en-GB" sz="3500" dirty="0" err="1">
                <a:solidFill>
                  <a:srgbClr val="FFFF00"/>
                </a:solidFill>
                <a:latin typeface="Bodoni MT" panose="02070603080606020203" pitchFamily="18" charset="0"/>
              </a:rPr>
              <a:t>Girodet-Trioson</a:t>
            </a:r>
            <a:r>
              <a:rPr lang="en-GB" sz="3500" dirty="0">
                <a:solidFill>
                  <a:srgbClr val="FFFF00"/>
                </a:solidFill>
                <a:latin typeface="Bodoni MT" panose="02070603080606020203" pitchFamily="18" charset="0"/>
              </a:rPr>
              <a:t> is being rediscovered in recent times</a:t>
            </a:r>
          </a:p>
          <a:p>
            <a:pPr marL="0" indent="0">
              <a:buNone/>
            </a:pPr>
            <a:endParaRPr lang="en-GB" dirty="0"/>
          </a:p>
          <a:p>
            <a:pPr marL="0" indent="0">
              <a:buNone/>
            </a:pPr>
            <a:endParaRPr lang="en-GB" dirty="0"/>
          </a:p>
        </p:txBody>
      </p:sp>
      <p:pic>
        <p:nvPicPr>
          <p:cNvPr id="1026" name="Picture 2">
            <a:extLst>
              <a:ext uri="{FF2B5EF4-FFF2-40B4-BE49-F238E27FC236}">
                <a16:creationId xmlns:a16="http://schemas.microsoft.com/office/drawing/2014/main" id="{9DA3A654-CB07-260E-6C83-05D92DCE94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84468" y="1337655"/>
            <a:ext cx="2476500" cy="3209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nne-Louis Girodet | Neoclassical painter | Tutt'Art@ | Pittura ...">
            <a:extLst>
              <a:ext uri="{FF2B5EF4-FFF2-40B4-BE49-F238E27FC236}">
                <a16:creationId xmlns:a16="http://schemas.microsoft.com/office/drawing/2014/main" id="{3643EDA8-08D3-2454-1933-0AA3AEB748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5945" y="0"/>
            <a:ext cx="5230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B40862-FC55-C8ED-3C8A-C800B37F09AB}"/>
              </a:ext>
            </a:extLst>
          </p:cNvPr>
          <p:cNvSpPr txBox="1"/>
          <p:nvPr/>
        </p:nvSpPr>
        <p:spPr>
          <a:xfrm>
            <a:off x="8842342" y="5665509"/>
            <a:ext cx="3280528"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Chateaubriand c.1801 Anne-Louis </a:t>
            </a:r>
            <a:r>
              <a:rPr lang="en-GB" dirty="0" err="1">
                <a:solidFill>
                  <a:srgbClr val="FFFF00"/>
                </a:solidFill>
                <a:latin typeface="Bodoni MT Condensed" panose="02070606080606020203" pitchFamily="18" charset="0"/>
              </a:rPr>
              <a:t>Girodet</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22478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circle(in)">
                                      <p:cBhvr>
                                        <p:cTn id="49" dur="20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wheel(1)">
                                      <p:cBhvr>
                                        <p:cTn id="54" dur="2000"/>
                                        <p:tgtEl>
                                          <p:spTgt spid="205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3EAA-89DA-B020-E76D-8B276CD2CB3F}"/>
              </a:ext>
            </a:extLst>
          </p:cNvPr>
          <p:cNvSpPr>
            <a:spLocks noGrp="1"/>
          </p:cNvSpPr>
          <p:nvPr>
            <p:ph type="title"/>
          </p:nvPr>
        </p:nvSpPr>
        <p:spPr/>
        <p:txBody>
          <a:bodyPr/>
          <a:lstStyle/>
          <a:p>
            <a:r>
              <a:rPr lang="en-GB" dirty="0">
                <a:latin typeface="Bodoni MT" panose="02070603080606020203" pitchFamily="18" charset="0"/>
              </a:rPr>
              <a:t>Anne-Louis </a:t>
            </a:r>
            <a:r>
              <a:rPr lang="en-GB" dirty="0" err="1">
                <a:latin typeface="Bodoni MT" panose="02070603080606020203" pitchFamily="18" charset="0"/>
              </a:rPr>
              <a:t>Girodet</a:t>
            </a:r>
            <a:r>
              <a:rPr lang="en-GB" dirty="0">
                <a:latin typeface="Bodoni MT" panose="02070603080606020203" pitchFamily="18" charset="0"/>
              </a:rPr>
              <a:t> de </a:t>
            </a:r>
            <a:r>
              <a:rPr lang="en-GB" dirty="0" err="1">
                <a:latin typeface="Bodoni MT" panose="02070603080606020203" pitchFamily="18" charset="0"/>
              </a:rPr>
              <a:t>Roucy-Trioson</a:t>
            </a:r>
            <a:r>
              <a:rPr lang="en-GB" dirty="0">
                <a:latin typeface="Bodoni MT" panose="02070603080606020203" pitchFamily="18" charset="0"/>
              </a:rPr>
              <a:t> </a:t>
            </a:r>
            <a:r>
              <a:rPr lang="en-GB" sz="1800" dirty="0">
                <a:latin typeface="Bodoni MT" panose="02070603080606020203" pitchFamily="18" charset="0"/>
              </a:rPr>
              <a:t>1767-1824</a:t>
            </a:r>
            <a:endParaRPr lang="en-GB" dirty="0"/>
          </a:p>
        </p:txBody>
      </p:sp>
      <p:sp>
        <p:nvSpPr>
          <p:cNvPr id="3" name="Text Placeholder 2">
            <a:extLst>
              <a:ext uri="{FF2B5EF4-FFF2-40B4-BE49-F238E27FC236}">
                <a16:creationId xmlns:a16="http://schemas.microsoft.com/office/drawing/2014/main" id="{4EC8C120-13AF-25E0-EDC7-57C741180A87}"/>
              </a:ext>
            </a:extLst>
          </p:cNvPr>
          <p:cNvSpPr>
            <a:spLocks noGrp="1"/>
          </p:cNvSpPr>
          <p:nvPr>
            <p:ph type="body"/>
          </p:nvPr>
        </p:nvSpPr>
        <p:spPr/>
        <p:txBody>
          <a:bodyPr/>
          <a:lstStyle/>
          <a:p>
            <a:endParaRPr lang="en-GB"/>
          </a:p>
        </p:txBody>
      </p:sp>
      <p:pic>
        <p:nvPicPr>
          <p:cNvPr id="2050" name="Picture 2" descr="Le Sommeil d'Endymion (1791), Paris, musée du Louvre.">
            <a:extLst>
              <a:ext uri="{FF2B5EF4-FFF2-40B4-BE49-F238E27FC236}">
                <a16:creationId xmlns:a16="http://schemas.microsoft.com/office/drawing/2014/main" id="{B402BFB8-D0C5-A9EB-EA55-B800A1EA1E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334" y="1616199"/>
            <a:ext cx="5640962" cy="41477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pothéose des héros français morts pour la patrie pendant la guerre de la liberté (vers 1801), château de Malmaison.">
            <a:extLst>
              <a:ext uri="{FF2B5EF4-FFF2-40B4-BE49-F238E27FC236}">
                <a16:creationId xmlns:a16="http://schemas.microsoft.com/office/drawing/2014/main" id="{69158C6B-CC8D-458E-468E-2409F60DB5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078" y="1057213"/>
            <a:ext cx="4594062" cy="4785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66BA0A-F5E0-AD15-F858-7FF7BDC47A51}"/>
              </a:ext>
            </a:extLst>
          </p:cNvPr>
          <p:cNvSpPr txBox="1"/>
          <p:nvPr/>
        </p:nvSpPr>
        <p:spPr>
          <a:xfrm>
            <a:off x="267334" y="5846400"/>
            <a:ext cx="4985602" cy="369332"/>
          </a:xfrm>
          <a:prstGeom prst="rect">
            <a:avLst/>
          </a:prstGeom>
          <a:noFill/>
        </p:spPr>
        <p:txBody>
          <a:bodyPr wrap="square" rtlCol="0">
            <a:spAutoFit/>
          </a:bodyPr>
          <a:lstStyle/>
          <a:p>
            <a:pPr algn="ctr"/>
            <a:r>
              <a:rPr lang="en-GB" dirty="0">
                <a:latin typeface="Bodoni MT Condensed" panose="02070606080606020203" pitchFamily="18" charset="0"/>
              </a:rPr>
              <a:t>Le </a:t>
            </a:r>
            <a:r>
              <a:rPr lang="en-GB" dirty="0" err="1">
                <a:latin typeface="Bodoni MT Condensed" panose="02070606080606020203" pitchFamily="18" charset="0"/>
              </a:rPr>
              <a:t>Sommeil</a:t>
            </a:r>
            <a:r>
              <a:rPr lang="en-GB" dirty="0">
                <a:latin typeface="Bodoni MT Condensed" panose="02070606080606020203" pitchFamily="18" charset="0"/>
              </a:rPr>
              <a:t> </a:t>
            </a:r>
            <a:r>
              <a:rPr lang="en-GB" dirty="0" err="1">
                <a:latin typeface="Bodoni MT Condensed" panose="02070606080606020203" pitchFamily="18" charset="0"/>
              </a:rPr>
              <a:t>d’Endymion</a:t>
            </a:r>
            <a:r>
              <a:rPr lang="en-GB" dirty="0">
                <a:latin typeface="Bodoni MT Condensed" panose="02070606080606020203" pitchFamily="18" charset="0"/>
              </a:rPr>
              <a:t> 1791 Anne-Louis </a:t>
            </a:r>
            <a:r>
              <a:rPr lang="en-GB" dirty="0" err="1">
                <a:latin typeface="Bodoni MT Condensed" panose="02070606080606020203" pitchFamily="18" charset="0"/>
              </a:rPr>
              <a:t>Girodet-Trioson</a:t>
            </a:r>
            <a:endParaRPr lang="en-GB" dirty="0">
              <a:latin typeface="Bodoni MT Condensed" panose="02070606080606020203" pitchFamily="18" charset="0"/>
            </a:endParaRPr>
          </a:p>
        </p:txBody>
      </p:sp>
      <p:sp>
        <p:nvSpPr>
          <p:cNvPr id="5" name="TextBox 4">
            <a:extLst>
              <a:ext uri="{FF2B5EF4-FFF2-40B4-BE49-F238E27FC236}">
                <a16:creationId xmlns:a16="http://schemas.microsoft.com/office/drawing/2014/main" id="{8A8634ED-F406-EFC2-615D-995F01D563EE}"/>
              </a:ext>
            </a:extLst>
          </p:cNvPr>
          <p:cNvSpPr txBox="1"/>
          <p:nvPr/>
        </p:nvSpPr>
        <p:spPr>
          <a:xfrm>
            <a:off x="6765237" y="5842693"/>
            <a:ext cx="4081103" cy="646331"/>
          </a:xfrm>
          <a:prstGeom prst="rect">
            <a:avLst/>
          </a:prstGeom>
          <a:noFill/>
        </p:spPr>
        <p:txBody>
          <a:bodyPr wrap="square" rtlCol="0">
            <a:spAutoFit/>
          </a:bodyPr>
          <a:lstStyle/>
          <a:p>
            <a:r>
              <a:rPr lang="fr-FR" b="0" dirty="0">
                <a:solidFill>
                  <a:srgbClr val="202122"/>
                </a:solidFill>
                <a:effectLst/>
                <a:latin typeface="Bodoni MT Condensed" panose="02070606080606020203" pitchFamily="18" charset="0"/>
              </a:rPr>
              <a:t>L’Apothéose des héros français morts pour la patrie pendant la guerre de la liberté 1801 Anne-Louis Girodet-Trioson</a:t>
            </a:r>
            <a:endParaRPr lang="en-GB" dirty="0">
              <a:latin typeface="Bodoni MT Condensed" panose="02070606080606020203" pitchFamily="18" charset="0"/>
            </a:endParaRPr>
          </a:p>
        </p:txBody>
      </p:sp>
      <p:sp>
        <p:nvSpPr>
          <p:cNvPr id="7" name="TextBox 6">
            <a:extLst>
              <a:ext uri="{FF2B5EF4-FFF2-40B4-BE49-F238E27FC236}">
                <a16:creationId xmlns:a16="http://schemas.microsoft.com/office/drawing/2014/main" id="{5143713D-C953-7894-3715-7E90F1CB156F}"/>
              </a:ext>
            </a:extLst>
          </p:cNvPr>
          <p:cNvSpPr txBox="1"/>
          <p:nvPr/>
        </p:nvSpPr>
        <p:spPr>
          <a:xfrm>
            <a:off x="1687749" y="6227411"/>
            <a:ext cx="6138152" cy="276999"/>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Discover French painters # Anne Louis </a:t>
            </a:r>
            <a:r>
              <a:rPr lang="en-GB" sz="1200" dirty="0" err="1">
                <a:solidFill>
                  <a:srgbClr val="FFFF00"/>
                </a:solidFill>
                <a:hlinkClick r:id="rId4">
                  <a:extLst>
                    <a:ext uri="{A12FA001-AC4F-418D-AE19-62706E023703}">
                      <ahyp:hlinkClr xmlns:ahyp="http://schemas.microsoft.com/office/drawing/2018/hyperlinkcolor" val="tx"/>
                    </a:ext>
                  </a:extLst>
                </a:hlinkClick>
              </a:rPr>
              <a:t>Girodet</a:t>
            </a:r>
            <a:r>
              <a:rPr lang="en-GB" sz="1200" dirty="0">
                <a:solidFill>
                  <a:srgbClr val="FFFF00"/>
                </a:solidFill>
                <a:hlinkClick r:id="rId4">
                  <a:extLst>
                    <a:ext uri="{A12FA001-AC4F-418D-AE19-62706E023703}">
                      <ahyp:hlinkClr xmlns:ahyp="http://schemas.microsoft.com/office/drawing/2018/hyperlinkcolor" val="tx"/>
                    </a:ext>
                  </a:extLst>
                </a:hlinkClick>
              </a:rPr>
              <a:t> - YouTube</a:t>
            </a:r>
            <a:endParaRPr lang="en-GB" sz="1200" dirty="0">
              <a:solidFill>
                <a:srgbClr val="FFFF00"/>
              </a:solidFill>
            </a:endParaRPr>
          </a:p>
        </p:txBody>
      </p:sp>
    </p:spTree>
    <p:extLst>
      <p:ext uri="{BB962C8B-B14F-4D97-AF65-F5344CB8AC3E}">
        <p14:creationId xmlns:p14="http://schemas.microsoft.com/office/powerpoint/2010/main" val="11813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9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6BB273-FA06-4E99-ACB2-23060B2B26F6}"/>
              </a:ext>
            </a:extLst>
          </p:cNvPr>
          <p:cNvSpPr>
            <a:spLocks noGrp="1"/>
          </p:cNvSpPr>
          <p:nvPr>
            <p:ph type="title"/>
          </p:nvPr>
        </p:nvSpPr>
        <p:spPr>
          <a:xfrm>
            <a:off x="524256" y="4767072"/>
            <a:ext cx="6594189" cy="1625210"/>
          </a:xfrm>
        </p:spPr>
        <p:txBody>
          <a:bodyPr>
            <a:normAutofit/>
          </a:bodyPr>
          <a:lstStyle/>
          <a:p>
            <a:pPr algn="r"/>
            <a:r>
              <a:rPr lang="en-GB" b="1" dirty="0">
                <a:solidFill>
                  <a:srgbClr val="FFC000"/>
                </a:solidFill>
              </a:rPr>
              <a:t>Antoine-Jean Gros </a:t>
            </a:r>
            <a:r>
              <a:rPr lang="en-GB" sz="2800" b="1" dirty="0">
                <a:solidFill>
                  <a:srgbClr val="FFFFFF"/>
                </a:solidFill>
              </a:rPr>
              <a:t>1771-1835</a:t>
            </a:r>
          </a:p>
        </p:txBody>
      </p:sp>
      <p:pic>
        <p:nvPicPr>
          <p:cNvPr id="5" name="Picture 4" descr="A person posing for the camera&#10;&#10;Description automatically generated">
            <a:extLst>
              <a:ext uri="{FF2B5EF4-FFF2-40B4-BE49-F238E27FC236}">
                <a16:creationId xmlns:a16="http://schemas.microsoft.com/office/drawing/2014/main" id="{21E8345A-DB82-45C1-A8B1-5C7EA31B6B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AC9883C-EA81-4274-854E-35E3689374A3}"/>
              </a:ext>
            </a:extLst>
          </p:cNvPr>
          <p:cNvSpPr>
            <a:spLocks noGrp="1"/>
          </p:cNvSpPr>
          <p:nvPr>
            <p:ph type="body"/>
          </p:nvPr>
        </p:nvSpPr>
        <p:spPr>
          <a:xfrm>
            <a:off x="8029319" y="917725"/>
            <a:ext cx="3424739" cy="4852362"/>
          </a:xfrm>
        </p:spPr>
        <p:txBody>
          <a:bodyPr anchor="ctr">
            <a:noAutofit/>
          </a:bodyPr>
          <a:lstStyle/>
          <a:p>
            <a:pPr>
              <a:spcAft>
                <a:spcPts val="600"/>
              </a:spcAft>
            </a:pPr>
            <a:r>
              <a:rPr lang="en-GB" sz="2800" dirty="0">
                <a:solidFill>
                  <a:srgbClr val="FFFFFF"/>
                </a:solidFill>
              </a:rPr>
              <a:t>Neoclassical in approach</a:t>
            </a:r>
          </a:p>
          <a:p>
            <a:pPr>
              <a:spcAft>
                <a:spcPts val="600"/>
              </a:spcAft>
            </a:pPr>
            <a:r>
              <a:rPr lang="en-GB" sz="2800" dirty="0">
                <a:solidFill>
                  <a:srgbClr val="FFFFFF"/>
                </a:solidFill>
              </a:rPr>
              <a:t>Studied under David</a:t>
            </a:r>
          </a:p>
          <a:p>
            <a:pPr>
              <a:spcAft>
                <a:spcPts val="600"/>
              </a:spcAft>
            </a:pPr>
            <a:r>
              <a:rPr lang="en-GB" sz="2800" dirty="0">
                <a:solidFill>
                  <a:srgbClr val="FFFFFF"/>
                </a:solidFill>
              </a:rPr>
              <a:t>Followed Napoleon for a long time</a:t>
            </a:r>
          </a:p>
          <a:p>
            <a:pPr>
              <a:spcAft>
                <a:spcPts val="600"/>
              </a:spcAft>
            </a:pPr>
            <a:r>
              <a:rPr lang="en-GB" sz="2800" dirty="0">
                <a:solidFill>
                  <a:srgbClr val="FFFFFF"/>
                </a:solidFill>
              </a:rPr>
              <a:t>Painter battle scenes</a:t>
            </a:r>
          </a:p>
          <a:p>
            <a:pPr>
              <a:spcAft>
                <a:spcPts val="600"/>
              </a:spcAft>
            </a:pPr>
            <a:r>
              <a:rPr lang="en-GB" sz="2800" dirty="0">
                <a:solidFill>
                  <a:srgbClr val="FFFFFF"/>
                </a:solidFill>
              </a:rPr>
              <a:t>Pont </a:t>
            </a:r>
            <a:r>
              <a:rPr lang="en-GB" sz="2800" dirty="0" err="1">
                <a:solidFill>
                  <a:srgbClr val="FFFFFF"/>
                </a:solidFill>
              </a:rPr>
              <a:t>d’Arcole</a:t>
            </a:r>
            <a:r>
              <a:rPr lang="en-GB" sz="2800" dirty="0">
                <a:solidFill>
                  <a:srgbClr val="FFFFFF"/>
                </a:solidFill>
              </a:rPr>
              <a:t> is neoclassical</a:t>
            </a:r>
          </a:p>
          <a:p>
            <a:pPr>
              <a:spcAft>
                <a:spcPts val="600"/>
              </a:spcAft>
            </a:pPr>
            <a:r>
              <a:rPr lang="en-GB" sz="2800" dirty="0">
                <a:solidFill>
                  <a:srgbClr val="FFFFFF"/>
                </a:solidFill>
              </a:rPr>
              <a:t>Pont </a:t>
            </a:r>
            <a:r>
              <a:rPr lang="en-GB" sz="2800" dirty="0" err="1">
                <a:solidFill>
                  <a:srgbClr val="FFFFFF"/>
                </a:solidFill>
              </a:rPr>
              <a:t>D’Eylau</a:t>
            </a:r>
            <a:r>
              <a:rPr lang="en-GB" sz="2800" dirty="0">
                <a:solidFill>
                  <a:srgbClr val="FFFFFF"/>
                </a:solidFill>
              </a:rPr>
              <a:t> is more naturalist</a:t>
            </a:r>
          </a:p>
          <a:p>
            <a:pPr>
              <a:spcAft>
                <a:spcPts val="600"/>
              </a:spcAft>
            </a:pPr>
            <a:r>
              <a:rPr lang="en-GB" sz="2800" dirty="0">
                <a:solidFill>
                  <a:srgbClr val="FFFFFF"/>
                </a:solidFill>
              </a:rPr>
              <a:t>Less success once Romanticism becomes the fashion</a:t>
            </a:r>
          </a:p>
        </p:txBody>
      </p:sp>
    </p:spTree>
    <p:extLst>
      <p:ext uri="{BB962C8B-B14F-4D97-AF65-F5344CB8AC3E}">
        <p14:creationId xmlns:p14="http://schemas.microsoft.com/office/powerpoint/2010/main" val="37725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0F6B-C4A6-4230-A0C6-C855D28634D7}"/>
              </a:ext>
            </a:extLst>
          </p:cNvPr>
          <p:cNvSpPr>
            <a:spLocks noGrp="1"/>
          </p:cNvSpPr>
          <p:nvPr>
            <p:ph type="title"/>
          </p:nvPr>
        </p:nvSpPr>
        <p:spPr>
          <a:xfrm>
            <a:off x="6400800" y="484632"/>
            <a:ext cx="5299586" cy="1609344"/>
          </a:xfrm>
          <a:ln>
            <a:noFill/>
          </a:ln>
        </p:spPr>
        <p:txBody>
          <a:bodyPr>
            <a:normAutofit/>
          </a:bodyPr>
          <a:lstStyle/>
          <a:p>
            <a:r>
              <a:rPr lang="en-GB" sz="4000" dirty="0"/>
              <a:t>Antoine-Jean Gros 1771-1835</a:t>
            </a:r>
          </a:p>
        </p:txBody>
      </p:sp>
      <p:pic>
        <p:nvPicPr>
          <p:cNvPr id="11" name="Picture 10" descr="A group of people standing in front of a crowd&#10;&#10;Description automatically generated">
            <a:extLst>
              <a:ext uri="{FF2B5EF4-FFF2-40B4-BE49-F238E27FC236}">
                <a16:creationId xmlns:a16="http://schemas.microsoft.com/office/drawing/2014/main" id="{81A18968-946E-4627-B415-15A80D2A5C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b="-5"/>
          <a:stretch/>
        </p:blipFill>
        <p:spPr>
          <a:xfrm>
            <a:off x="19" y="9"/>
            <a:ext cx="6009686" cy="7019723"/>
          </a:xfrm>
          <a:prstGeom prst="rect">
            <a:avLst/>
          </a:prstGeom>
        </p:spPr>
      </p:pic>
      <p:pic>
        <p:nvPicPr>
          <p:cNvPr id="9" name="Picture 8" descr="A picture containing book, text, indoor, photo&#10;&#10;Description automatically generated">
            <a:extLst>
              <a:ext uri="{FF2B5EF4-FFF2-40B4-BE49-F238E27FC236}">
                <a16:creationId xmlns:a16="http://schemas.microsoft.com/office/drawing/2014/main" id="{63027DB0-13B9-42B6-A514-39C47F153D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
          <a:stretch/>
        </p:blipFill>
        <p:spPr>
          <a:xfrm>
            <a:off x="8664230" y="0"/>
            <a:ext cx="3427251" cy="4003245"/>
          </a:xfrm>
          <a:prstGeom prst="rect">
            <a:avLst/>
          </a:prstGeom>
        </p:spPr>
      </p:pic>
      <p:pic>
        <p:nvPicPr>
          <p:cNvPr id="7" name="Picture 6" descr="A person wearing a costume&#10;&#10;Description automatically generated">
            <a:extLst>
              <a:ext uri="{FF2B5EF4-FFF2-40B4-BE49-F238E27FC236}">
                <a16:creationId xmlns:a16="http://schemas.microsoft.com/office/drawing/2014/main" id="{40C5908C-883B-4A03-A909-F8E85AE1D8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6265667" y="3494314"/>
            <a:ext cx="5926333" cy="3363686"/>
          </a:xfrm>
          <a:prstGeom prst="rect">
            <a:avLst/>
          </a:prstGeom>
        </p:spPr>
      </p:pic>
      <p:sp>
        <p:nvSpPr>
          <p:cNvPr id="3" name="Text Placeholder 2">
            <a:extLst>
              <a:ext uri="{FF2B5EF4-FFF2-40B4-BE49-F238E27FC236}">
                <a16:creationId xmlns:a16="http://schemas.microsoft.com/office/drawing/2014/main" id="{B97E373E-98CD-41C1-8ED2-A3E11D5CEE69}"/>
              </a:ext>
            </a:extLst>
          </p:cNvPr>
          <p:cNvSpPr>
            <a:spLocks noGrp="1"/>
          </p:cNvSpPr>
          <p:nvPr>
            <p:ph type="body"/>
          </p:nvPr>
        </p:nvSpPr>
        <p:spPr>
          <a:xfrm>
            <a:off x="10359958" y="5574289"/>
            <a:ext cx="1731523" cy="1283711"/>
          </a:xfrm>
        </p:spPr>
        <p:txBody>
          <a:bodyPr>
            <a:normAutofit/>
          </a:bodyPr>
          <a:lstStyle/>
          <a:p>
            <a:endParaRPr lang="en-GB" sz="2000" dirty="0"/>
          </a:p>
        </p:txBody>
      </p:sp>
      <p:sp>
        <p:nvSpPr>
          <p:cNvPr id="4" name="Rectangle 3">
            <a:extLst>
              <a:ext uri="{FF2B5EF4-FFF2-40B4-BE49-F238E27FC236}">
                <a16:creationId xmlns:a16="http://schemas.microsoft.com/office/drawing/2014/main" id="{59FB217B-60A1-408D-9D12-E9A02446FBD1}"/>
              </a:ext>
            </a:extLst>
          </p:cNvPr>
          <p:cNvSpPr/>
          <p:nvPr/>
        </p:nvSpPr>
        <p:spPr>
          <a:xfrm>
            <a:off x="3048000" y="2967335"/>
            <a:ext cx="2550160" cy="369332"/>
          </a:xfrm>
          <a:prstGeom prst="rect">
            <a:avLst/>
          </a:prstGeom>
        </p:spPr>
        <p:txBody>
          <a:bodyPr wrap="square">
            <a:spAutoFit/>
          </a:bodyPr>
          <a:lstStyle/>
          <a:p>
            <a:endParaRPr lang="en-GB" dirty="0"/>
          </a:p>
        </p:txBody>
      </p:sp>
      <p:sp>
        <p:nvSpPr>
          <p:cNvPr id="5" name="Rectangle 4">
            <a:extLst>
              <a:ext uri="{FF2B5EF4-FFF2-40B4-BE49-F238E27FC236}">
                <a16:creationId xmlns:a16="http://schemas.microsoft.com/office/drawing/2014/main" id="{14DB8AEC-3ED1-46F7-81BB-B38DAD9B2B03}"/>
              </a:ext>
            </a:extLst>
          </p:cNvPr>
          <p:cNvSpPr/>
          <p:nvPr/>
        </p:nvSpPr>
        <p:spPr>
          <a:xfrm>
            <a:off x="6182297" y="6581873"/>
            <a:ext cx="6096000" cy="738664"/>
          </a:xfrm>
          <a:prstGeom prst="rect">
            <a:avLst/>
          </a:prstGeom>
        </p:spPr>
        <p:txBody>
          <a:bodyPr>
            <a:sp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https://www.bing.com/videos/search?q=Gros+painter&amp;&amp;view=detail&amp;mid=2903B1AC4D6281D182962903B1AC4D6281D18296&amp;&amp;FORM=VRDGAR</a:t>
            </a:r>
            <a:endParaRPr lang="en-GB" sz="1200" dirty="0">
              <a:solidFill>
                <a:srgbClr val="FFFF00"/>
              </a:solidFill>
              <a:latin typeface="Bodoni MT Condensed" panose="02070606080606020203" pitchFamily="18" charset="0"/>
            </a:endParaRPr>
          </a:p>
          <a:p>
            <a:endParaRPr lang="en-GB" dirty="0"/>
          </a:p>
        </p:txBody>
      </p:sp>
      <p:sp>
        <p:nvSpPr>
          <p:cNvPr id="6" name="TextBox 5">
            <a:extLst>
              <a:ext uri="{FF2B5EF4-FFF2-40B4-BE49-F238E27FC236}">
                <a16:creationId xmlns:a16="http://schemas.microsoft.com/office/drawing/2014/main" id="{28556D62-E7E9-7705-AF1A-55A8FFFA7C6C}"/>
              </a:ext>
            </a:extLst>
          </p:cNvPr>
          <p:cNvSpPr txBox="1"/>
          <p:nvPr/>
        </p:nvSpPr>
        <p:spPr>
          <a:xfrm>
            <a:off x="179109" y="367645"/>
            <a:ext cx="3280529"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Bataille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d’Eylau</a:t>
            </a:r>
            <a:r>
              <a:rPr lang="en-GB" dirty="0">
                <a:solidFill>
                  <a:srgbClr val="FFFF00"/>
                </a:solidFill>
                <a:latin typeface="Bodoni MT Condensed" panose="02070606080606020203" pitchFamily="18" charset="0"/>
              </a:rPr>
              <a:t> 1807 Antoine-Jean Gros</a:t>
            </a:r>
          </a:p>
        </p:txBody>
      </p:sp>
      <p:sp>
        <p:nvSpPr>
          <p:cNvPr id="8" name="TextBox 7">
            <a:extLst>
              <a:ext uri="{FF2B5EF4-FFF2-40B4-BE49-F238E27FC236}">
                <a16:creationId xmlns:a16="http://schemas.microsoft.com/office/drawing/2014/main" id="{03EA53A2-7C19-235E-F0D4-66FA87A64F96}"/>
              </a:ext>
            </a:extLst>
          </p:cNvPr>
          <p:cNvSpPr txBox="1"/>
          <p:nvPr/>
        </p:nvSpPr>
        <p:spPr>
          <a:xfrm>
            <a:off x="7877700" y="3480354"/>
            <a:ext cx="4213781" cy="369332"/>
          </a:xfrm>
          <a:prstGeom prst="rect">
            <a:avLst/>
          </a:prstGeom>
          <a:noFill/>
        </p:spPr>
        <p:txBody>
          <a:bodyPr wrap="square" rtlCol="0">
            <a:spAutoFit/>
          </a:bodyPr>
          <a:lstStyle/>
          <a:p>
            <a:pPr algn="r"/>
            <a:r>
              <a:rPr lang="en-GB" dirty="0">
                <a:latin typeface="Bodoni MT Condensed" panose="02070606080606020203" pitchFamily="18" charset="0"/>
              </a:rPr>
              <a:t>Pont </a:t>
            </a:r>
            <a:r>
              <a:rPr lang="en-GB" dirty="0" err="1">
                <a:latin typeface="Bodoni MT Condensed" panose="02070606080606020203" pitchFamily="18" charset="0"/>
              </a:rPr>
              <a:t>d’Arcole</a:t>
            </a:r>
            <a:r>
              <a:rPr lang="en-GB" dirty="0">
                <a:latin typeface="Bodoni MT Condensed" panose="02070606080606020203" pitchFamily="18" charset="0"/>
              </a:rPr>
              <a:t> 1796 Antoine-Jean Gros</a:t>
            </a:r>
          </a:p>
        </p:txBody>
      </p:sp>
      <p:sp>
        <p:nvSpPr>
          <p:cNvPr id="10" name="TextBox 9">
            <a:extLst>
              <a:ext uri="{FF2B5EF4-FFF2-40B4-BE49-F238E27FC236}">
                <a16:creationId xmlns:a16="http://schemas.microsoft.com/office/drawing/2014/main" id="{1707D26E-388E-FF71-ED5D-05EE0B015ABF}"/>
              </a:ext>
            </a:extLst>
          </p:cNvPr>
          <p:cNvSpPr txBox="1"/>
          <p:nvPr/>
        </p:nvSpPr>
        <p:spPr>
          <a:xfrm>
            <a:off x="6334812" y="2658359"/>
            <a:ext cx="2329418" cy="64633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Plafond de Fontainebleau 1805 </a:t>
            </a:r>
          </a:p>
          <a:p>
            <a:r>
              <a:rPr lang="en-GB" dirty="0">
                <a:solidFill>
                  <a:srgbClr val="FFFF00"/>
                </a:solidFill>
                <a:latin typeface="Bodoni MT Condensed" panose="02070606080606020203" pitchFamily="18" charset="0"/>
              </a:rPr>
              <a:t>Antoine-Jean Gros</a:t>
            </a:r>
          </a:p>
        </p:txBody>
      </p:sp>
      <p:pic>
        <p:nvPicPr>
          <p:cNvPr id="3074" name="Picture 2" descr="la retraite de russie antoine jean gros Open picture USA Oil Painting ...">
            <a:extLst>
              <a:ext uri="{FF2B5EF4-FFF2-40B4-BE49-F238E27FC236}">
                <a16:creationId xmlns:a16="http://schemas.microsoft.com/office/drawing/2014/main" id="{09141336-3338-384E-DB3B-53325A430A1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0575" y="0"/>
            <a:ext cx="5529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5C4453D-76C1-B07F-3F93-79A06FB96D5F}"/>
              </a:ext>
            </a:extLst>
          </p:cNvPr>
          <p:cNvSpPr txBox="1"/>
          <p:nvPr/>
        </p:nvSpPr>
        <p:spPr>
          <a:xfrm>
            <a:off x="3769692" y="79731"/>
            <a:ext cx="4962672" cy="369332"/>
          </a:xfrm>
          <a:prstGeom prst="rect">
            <a:avLst/>
          </a:prstGeom>
          <a:noFill/>
        </p:spPr>
        <p:txBody>
          <a:bodyPr wrap="square" rtlCol="0">
            <a:spAutoFit/>
          </a:bodyPr>
          <a:lstStyle/>
          <a:p>
            <a:pPr algn="r"/>
            <a:r>
              <a:rPr lang="en-GB" dirty="0">
                <a:solidFill>
                  <a:schemeClr val="bg1"/>
                </a:solidFill>
                <a:latin typeface="Bodoni MT Condensed" panose="02070606080606020203" pitchFamily="18" charset="0"/>
              </a:rPr>
              <a:t>La </a:t>
            </a:r>
            <a:r>
              <a:rPr lang="en-GB" dirty="0" err="1">
                <a:solidFill>
                  <a:schemeClr val="bg1"/>
                </a:solidFill>
                <a:latin typeface="Bodoni MT Condensed" panose="02070606080606020203" pitchFamily="18" charset="0"/>
              </a:rPr>
              <a:t>Retraite</a:t>
            </a:r>
            <a:r>
              <a:rPr lang="en-GB" dirty="0">
                <a:solidFill>
                  <a:schemeClr val="bg1"/>
                </a:solidFill>
                <a:latin typeface="Bodoni MT Condensed" panose="02070606080606020203" pitchFamily="18" charset="0"/>
              </a:rPr>
              <a:t> de </a:t>
            </a:r>
            <a:r>
              <a:rPr lang="en-GB" dirty="0" err="1">
                <a:solidFill>
                  <a:schemeClr val="bg1"/>
                </a:solidFill>
                <a:latin typeface="Bodoni MT Condensed" panose="02070606080606020203" pitchFamily="18" charset="0"/>
              </a:rPr>
              <a:t>Russie</a:t>
            </a:r>
            <a:r>
              <a:rPr lang="en-GB" dirty="0">
                <a:solidFill>
                  <a:schemeClr val="bg1"/>
                </a:solidFill>
                <a:latin typeface="Bodoni MT Condensed" panose="02070606080606020203" pitchFamily="18" charset="0"/>
              </a:rPr>
              <a:t> c.1814 Antoine-Jean Gros</a:t>
            </a:r>
          </a:p>
        </p:txBody>
      </p:sp>
    </p:spTree>
    <p:extLst>
      <p:ext uri="{BB962C8B-B14F-4D97-AF65-F5344CB8AC3E}">
        <p14:creationId xmlns:p14="http://schemas.microsoft.com/office/powerpoint/2010/main" val="37676277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barn(inVertical)">
                                      <p:cBhvr>
                                        <p:cTn id="46" dur="500"/>
                                        <p:tgtEl>
                                          <p:spTgt spid="307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0"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DBCF-058C-7DD0-192E-602AE4091EE2}"/>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7C7DD450-AF10-FEBB-0D21-132FE53F6EE6}"/>
              </a:ext>
            </a:extLst>
          </p:cNvPr>
          <p:cNvSpPr>
            <a:spLocks noGrp="1"/>
          </p:cNvSpPr>
          <p:nvPr>
            <p:ph type="body"/>
          </p:nvPr>
        </p:nvSpPr>
        <p:spPr/>
        <p:txBody>
          <a:bodyPr/>
          <a:lstStyle/>
          <a:p>
            <a:endParaRPr lang="en-GB"/>
          </a:p>
        </p:txBody>
      </p:sp>
      <p:pic>
        <p:nvPicPr>
          <p:cNvPr id="5122" name="Picture 2" descr="See the source image">
            <a:extLst>
              <a:ext uri="{FF2B5EF4-FFF2-40B4-BE49-F238E27FC236}">
                <a16:creationId xmlns:a16="http://schemas.microsoft.com/office/drawing/2014/main" id="{0104DD27-A5D2-6E52-7403-E99F8F081A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697126"/>
            <a:ext cx="6506641" cy="4424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6A6DF4-D265-4A77-CC09-14862C192ECA}"/>
              </a:ext>
            </a:extLst>
          </p:cNvPr>
          <p:cNvSpPr txBox="1"/>
          <p:nvPr/>
        </p:nvSpPr>
        <p:spPr>
          <a:xfrm>
            <a:off x="0" y="6207257"/>
            <a:ext cx="6284068"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Bataille</a:t>
            </a:r>
            <a:r>
              <a:rPr lang="en-GB" dirty="0">
                <a:latin typeface="Bodoni MT Condensed" panose="02070606080606020203" pitchFamily="18" charset="0"/>
              </a:rPr>
              <a:t> </a:t>
            </a:r>
            <a:r>
              <a:rPr lang="en-GB" dirty="0" err="1">
                <a:latin typeface="Bodoni MT Condensed" panose="02070606080606020203" pitchFamily="18" charset="0"/>
              </a:rPr>
              <a:t>d’Aboukir</a:t>
            </a:r>
            <a:r>
              <a:rPr lang="en-GB" dirty="0">
                <a:latin typeface="Bodoni MT Condensed" panose="02070606080606020203" pitchFamily="18" charset="0"/>
              </a:rPr>
              <a:t> 1799 Antoine-Jean Gros</a:t>
            </a:r>
          </a:p>
        </p:txBody>
      </p:sp>
      <p:sp>
        <p:nvSpPr>
          <p:cNvPr id="5" name="TextBox 4">
            <a:extLst>
              <a:ext uri="{FF2B5EF4-FFF2-40B4-BE49-F238E27FC236}">
                <a16:creationId xmlns:a16="http://schemas.microsoft.com/office/drawing/2014/main" id="{A619EA39-8CDA-58B8-109A-800BA1341E8B}"/>
              </a:ext>
            </a:extLst>
          </p:cNvPr>
          <p:cNvSpPr txBox="1"/>
          <p:nvPr/>
        </p:nvSpPr>
        <p:spPr>
          <a:xfrm>
            <a:off x="6809362" y="6121642"/>
            <a:ext cx="5233481" cy="369332"/>
          </a:xfrm>
          <a:prstGeom prst="rect">
            <a:avLst/>
          </a:prstGeom>
          <a:noFill/>
        </p:spPr>
        <p:txBody>
          <a:bodyPr wrap="square" rtlCol="0">
            <a:spAutoFit/>
          </a:bodyPr>
          <a:lstStyle/>
          <a:p>
            <a:pPr algn="ctr"/>
            <a:r>
              <a:rPr lang="en-GB" dirty="0">
                <a:latin typeface="Bodoni MT Condensed" panose="02070606080606020203" pitchFamily="18" charset="0"/>
              </a:rPr>
              <a:t>Disasters of War Francisco Goya </a:t>
            </a:r>
          </a:p>
        </p:txBody>
      </p:sp>
      <p:pic>
        <p:nvPicPr>
          <p:cNvPr id="3074" name="Picture 2" descr="Image result for Francisco Goya Drawings War">
            <a:extLst>
              <a:ext uri="{FF2B5EF4-FFF2-40B4-BE49-F238E27FC236}">
                <a16:creationId xmlns:a16="http://schemas.microsoft.com/office/drawing/2014/main" id="{88726EE8-8179-4473-A3E6-CE7C0282B5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7469" y="2212931"/>
            <a:ext cx="5375374" cy="311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BB74-9104-3576-9C89-23A35F9E9697}"/>
              </a:ext>
            </a:extLst>
          </p:cNvPr>
          <p:cNvSpPr>
            <a:spLocks noGrp="1"/>
          </p:cNvSpPr>
          <p:nvPr>
            <p:ph type="title"/>
          </p:nvPr>
        </p:nvSpPr>
        <p:spPr>
          <a:xfrm>
            <a:off x="610140" y="273600"/>
            <a:ext cx="10971720" cy="1144080"/>
          </a:xfrm>
        </p:spPr>
        <p:txBody>
          <a:bodyPr/>
          <a:lstStyle/>
          <a:p>
            <a:r>
              <a:rPr lang="en-GB" dirty="0">
                <a:latin typeface="Bodoni MT" panose="02070603080606020203" pitchFamily="18" charset="0"/>
              </a:rPr>
              <a:t>Constance Mayer </a:t>
            </a:r>
            <a:r>
              <a:rPr lang="en-GB" sz="1800" dirty="0">
                <a:solidFill>
                  <a:srgbClr val="FFFF00"/>
                </a:solidFill>
                <a:latin typeface="Bodoni MT" panose="02070603080606020203" pitchFamily="18" charset="0"/>
              </a:rPr>
              <a:t>1774-1821</a:t>
            </a:r>
            <a:endParaRPr lang="en-GB" dirty="0">
              <a:solidFill>
                <a:srgbClr val="FFFF00"/>
              </a:solidFill>
              <a:latin typeface="Bodoni MT" panose="02070603080606020203" pitchFamily="18" charset="0"/>
            </a:endParaRPr>
          </a:p>
        </p:txBody>
      </p:sp>
      <p:sp>
        <p:nvSpPr>
          <p:cNvPr id="3" name="Text Placeholder 2">
            <a:extLst>
              <a:ext uri="{FF2B5EF4-FFF2-40B4-BE49-F238E27FC236}">
                <a16:creationId xmlns:a16="http://schemas.microsoft.com/office/drawing/2014/main" id="{102E0A96-165E-2B1D-4341-F3911BC16CFC}"/>
              </a:ext>
            </a:extLst>
          </p:cNvPr>
          <p:cNvSpPr>
            <a:spLocks noGrp="1"/>
          </p:cNvSpPr>
          <p:nvPr>
            <p:ph type="body"/>
          </p:nvPr>
        </p:nvSpPr>
        <p:spPr>
          <a:xfrm>
            <a:off x="505785" y="2446380"/>
            <a:ext cx="8892739" cy="3976560"/>
          </a:xfrm>
        </p:spPr>
        <p:txBody>
          <a:bodyPr/>
          <a:lstStyle/>
          <a:p>
            <a:r>
              <a:rPr lang="en-GB" sz="2800" dirty="0">
                <a:solidFill>
                  <a:srgbClr val="FFFF00"/>
                </a:solidFill>
                <a:latin typeface="Bodoni MT" panose="02070603080606020203" pitchFamily="18" charset="0"/>
              </a:rPr>
              <a:t>Student of Paul Prud’hon </a:t>
            </a:r>
          </a:p>
          <a:p>
            <a:r>
              <a:rPr lang="en-GB" sz="2800" dirty="0">
                <a:solidFill>
                  <a:srgbClr val="FFFF00"/>
                </a:solidFill>
                <a:latin typeface="Bodoni MT" panose="02070603080606020203" pitchFamily="18" charset="0"/>
              </a:rPr>
              <a:t>Became his lover and moved next door to him and his family</a:t>
            </a:r>
          </a:p>
          <a:p>
            <a:r>
              <a:rPr lang="en-GB" sz="2800" dirty="0">
                <a:solidFill>
                  <a:srgbClr val="FFFF00"/>
                </a:solidFill>
                <a:latin typeface="Bodoni MT" panose="02070603080606020203" pitchFamily="18" charset="0"/>
              </a:rPr>
              <a:t>Prud’hon became fashionable</a:t>
            </a:r>
          </a:p>
          <a:p>
            <a:r>
              <a:rPr lang="en-GB" sz="2800" dirty="0">
                <a:solidFill>
                  <a:srgbClr val="FFFF00"/>
                </a:solidFill>
                <a:latin typeface="Bodoni MT" panose="02070603080606020203" pitchFamily="18" charset="0"/>
              </a:rPr>
              <a:t>Her unsigned paintings were attributed to him to make money</a:t>
            </a:r>
          </a:p>
          <a:p>
            <a:r>
              <a:rPr lang="en-GB" sz="2800" dirty="0">
                <a:solidFill>
                  <a:srgbClr val="FFFF00"/>
                </a:solidFill>
                <a:latin typeface="Bodoni MT" panose="02070603080606020203" pitchFamily="18" charset="0"/>
              </a:rPr>
              <a:t>Difficult to know what is hers in some cases</a:t>
            </a:r>
          </a:p>
          <a:p>
            <a:r>
              <a:rPr lang="en-GB" sz="2800" dirty="0">
                <a:solidFill>
                  <a:srgbClr val="FFFF00"/>
                </a:solidFill>
                <a:latin typeface="Bodoni MT" panose="02070603080606020203" pitchFamily="18" charset="0"/>
              </a:rPr>
              <a:t>Her early style is quite different to other portraitists</a:t>
            </a:r>
          </a:p>
          <a:p>
            <a:endParaRPr lang="en-GB" dirty="0"/>
          </a:p>
          <a:p>
            <a:endParaRPr lang="en-GB" dirty="0"/>
          </a:p>
        </p:txBody>
      </p:sp>
      <p:pic>
        <p:nvPicPr>
          <p:cNvPr id="4098" name="Picture 2" descr="Image result for constance mayer oeuvres">
            <a:extLst>
              <a:ext uri="{FF2B5EF4-FFF2-40B4-BE49-F238E27FC236}">
                <a16:creationId xmlns:a16="http://schemas.microsoft.com/office/drawing/2014/main" id="{5E0F678E-540A-1B58-25ED-3110832267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04636" y="196851"/>
            <a:ext cx="3245962" cy="323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EA55-7A4A-FEF0-E1D1-DA82D329F1E2}"/>
              </a:ext>
            </a:extLst>
          </p:cNvPr>
          <p:cNvSpPr>
            <a:spLocks noGrp="1"/>
          </p:cNvSpPr>
          <p:nvPr>
            <p:ph type="title"/>
          </p:nvPr>
        </p:nvSpPr>
        <p:spPr/>
        <p:txBody>
          <a:bodyPr/>
          <a:lstStyle/>
          <a:p>
            <a:r>
              <a:rPr lang="en-GB" dirty="0">
                <a:solidFill>
                  <a:srgbClr val="FFFF00"/>
                </a:solidFill>
                <a:latin typeface="Bodoni MT" panose="02070603080606020203" pitchFamily="18" charset="0"/>
              </a:rPr>
              <a:t>Constance Mayer </a:t>
            </a:r>
            <a:r>
              <a:rPr lang="en-GB" sz="1800" dirty="0">
                <a:latin typeface="Bodoni MT" panose="02070603080606020203" pitchFamily="18" charset="0"/>
              </a:rPr>
              <a:t>1774-1821</a:t>
            </a:r>
            <a:endParaRPr lang="en-GB" dirty="0"/>
          </a:p>
        </p:txBody>
      </p:sp>
      <p:sp>
        <p:nvSpPr>
          <p:cNvPr id="3" name="Text Placeholder 2">
            <a:extLst>
              <a:ext uri="{FF2B5EF4-FFF2-40B4-BE49-F238E27FC236}">
                <a16:creationId xmlns:a16="http://schemas.microsoft.com/office/drawing/2014/main" id="{EC0CC64A-DAEE-ABE4-70F4-8C56F8200313}"/>
              </a:ext>
            </a:extLst>
          </p:cNvPr>
          <p:cNvSpPr>
            <a:spLocks noGrp="1"/>
          </p:cNvSpPr>
          <p:nvPr>
            <p:ph type="body"/>
          </p:nvPr>
        </p:nvSpPr>
        <p:spPr/>
        <p:txBody>
          <a:bodyPr/>
          <a:lstStyle/>
          <a:p>
            <a:endParaRPr lang="en-GB"/>
          </a:p>
        </p:txBody>
      </p:sp>
      <p:pic>
        <p:nvPicPr>
          <p:cNvPr id="5124" name="Picture 4" descr="See the source image">
            <a:extLst>
              <a:ext uri="{FF2B5EF4-FFF2-40B4-BE49-F238E27FC236}">
                <a16:creationId xmlns:a16="http://schemas.microsoft.com/office/drawing/2014/main" id="{74D5D8E0-7934-9460-5050-7F4B385775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148" y="1083064"/>
            <a:ext cx="4260742" cy="5019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2AF54-CA5B-EA9D-1564-F3178AAEC467}"/>
              </a:ext>
            </a:extLst>
          </p:cNvPr>
          <p:cNvSpPr txBox="1"/>
          <p:nvPr/>
        </p:nvSpPr>
        <p:spPr>
          <a:xfrm>
            <a:off x="609480" y="6225702"/>
            <a:ext cx="4088980" cy="369332"/>
          </a:xfrm>
          <a:prstGeom prst="rect">
            <a:avLst/>
          </a:prstGeom>
          <a:noFill/>
        </p:spPr>
        <p:txBody>
          <a:bodyPr wrap="square" rtlCol="0">
            <a:spAutoFit/>
          </a:bodyPr>
          <a:lstStyle/>
          <a:p>
            <a:r>
              <a:rPr lang="en-GB" dirty="0">
                <a:latin typeface="Bodoni MT" panose="02070603080606020203" pitchFamily="18" charset="0"/>
              </a:rPr>
              <a:t>Paul Prud’hon 1801 Constance Mayer</a:t>
            </a:r>
          </a:p>
        </p:txBody>
      </p:sp>
      <p:sp>
        <p:nvSpPr>
          <p:cNvPr id="5" name="TextBox 4">
            <a:extLst>
              <a:ext uri="{FF2B5EF4-FFF2-40B4-BE49-F238E27FC236}">
                <a16:creationId xmlns:a16="http://schemas.microsoft.com/office/drawing/2014/main" id="{148FB8F9-2685-F1BF-A08B-EA61C6BDF784}"/>
              </a:ext>
            </a:extLst>
          </p:cNvPr>
          <p:cNvSpPr txBox="1"/>
          <p:nvPr/>
        </p:nvSpPr>
        <p:spPr>
          <a:xfrm>
            <a:off x="6980203" y="6225702"/>
            <a:ext cx="4203583" cy="369332"/>
          </a:xfrm>
          <a:prstGeom prst="rect">
            <a:avLst/>
          </a:prstGeom>
          <a:noFill/>
        </p:spPr>
        <p:txBody>
          <a:bodyPr wrap="square" rtlCol="0">
            <a:spAutoFit/>
          </a:bodyPr>
          <a:lstStyle/>
          <a:p>
            <a:pPr algn="ctr"/>
            <a:r>
              <a:rPr lang="en-GB" dirty="0">
                <a:latin typeface="Bodoni MT Condensed" panose="02070606080606020203" pitchFamily="18" charset="0"/>
              </a:rPr>
              <a:t>Portrait de Madame  </a:t>
            </a:r>
            <a:r>
              <a:rPr lang="en-GB" dirty="0" err="1">
                <a:latin typeface="Bodoni MT Condensed" panose="02070606080606020203" pitchFamily="18" charset="0"/>
              </a:rPr>
              <a:t>Amable</a:t>
            </a:r>
            <a:r>
              <a:rPr lang="en-GB" dirty="0">
                <a:latin typeface="Bodoni MT Condensed" panose="02070606080606020203" pitchFamily="18" charset="0"/>
              </a:rPr>
              <a:t> </a:t>
            </a:r>
            <a:r>
              <a:rPr lang="en-GB" dirty="0" err="1">
                <a:latin typeface="Bodoni MT Condensed" panose="02070606080606020203" pitchFamily="18" charset="0"/>
              </a:rPr>
              <a:t>Tastu</a:t>
            </a:r>
            <a:r>
              <a:rPr lang="en-GB" dirty="0">
                <a:latin typeface="Bodoni MT Condensed" panose="02070606080606020203" pitchFamily="18" charset="0"/>
              </a:rPr>
              <a:t> 1815 Constance Mayer</a:t>
            </a:r>
          </a:p>
        </p:txBody>
      </p:sp>
      <p:pic>
        <p:nvPicPr>
          <p:cNvPr id="5126" name="Picture 6" descr="See the source image">
            <a:extLst>
              <a:ext uri="{FF2B5EF4-FFF2-40B4-BE49-F238E27FC236}">
                <a16:creationId xmlns:a16="http://schemas.microsoft.com/office/drawing/2014/main" id="{05F58AB3-38CC-94C1-480A-CBC0B8BDDB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80203" y="406991"/>
            <a:ext cx="3791321" cy="55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barn(inVertical)">
                                      <p:cBhvr>
                                        <p:cTn id="13" dur="500"/>
                                        <p:tgtEl>
                                          <p:spTgt spid="51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circle(in)">
                                      <p:cBhvr>
                                        <p:cTn id="24" dur="2000"/>
                                        <p:tgtEl>
                                          <p:spTgt spid="51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56D6-D39D-75B6-3263-301AFE3FA5DA}"/>
              </a:ext>
            </a:extLst>
          </p:cNvPr>
          <p:cNvSpPr>
            <a:spLocks noGrp="1"/>
          </p:cNvSpPr>
          <p:nvPr>
            <p:ph type="title"/>
          </p:nvPr>
        </p:nvSpPr>
        <p:spPr/>
        <p:txBody>
          <a:bodyPr/>
          <a:lstStyle/>
          <a:p>
            <a:r>
              <a:rPr lang="en-GB" dirty="0">
                <a:solidFill>
                  <a:srgbClr val="FFFF00"/>
                </a:solidFill>
                <a:latin typeface="Bodoni MT" panose="02070603080606020203" pitchFamily="18" charset="0"/>
              </a:rPr>
              <a:t>Marie-Denise Villiers </a:t>
            </a:r>
            <a:r>
              <a:rPr lang="en-GB" sz="1800" dirty="0">
                <a:latin typeface="Bodoni MT" panose="02070603080606020203" pitchFamily="18" charset="0"/>
              </a:rPr>
              <a:t>1774-1821</a:t>
            </a:r>
            <a:endParaRPr lang="en-GB" dirty="0"/>
          </a:p>
        </p:txBody>
      </p:sp>
      <p:sp>
        <p:nvSpPr>
          <p:cNvPr id="3" name="Text Placeholder 2">
            <a:extLst>
              <a:ext uri="{FF2B5EF4-FFF2-40B4-BE49-F238E27FC236}">
                <a16:creationId xmlns:a16="http://schemas.microsoft.com/office/drawing/2014/main" id="{D0FEDDA2-9C51-A785-9DDE-55B886C33D48}"/>
              </a:ext>
            </a:extLst>
          </p:cNvPr>
          <p:cNvSpPr>
            <a:spLocks noGrp="1"/>
          </p:cNvSpPr>
          <p:nvPr>
            <p:ph type="body"/>
          </p:nvPr>
        </p:nvSpPr>
        <p:spPr>
          <a:xfrm>
            <a:off x="609480" y="1604520"/>
            <a:ext cx="8767984" cy="3976560"/>
          </a:xfrm>
        </p:spPr>
        <p:txBody>
          <a:bodyPr/>
          <a:lstStyle/>
          <a:p>
            <a:pPr marL="457200" indent="-457200">
              <a:buFont typeface="Arial" panose="020B0604020202020204" pitchFamily="34" charset="0"/>
              <a:buChar char="•"/>
            </a:pPr>
            <a:r>
              <a:rPr lang="en-GB" sz="2800" dirty="0">
                <a:latin typeface="Bodoni MT" panose="02070603080606020203" pitchFamily="18" charset="0"/>
              </a:rPr>
              <a:t>Family of artists</a:t>
            </a:r>
          </a:p>
          <a:p>
            <a:pPr marL="457200" indent="-457200">
              <a:buFont typeface="Arial" panose="020B0604020202020204" pitchFamily="34" charset="0"/>
              <a:buChar char="•"/>
            </a:pPr>
            <a:r>
              <a:rPr lang="en-GB" sz="2800" dirty="0">
                <a:latin typeface="Bodoni MT" panose="02070603080606020203" pitchFamily="18" charset="0"/>
              </a:rPr>
              <a:t>Two sisters and a female cousins were also painters of some renown</a:t>
            </a:r>
          </a:p>
          <a:p>
            <a:pPr marL="457200" indent="-457200">
              <a:buFont typeface="Arial" panose="020B0604020202020204" pitchFamily="34" charset="0"/>
              <a:buChar char="•"/>
            </a:pPr>
            <a:r>
              <a:rPr lang="en-GB" sz="2800" dirty="0">
                <a:latin typeface="Bodoni MT" panose="02070603080606020203" pitchFamily="18" charset="0"/>
              </a:rPr>
              <a:t>Student of Jacques Louis David</a:t>
            </a:r>
          </a:p>
          <a:p>
            <a:pPr marL="457200" indent="-457200">
              <a:buFont typeface="Arial" panose="020B0604020202020204" pitchFamily="34" charset="0"/>
              <a:buChar char="•"/>
            </a:pPr>
            <a:r>
              <a:rPr lang="en-GB" sz="2800" dirty="0">
                <a:latin typeface="Bodoni MT" panose="02070603080606020203" pitchFamily="18" charset="0"/>
              </a:rPr>
              <a:t>Neoclassical by inclination </a:t>
            </a:r>
          </a:p>
          <a:p>
            <a:pPr marL="457200" indent="-457200">
              <a:buFont typeface="Arial" panose="020B0604020202020204" pitchFamily="34" charset="0"/>
              <a:buChar char="•"/>
            </a:pPr>
            <a:r>
              <a:rPr lang="en-GB" sz="2800" dirty="0">
                <a:latin typeface="Bodoni MT" panose="02070603080606020203" pitchFamily="18" charset="0"/>
              </a:rPr>
              <a:t>Her portraits tend to be more about women and everyday events</a:t>
            </a:r>
          </a:p>
          <a:p>
            <a:pPr marL="457200" indent="-457200">
              <a:buFont typeface="Arial" panose="020B0604020202020204" pitchFamily="34" charset="0"/>
              <a:buChar char="•"/>
            </a:pPr>
            <a:r>
              <a:rPr lang="en-GB" sz="2800" dirty="0">
                <a:latin typeface="Bodoni MT" panose="02070603080606020203" pitchFamily="18" charset="0"/>
              </a:rPr>
              <a:t>Her paintings were often attributed to other artists</a:t>
            </a:r>
          </a:p>
          <a:p>
            <a:endParaRPr lang="en-GB" dirty="0"/>
          </a:p>
        </p:txBody>
      </p:sp>
      <p:pic>
        <p:nvPicPr>
          <p:cNvPr id="7170" name="Picture 2" descr="Image result for Marie denise de Villiers ">
            <a:extLst>
              <a:ext uri="{FF2B5EF4-FFF2-40B4-BE49-F238E27FC236}">
                <a16:creationId xmlns:a16="http://schemas.microsoft.com/office/drawing/2014/main" id="{D04A86F1-31FC-EEB7-2558-3180B3B0C6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69548" y="1857375"/>
            <a:ext cx="250507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170"/>
                                        </p:tgtEl>
                                        <p:attrNameLst>
                                          <p:attrName>style.visibility</p:attrName>
                                        </p:attrNameLst>
                                      </p:cBhvr>
                                      <p:to>
                                        <p:strVal val="visible"/>
                                      </p:to>
                                    </p:set>
                                    <p:animEffect transition="in" filter="wipe(down)">
                                      <p:cBhvr>
                                        <p:cTn id="4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63" name="CustomShape 3"/>
          <p:cNvSpPr/>
          <p:nvPr/>
        </p:nvSpPr>
        <p:spPr>
          <a:xfrm>
            <a:off x="367424" y="5656782"/>
            <a:ext cx="11824576" cy="558618"/>
          </a:xfrm>
          <a:prstGeom prst="rect">
            <a:avLst/>
          </a:prstGeom>
          <a:noFill/>
          <a:ln w="6480">
            <a:solidFill>
              <a:schemeClr val="tx1">
                <a:lumMod val="75000"/>
                <a:lumOff val="25000"/>
              </a:schemeClr>
            </a:solidFill>
            <a:miter/>
          </a:ln>
        </p:spPr>
        <p:style>
          <a:lnRef idx="2">
            <a:schemeClr val="accent1">
              <a:shade val="50000"/>
            </a:schemeClr>
          </a:lnRef>
          <a:fillRef idx="1">
            <a:schemeClr val="accent1"/>
          </a:fillRef>
          <a:effectRef idx="0">
            <a:schemeClr val="accent1"/>
          </a:effectRef>
          <a:fontRef idx="minor"/>
        </p:style>
      </p:sp>
      <p:sp>
        <p:nvSpPr>
          <p:cNvPr id="264" name="CustomShape 4"/>
          <p:cNvSpPr/>
          <p:nvPr/>
        </p:nvSpPr>
        <p:spPr>
          <a:xfrm>
            <a:off x="868680" y="642600"/>
            <a:ext cx="6280560" cy="174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endParaRPr lang="en-GB" sz="4800" b="0" strike="noStrike" spc="-1" dirty="0">
              <a:latin typeface="Arial"/>
            </a:endParaRPr>
          </a:p>
        </p:txBody>
      </p:sp>
      <p:sp>
        <p:nvSpPr>
          <p:cNvPr id="265" name="CustomShape 5"/>
          <p:cNvSpPr/>
          <p:nvPr/>
        </p:nvSpPr>
        <p:spPr>
          <a:xfrm>
            <a:off x="868680" y="642600"/>
            <a:ext cx="6280560" cy="654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1440">
              <a:lnSpc>
                <a:spcPct val="110000"/>
              </a:lnSpc>
              <a:spcBef>
                <a:spcPts val="901"/>
              </a:spcBef>
              <a:buClr>
                <a:srgbClr val="262626"/>
              </a:buClr>
            </a:pPr>
            <a:endParaRPr lang="en-GB" sz="2000" b="0" strike="noStrike" spc="-1" dirty="0">
              <a:latin typeface="Arial"/>
            </a:endParaRPr>
          </a:p>
        </p:txBody>
      </p:sp>
      <p:sp>
        <p:nvSpPr>
          <p:cNvPr id="3" name="TextBox 2">
            <a:extLst>
              <a:ext uri="{FF2B5EF4-FFF2-40B4-BE49-F238E27FC236}">
                <a16:creationId xmlns:a16="http://schemas.microsoft.com/office/drawing/2014/main" id="{FF5B9D60-6848-43E7-2189-A23EF9FAFDFF}"/>
              </a:ext>
            </a:extLst>
          </p:cNvPr>
          <p:cNvSpPr txBox="1"/>
          <p:nvPr/>
        </p:nvSpPr>
        <p:spPr>
          <a:xfrm>
            <a:off x="2889802" y="375660"/>
            <a:ext cx="6097656" cy="861774"/>
          </a:xfrm>
          <a:prstGeom prst="rect">
            <a:avLst/>
          </a:prstGeom>
          <a:noFill/>
        </p:spPr>
        <p:txBody>
          <a:bodyPr wrap="square">
            <a:spAutoFit/>
          </a:bodyPr>
          <a:lstStyle/>
          <a:p>
            <a:pPr algn="ctr"/>
            <a:r>
              <a:rPr lang="en-GB" sz="3200" b="1" dirty="0">
                <a:solidFill>
                  <a:srgbClr val="FFC000"/>
                </a:solidFill>
                <a:latin typeface="Ink Free" panose="03080402000500000000" pitchFamily="66" charset="0"/>
              </a:rPr>
              <a:t>Evrard </a:t>
            </a:r>
            <a:r>
              <a:rPr lang="en-GB" sz="3200" b="1" dirty="0" err="1">
                <a:solidFill>
                  <a:srgbClr val="FFC000"/>
                </a:solidFill>
                <a:latin typeface="Ink Free" panose="03080402000500000000" pitchFamily="66" charset="0"/>
              </a:rPr>
              <a:t>D’Orléans</a:t>
            </a:r>
            <a:endParaRPr lang="en-GB" sz="3200" b="1" dirty="0">
              <a:solidFill>
                <a:srgbClr val="FFC000"/>
              </a:solidFill>
              <a:latin typeface="Ink Free" panose="03080402000500000000" pitchFamily="66" charset="0"/>
            </a:endParaRPr>
          </a:p>
          <a:p>
            <a:pPr algn="ctr"/>
            <a:r>
              <a:rPr lang="en-GB" b="1" dirty="0">
                <a:latin typeface="Ink Free" panose="03080402000500000000" pitchFamily="66" charset="0"/>
              </a:rPr>
              <a:t>C.1280-1357</a:t>
            </a:r>
          </a:p>
        </p:txBody>
      </p:sp>
      <p:pic>
        <p:nvPicPr>
          <p:cNvPr id="9218" name="Picture 2" descr="Un prophète, le roi David et Moïse">
            <a:extLst>
              <a:ext uri="{FF2B5EF4-FFF2-40B4-BE49-F238E27FC236}">
                <a16:creationId xmlns:a16="http://schemas.microsoft.com/office/drawing/2014/main" id="{65A79DAC-1537-CA2F-87D0-DA28FE396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4763" y="142343"/>
            <a:ext cx="4238211" cy="5652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581811-2406-321A-FE78-957FBCE62C90}"/>
              </a:ext>
            </a:extLst>
          </p:cNvPr>
          <p:cNvSpPr txBox="1"/>
          <p:nvPr/>
        </p:nvSpPr>
        <p:spPr>
          <a:xfrm>
            <a:off x="298197" y="5820552"/>
            <a:ext cx="4049878"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Un </a:t>
            </a:r>
            <a:r>
              <a:rPr lang="en-GB" dirty="0" err="1">
                <a:solidFill>
                  <a:schemeClr val="bg1"/>
                </a:solidFill>
                <a:latin typeface="Bodoni MT Condensed" panose="02070606080606020203" pitchFamily="18" charset="0"/>
              </a:rPr>
              <a:t>Prophete</a:t>
            </a:r>
            <a:r>
              <a:rPr lang="en-GB" dirty="0">
                <a:solidFill>
                  <a:schemeClr val="bg1"/>
                </a:solidFill>
                <a:latin typeface="Bodoni MT Condensed" panose="02070606080606020203" pitchFamily="18" charset="0"/>
              </a:rPr>
              <a:t>, Le Roi David et Moise </a:t>
            </a:r>
            <a:r>
              <a:rPr lang="en-GB" dirty="0" err="1">
                <a:solidFill>
                  <a:schemeClr val="bg1"/>
                </a:solidFill>
                <a:latin typeface="Bodoni MT Condensed" panose="02070606080606020203" pitchFamily="18" charset="0"/>
              </a:rPr>
              <a:t>Retable</a:t>
            </a:r>
            <a:r>
              <a:rPr lang="en-GB" dirty="0">
                <a:solidFill>
                  <a:schemeClr val="bg1"/>
                </a:solidFill>
                <a:latin typeface="Bodoni MT Condensed" panose="02070606080606020203" pitchFamily="18" charset="0"/>
              </a:rPr>
              <a:t> de </a:t>
            </a:r>
            <a:r>
              <a:rPr lang="en-GB" dirty="0" err="1">
                <a:solidFill>
                  <a:schemeClr val="bg1"/>
                </a:solidFill>
                <a:latin typeface="Bodoni MT Condensed" panose="02070606080606020203" pitchFamily="18" charset="0"/>
              </a:rPr>
              <a:t>Maubuisson</a:t>
            </a:r>
            <a:endParaRPr lang="en-GB" dirty="0">
              <a:solidFill>
                <a:schemeClr val="bg1"/>
              </a:solidFill>
              <a:latin typeface="Bodoni MT Condensed" panose="02070606080606020203" pitchFamily="18" charset="0"/>
            </a:endParaRPr>
          </a:p>
        </p:txBody>
      </p:sp>
      <p:pic>
        <p:nvPicPr>
          <p:cNvPr id="9220" name="Picture 4" descr="Communion de Saint-Denis">
            <a:extLst>
              <a:ext uri="{FF2B5EF4-FFF2-40B4-BE49-F238E27FC236}">
                <a16:creationId xmlns:a16="http://schemas.microsoft.com/office/drawing/2014/main" id="{11A97EF0-D621-CF8E-2EF5-1336AE46AB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9026" y="142343"/>
            <a:ext cx="4238211" cy="5652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3695A2-52D8-B2E7-0793-EE350854DF38}"/>
              </a:ext>
            </a:extLst>
          </p:cNvPr>
          <p:cNvSpPr txBox="1"/>
          <p:nvPr/>
        </p:nvSpPr>
        <p:spPr>
          <a:xfrm>
            <a:off x="7937367" y="5736548"/>
            <a:ext cx="4008021"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Communion de Saint Denis </a:t>
            </a:r>
            <a:r>
              <a:rPr lang="en-GB" dirty="0" err="1">
                <a:solidFill>
                  <a:schemeClr val="bg1"/>
                </a:solidFill>
                <a:latin typeface="Bodoni MT Condensed" panose="02070606080606020203" pitchFamily="18" charset="0"/>
              </a:rPr>
              <a:t>Retable</a:t>
            </a:r>
            <a:r>
              <a:rPr lang="en-GB" dirty="0">
                <a:solidFill>
                  <a:schemeClr val="bg1"/>
                </a:solidFill>
                <a:latin typeface="Bodoni MT Condensed" panose="02070606080606020203" pitchFamily="18" charset="0"/>
              </a:rPr>
              <a:t> de </a:t>
            </a:r>
            <a:r>
              <a:rPr lang="en-GB" dirty="0" err="1">
                <a:solidFill>
                  <a:schemeClr val="bg1"/>
                </a:solidFill>
                <a:latin typeface="Bodoni MT Condensed" panose="02070606080606020203" pitchFamily="18" charset="0"/>
              </a:rPr>
              <a:t>Maubuisson</a:t>
            </a:r>
            <a:endParaRPr lang="en-GB" dirty="0">
              <a:solidFill>
                <a:schemeClr val="bg1"/>
              </a:solidFill>
              <a:latin typeface="Bodoni MT Condensed" panose="02070606080606020203" pitchFamily="18"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repl">
                                        <p:cTn id="7" dur="500" fill="hold"/>
                                        <p:tgtEl>
                                          <p:spTgt spid="264"/>
                                        </p:tgtEl>
                                        <p:attrNameLst>
                                          <p:attrName>ppt_x</p:attrName>
                                        </p:attrNameLst>
                                      </p:cBhvr>
                                      <p:tavLst>
                                        <p:tav tm="0">
                                          <p:val>
                                            <p:strVal val="#ppt_x"/>
                                          </p:val>
                                        </p:tav>
                                        <p:tav tm="100000">
                                          <p:val>
                                            <p:strVal val="#ppt_x"/>
                                          </p:val>
                                        </p:tav>
                                      </p:tavLst>
                                    </p:anim>
                                    <p:anim calcmode="lin" valueType="num">
                                      <p:cBhvr additive="repl">
                                        <p:cTn id="8"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nodePh="1">
                                  <p:stCondLst>
                                    <p:cond delay="0"/>
                                  </p:stCondLst>
                                  <p:endCondLst>
                                    <p:cond evt="begin" delay="0">
                                      <p:tn val="11"/>
                                    </p:cond>
                                  </p:endCondLst>
                                  <p:childTnLst>
                                    <p:set>
                                      <p:cBhvr>
                                        <p:cTn id="12" dur="1" fill="hold">
                                          <p:stCondLst>
                                            <p:cond delay="0"/>
                                          </p:stCondLst>
                                        </p:cTn>
                                        <p:tgtEl>
                                          <p:spTgt spid="265">
                                            <p:txEl>
                                              <p:pRg st="0" end="0"/>
                                            </p:txEl>
                                          </p:spTgt>
                                        </p:tgtEl>
                                        <p:attrNameLst>
                                          <p:attrName>style.visibility</p:attrName>
                                        </p:attrNameLst>
                                      </p:cBhvr>
                                      <p:to>
                                        <p:strVal val="visible"/>
                                      </p:to>
                                    </p:set>
                                    <p:anim calcmode="lin" valueType="num">
                                      <p:cBhvr additive="repl">
                                        <p:cTn id="13" dur="500" fill="hold"/>
                                        <p:tgtEl>
                                          <p:spTgt spid="265">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barn(inVertical)">
                                      <p:cBhvr>
                                        <p:cTn id="25" dur="500"/>
                                        <p:tgtEl>
                                          <p:spTgt spid="92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220"/>
                                        </p:tgtEl>
                                        <p:attrNameLst>
                                          <p:attrName>style.visibility</p:attrName>
                                        </p:attrNameLst>
                                      </p:cBhvr>
                                      <p:to>
                                        <p:strVal val="visible"/>
                                      </p:to>
                                    </p:set>
                                    <p:animEffect transition="in" filter="wheel(1)">
                                      <p:cBhvr>
                                        <p:cTn id="36" dur="2000"/>
                                        <p:tgtEl>
                                          <p:spTgt spid="922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D31D-749A-C6B9-349E-2CD5679A88B2}"/>
              </a:ext>
            </a:extLst>
          </p:cNvPr>
          <p:cNvSpPr>
            <a:spLocks noGrp="1"/>
          </p:cNvSpPr>
          <p:nvPr>
            <p:ph type="title"/>
          </p:nvPr>
        </p:nvSpPr>
        <p:spPr/>
        <p:txBody>
          <a:bodyPr/>
          <a:lstStyle/>
          <a:p>
            <a:r>
              <a:rPr lang="en-GB" dirty="0">
                <a:solidFill>
                  <a:srgbClr val="FFFF00"/>
                </a:solidFill>
                <a:latin typeface="Bodoni MT" panose="02070603080606020203" pitchFamily="18" charset="0"/>
              </a:rPr>
              <a:t>Marie-Denise Villiers </a:t>
            </a:r>
            <a:r>
              <a:rPr lang="en-GB" sz="1800" dirty="0">
                <a:latin typeface="Bodoni MT" panose="02070603080606020203" pitchFamily="18" charset="0"/>
              </a:rPr>
              <a:t>1774-1821</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4EA147A8-AB83-BE9B-96FB-172A6843F6E3}"/>
              </a:ext>
            </a:extLst>
          </p:cNvPr>
          <p:cNvSpPr>
            <a:spLocks noGrp="1"/>
          </p:cNvSpPr>
          <p:nvPr>
            <p:ph type="body"/>
          </p:nvPr>
        </p:nvSpPr>
        <p:spPr/>
        <p:txBody>
          <a:bodyPr/>
          <a:lstStyle/>
          <a:p>
            <a:endParaRPr lang="en-GB" dirty="0"/>
          </a:p>
        </p:txBody>
      </p:sp>
      <p:pic>
        <p:nvPicPr>
          <p:cNvPr id="4" name="Picture 2" descr="See the source image">
            <a:extLst>
              <a:ext uri="{FF2B5EF4-FFF2-40B4-BE49-F238E27FC236}">
                <a16:creationId xmlns:a16="http://schemas.microsoft.com/office/drawing/2014/main" id="{45CF20C0-3263-17B6-5624-AB6C2CD262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34265" y="380386"/>
            <a:ext cx="4203583" cy="53599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C35FD9-560C-BA82-0229-A8C3E3B75F6D}"/>
              </a:ext>
            </a:extLst>
          </p:cNvPr>
          <p:cNvSpPr txBox="1"/>
          <p:nvPr/>
        </p:nvSpPr>
        <p:spPr>
          <a:xfrm>
            <a:off x="7834265" y="5899572"/>
            <a:ext cx="3881336" cy="369332"/>
          </a:xfrm>
          <a:prstGeom prst="rect">
            <a:avLst/>
          </a:prstGeom>
          <a:noFill/>
        </p:spPr>
        <p:txBody>
          <a:bodyPr wrap="square">
            <a:spAutoFit/>
          </a:bodyPr>
          <a:lstStyle/>
          <a:p>
            <a:pPr algn="ctr"/>
            <a:r>
              <a:rPr lang="en-GB" dirty="0">
                <a:latin typeface="Bodoni MT Condensed" panose="02070606080606020203" pitchFamily="18" charset="0"/>
              </a:rPr>
              <a:t>Portrait de Madame </a:t>
            </a:r>
            <a:r>
              <a:rPr lang="en-GB" dirty="0" err="1">
                <a:latin typeface="Bodoni MT Condensed" panose="02070606080606020203" pitchFamily="18" charset="0"/>
              </a:rPr>
              <a:t>Sostras</a:t>
            </a:r>
            <a:r>
              <a:rPr lang="en-GB" dirty="0">
                <a:latin typeface="Bodoni MT Condensed" panose="02070606080606020203" pitchFamily="18" charset="0"/>
              </a:rPr>
              <a:t> 1802 Marie Denise Villiers</a:t>
            </a:r>
          </a:p>
        </p:txBody>
      </p:sp>
      <p:pic>
        <p:nvPicPr>
          <p:cNvPr id="6146" name="Picture 2" descr="See the source image">
            <a:extLst>
              <a:ext uri="{FF2B5EF4-FFF2-40B4-BE49-F238E27FC236}">
                <a16:creationId xmlns:a16="http://schemas.microsoft.com/office/drawing/2014/main" id="{68FC1ADC-8E7A-AE25-A9CB-4E095184E8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95438" y="1098380"/>
            <a:ext cx="4013140" cy="51705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9749B2-58B9-B604-3ED4-F8028462AD09}"/>
              </a:ext>
            </a:extLst>
          </p:cNvPr>
          <p:cNvSpPr txBox="1"/>
          <p:nvPr/>
        </p:nvSpPr>
        <p:spPr>
          <a:xfrm>
            <a:off x="1566153" y="6268904"/>
            <a:ext cx="3735421" cy="369332"/>
          </a:xfrm>
          <a:prstGeom prst="rect">
            <a:avLst/>
          </a:prstGeom>
          <a:noFill/>
        </p:spPr>
        <p:txBody>
          <a:bodyPr wrap="square" rtlCol="0">
            <a:spAutoFit/>
          </a:bodyPr>
          <a:lstStyle/>
          <a:p>
            <a:pPr algn="ctr"/>
            <a:r>
              <a:rPr lang="en-GB" dirty="0">
                <a:latin typeface="Bodoni MT Condensed" panose="02070606080606020203" pitchFamily="18" charset="0"/>
              </a:rPr>
              <a:t>Self-Portrait 1801 Marie-Denise Villiers</a:t>
            </a:r>
          </a:p>
        </p:txBody>
      </p:sp>
      <p:sp>
        <p:nvSpPr>
          <p:cNvPr id="9" name="TextBox 8">
            <a:extLst>
              <a:ext uri="{FF2B5EF4-FFF2-40B4-BE49-F238E27FC236}">
                <a16:creationId xmlns:a16="http://schemas.microsoft.com/office/drawing/2014/main" id="{3BDA4D1D-CCB5-0597-CF2E-04B052735A5C}"/>
              </a:ext>
            </a:extLst>
          </p:cNvPr>
          <p:cNvSpPr txBox="1"/>
          <p:nvPr/>
        </p:nvSpPr>
        <p:spPr>
          <a:xfrm>
            <a:off x="5943470" y="6246781"/>
            <a:ext cx="6094378" cy="461665"/>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Marie Denise Villers - Portrait of Charlotte du Val </a:t>
            </a:r>
            <a:r>
              <a:rPr lang="en-GB" sz="1200" dirty="0" err="1">
                <a:solidFill>
                  <a:srgbClr val="FFFF00"/>
                </a:solidFill>
                <a:hlinkClick r:id="rId4">
                  <a:extLst>
                    <a:ext uri="{A12FA001-AC4F-418D-AE19-62706E023703}">
                      <ahyp:hlinkClr xmlns:ahyp="http://schemas.microsoft.com/office/drawing/2018/hyperlinkcolor" val="tx"/>
                    </a:ext>
                  </a:extLst>
                </a:hlinkClick>
              </a:rPr>
              <a:t>d'Ognes</a:t>
            </a:r>
            <a:r>
              <a:rPr lang="en-GB" sz="1200" dirty="0">
                <a:solidFill>
                  <a:srgbClr val="FFFF00"/>
                </a:solidFill>
                <a:hlinkClick r:id="rId4">
                  <a:extLst>
                    <a:ext uri="{A12FA001-AC4F-418D-AE19-62706E023703}">
                      <ahyp:hlinkClr xmlns:ahyp="http://schemas.microsoft.com/office/drawing/2018/hyperlinkcolor" val="tx"/>
                    </a:ext>
                  </a:extLst>
                </a:hlinkClick>
              </a:rPr>
              <a:t> &amp; Abraham </a:t>
            </a:r>
            <a:r>
              <a:rPr lang="en-GB" sz="1200" dirty="0" err="1">
                <a:solidFill>
                  <a:srgbClr val="FFFF00"/>
                </a:solidFill>
                <a:hlinkClick r:id="rId4">
                  <a:extLst>
                    <a:ext uri="{A12FA001-AC4F-418D-AE19-62706E023703}">
                      <ahyp:hlinkClr xmlns:ahyp="http://schemas.microsoft.com/office/drawing/2018/hyperlinkcolor" val="tx"/>
                    </a:ext>
                  </a:extLst>
                </a:hlinkClick>
              </a:rPr>
              <a:t>Bloemaert</a:t>
            </a:r>
            <a:r>
              <a:rPr lang="en-GB" sz="1200" dirty="0">
                <a:solidFill>
                  <a:srgbClr val="FFFF00"/>
                </a:solidFill>
                <a:hlinkClick r:id="rId4">
                  <a:extLst>
                    <a:ext uri="{A12FA001-AC4F-418D-AE19-62706E023703}">
                      <ahyp:hlinkClr xmlns:ahyp="http://schemas.microsoft.com/office/drawing/2018/hyperlinkcolor" val="tx"/>
                    </a:ext>
                  </a:extLst>
                </a:hlinkClick>
              </a:rPr>
              <a:t> - The flute player - YouTube</a:t>
            </a:r>
            <a:endParaRPr lang="en-GB" sz="1200" dirty="0">
              <a:solidFill>
                <a:srgbClr val="FFFF00"/>
              </a:solidFill>
            </a:endParaRPr>
          </a:p>
        </p:txBody>
      </p:sp>
    </p:spTree>
    <p:extLst>
      <p:ext uri="{BB962C8B-B14F-4D97-AF65-F5344CB8AC3E}">
        <p14:creationId xmlns:p14="http://schemas.microsoft.com/office/powerpoint/2010/main" val="249858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circle(in)">
                                      <p:cBhvr>
                                        <p:cTn id="24" dur="20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A4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2D3856-6EF8-4343-9CE2-3549939A9D29}"/>
              </a:ext>
            </a:extLst>
          </p:cNvPr>
          <p:cNvSpPr>
            <a:spLocks noGrp="1"/>
          </p:cNvSpPr>
          <p:nvPr>
            <p:ph type="title"/>
          </p:nvPr>
        </p:nvSpPr>
        <p:spPr>
          <a:xfrm>
            <a:off x="693134" y="4741528"/>
            <a:ext cx="6594189" cy="1625210"/>
          </a:xfrm>
        </p:spPr>
        <p:txBody>
          <a:bodyPr>
            <a:normAutofit/>
          </a:bodyPr>
          <a:lstStyle/>
          <a:p>
            <a:pPr algn="r"/>
            <a:r>
              <a:rPr lang="en-GB" dirty="0">
                <a:solidFill>
                  <a:srgbClr val="FFC000"/>
                </a:solidFill>
              </a:rPr>
              <a:t>Jean-Dominique Ingres </a:t>
            </a:r>
            <a:r>
              <a:rPr lang="en-GB" sz="2800" dirty="0">
                <a:solidFill>
                  <a:srgbClr val="FFFFFF"/>
                </a:solidFill>
              </a:rPr>
              <a:t>1780-1867</a:t>
            </a:r>
          </a:p>
        </p:txBody>
      </p:sp>
      <p:pic>
        <p:nvPicPr>
          <p:cNvPr id="5" name="Picture 4" descr="A person sitting on a couch&#10;&#10;Description automatically generated">
            <a:extLst>
              <a:ext uri="{FF2B5EF4-FFF2-40B4-BE49-F238E27FC236}">
                <a16:creationId xmlns:a16="http://schemas.microsoft.com/office/drawing/2014/main" id="{D9AF7923-0128-4BA3-93A9-D2502A0FE2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D5D1CCB-A577-4A25-8807-1BDE9D2E5157}"/>
              </a:ext>
            </a:extLst>
          </p:cNvPr>
          <p:cNvSpPr>
            <a:spLocks noGrp="1"/>
          </p:cNvSpPr>
          <p:nvPr>
            <p:ph type="body"/>
          </p:nvPr>
        </p:nvSpPr>
        <p:spPr>
          <a:xfrm>
            <a:off x="8029319" y="917725"/>
            <a:ext cx="3424739" cy="4852362"/>
          </a:xfrm>
        </p:spPr>
        <p:txBody>
          <a:bodyPr anchor="ctr">
            <a:noAutofit/>
          </a:bodyPr>
          <a:lstStyle/>
          <a:p>
            <a:pPr>
              <a:spcAft>
                <a:spcPts val="600"/>
              </a:spcAft>
            </a:pPr>
            <a:r>
              <a:rPr lang="en-GB" sz="2800" dirty="0">
                <a:solidFill>
                  <a:srgbClr val="FFFFFF"/>
                </a:solidFill>
              </a:rPr>
              <a:t>Neoclassical artist</a:t>
            </a:r>
          </a:p>
          <a:p>
            <a:pPr>
              <a:spcAft>
                <a:spcPts val="600"/>
              </a:spcAft>
            </a:pPr>
            <a:r>
              <a:rPr lang="en-GB" sz="2800" dirty="0">
                <a:solidFill>
                  <a:srgbClr val="FFFFFF"/>
                </a:solidFill>
              </a:rPr>
              <a:t>Prix de Rome</a:t>
            </a:r>
          </a:p>
          <a:p>
            <a:pPr>
              <a:spcAft>
                <a:spcPts val="600"/>
              </a:spcAft>
            </a:pPr>
            <a:r>
              <a:rPr lang="en-GB" sz="2800" dirty="0">
                <a:solidFill>
                  <a:srgbClr val="FFFFFF"/>
                </a:solidFill>
              </a:rPr>
              <a:t>Painted portraits to make a living</a:t>
            </a:r>
          </a:p>
          <a:p>
            <a:pPr>
              <a:spcAft>
                <a:spcPts val="600"/>
              </a:spcAft>
            </a:pPr>
            <a:r>
              <a:rPr lang="en-GB" sz="2800" dirty="0">
                <a:solidFill>
                  <a:srgbClr val="FFFFFF"/>
                </a:solidFill>
              </a:rPr>
              <a:t>Attempted to become popular with Napoleon</a:t>
            </a:r>
          </a:p>
          <a:p>
            <a:pPr>
              <a:spcAft>
                <a:spcPts val="600"/>
              </a:spcAft>
            </a:pPr>
            <a:r>
              <a:rPr lang="en-GB" sz="2800" dirty="0">
                <a:solidFill>
                  <a:srgbClr val="FFFFFF"/>
                </a:solidFill>
              </a:rPr>
              <a:t>Exiled himself to Rome</a:t>
            </a:r>
          </a:p>
          <a:p>
            <a:pPr>
              <a:spcAft>
                <a:spcPts val="600"/>
              </a:spcAft>
            </a:pPr>
            <a:r>
              <a:rPr lang="en-GB" sz="2800" dirty="0">
                <a:solidFill>
                  <a:srgbClr val="FFFFFF"/>
                </a:solidFill>
              </a:rPr>
              <a:t>Influenced later painters such as Picasso</a:t>
            </a:r>
          </a:p>
        </p:txBody>
      </p:sp>
    </p:spTree>
    <p:extLst>
      <p:ext uri="{BB962C8B-B14F-4D97-AF65-F5344CB8AC3E}">
        <p14:creationId xmlns:p14="http://schemas.microsoft.com/office/powerpoint/2010/main" val="3456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2E2B-A783-6635-021A-FDD33ACEA2A4}"/>
              </a:ext>
            </a:extLst>
          </p:cNvPr>
          <p:cNvSpPr>
            <a:spLocks noGrp="1"/>
          </p:cNvSpPr>
          <p:nvPr>
            <p:ph type="title"/>
          </p:nvPr>
        </p:nvSpPr>
        <p:spPr/>
        <p:txBody>
          <a:bodyPr/>
          <a:lstStyle/>
          <a:p>
            <a:r>
              <a:rPr lang="en-GB" dirty="0">
                <a:solidFill>
                  <a:srgbClr val="FFC000"/>
                </a:solidFill>
                <a:latin typeface="Bodoni MT" panose="02070603080606020203" pitchFamily="18" charset="0"/>
              </a:rPr>
              <a:t>Jean-Dominique Ingres</a:t>
            </a:r>
            <a:r>
              <a:rPr lang="en-GB" sz="1800" dirty="0">
                <a:solidFill>
                  <a:srgbClr val="FFC000"/>
                </a:solidFill>
                <a:latin typeface="Bodoni MT" panose="02070603080606020203" pitchFamily="18" charset="0"/>
              </a:rPr>
              <a:t> 1780-1867</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C008DF24-F9E9-B3E7-F37A-7D7EE9C7C3BB}"/>
              </a:ext>
            </a:extLst>
          </p:cNvPr>
          <p:cNvSpPr>
            <a:spLocks noGrp="1"/>
          </p:cNvSpPr>
          <p:nvPr>
            <p:ph type="body"/>
          </p:nvPr>
        </p:nvSpPr>
        <p:spPr/>
        <p:txBody>
          <a:bodyPr/>
          <a:lstStyle/>
          <a:p>
            <a:endParaRPr lang="en-GB" dirty="0"/>
          </a:p>
        </p:txBody>
      </p:sp>
      <p:pic>
        <p:nvPicPr>
          <p:cNvPr id="8194" name="Picture 2" descr="Image result for best paintings Ingres">
            <a:extLst>
              <a:ext uri="{FF2B5EF4-FFF2-40B4-BE49-F238E27FC236}">
                <a16:creationId xmlns:a16="http://schemas.microsoft.com/office/drawing/2014/main" id="{B5972A45-FAB8-E638-8D1A-2C24BF4EAB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203" y="1545655"/>
            <a:ext cx="3494914" cy="4318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09518C-8D86-7DFB-F4F7-52B0415CD054}"/>
              </a:ext>
            </a:extLst>
          </p:cNvPr>
          <p:cNvSpPr txBox="1"/>
          <p:nvPr/>
        </p:nvSpPr>
        <p:spPr>
          <a:xfrm>
            <a:off x="512203" y="5943600"/>
            <a:ext cx="3494914" cy="369332"/>
          </a:xfrm>
          <a:prstGeom prst="rect">
            <a:avLst/>
          </a:prstGeom>
          <a:noFill/>
        </p:spPr>
        <p:txBody>
          <a:bodyPr wrap="square" rtlCol="0">
            <a:spAutoFit/>
          </a:bodyPr>
          <a:lstStyle/>
          <a:p>
            <a:pPr algn="ctr"/>
            <a:r>
              <a:rPr lang="en-GB" dirty="0">
                <a:latin typeface="Bodoni MT Condensed" panose="02070606080606020203" pitchFamily="18" charset="0"/>
              </a:rPr>
              <a:t>Monsieur </a:t>
            </a:r>
            <a:r>
              <a:rPr lang="en-GB" dirty="0" err="1">
                <a:latin typeface="Bodoni MT Condensed" panose="02070606080606020203" pitchFamily="18" charset="0"/>
              </a:rPr>
              <a:t>Bertin</a:t>
            </a:r>
            <a:r>
              <a:rPr lang="en-GB" dirty="0">
                <a:latin typeface="Bodoni MT Condensed" panose="02070606080606020203" pitchFamily="18" charset="0"/>
              </a:rPr>
              <a:t> 1832 Jean Dominique Ingres</a:t>
            </a:r>
          </a:p>
        </p:txBody>
      </p:sp>
      <p:pic>
        <p:nvPicPr>
          <p:cNvPr id="8196" name="Picture 4" descr="See the source image">
            <a:extLst>
              <a:ext uri="{FF2B5EF4-FFF2-40B4-BE49-F238E27FC236}">
                <a16:creationId xmlns:a16="http://schemas.microsoft.com/office/drawing/2014/main" id="{B9E4F692-0F8B-A642-30AE-26305F3FD0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36618" y="552120"/>
            <a:ext cx="3621494" cy="5312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C318D0-8007-773C-DA2F-F33330FFA0E5}"/>
              </a:ext>
            </a:extLst>
          </p:cNvPr>
          <p:cNvSpPr txBox="1"/>
          <p:nvPr/>
        </p:nvSpPr>
        <p:spPr>
          <a:xfrm>
            <a:off x="8436618" y="6040877"/>
            <a:ext cx="3494914" cy="369332"/>
          </a:xfrm>
          <a:prstGeom prst="rect">
            <a:avLst/>
          </a:prstGeom>
          <a:noFill/>
        </p:spPr>
        <p:txBody>
          <a:bodyPr wrap="square" rtlCol="0">
            <a:spAutoFit/>
          </a:bodyPr>
          <a:lstStyle/>
          <a:p>
            <a:r>
              <a:rPr lang="en-GB" dirty="0">
                <a:latin typeface="Bodoni MT Condensed" panose="02070606080606020203" pitchFamily="18" charset="0"/>
              </a:rPr>
              <a:t>Louise Comtesse </a:t>
            </a:r>
            <a:r>
              <a:rPr lang="en-GB" dirty="0" err="1">
                <a:latin typeface="Bodoni MT Condensed" panose="02070606080606020203" pitchFamily="18" charset="0"/>
              </a:rPr>
              <a:t>D’Haussonville</a:t>
            </a:r>
            <a:r>
              <a:rPr lang="en-GB" dirty="0">
                <a:latin typeface="Bodoni MT Condensed" panose="02070606080606020203" pitchFamily="18" charset="0"/>
              </a:rPr>
              <a:t> 1819 J.A.D Ingres</a:t>
            </a:r>
          </a:p>
        </p:txBody>
      </p:sp>
      <p:pic>
        <p:nvPicPr>
          <p:cNvPr id="8198" name="Picture 6" descr="Image result for painting ingres">
            <a:extLst>
              <a:ext uri="{FF2B5EF4-FFF2-40B4-BE49-F238E27FC236}">
                <a16:creationId xmlns:a16="http://schemas.microsoft.com/office/drawing/2014/main" id="{C1B3B27E-01D2-FEE8-8E4D-258125EB0DF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63239" y="1710388"/>
            <a:ext cx="2717257" cy="4057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B22E05-3903-FB57-68D8-C2EDA8FC07FC}"/>
              </a:ext>
            </a:extLst>
          </p:cNvPr>
          <p:cNvSpPr txBox="1"/>
          <p:nvPr/>
        </p:nvSpPr>
        <p:spPr>
          <a:xfrm>
            <a:off x="4618720" y="6060173"/>
            <a:ext cx="3206294" cy="369332"/>
          </a:xfrm>
          <a:prstGeom prst="rect">
            <a:avLst/>
          </a:prstGeom>
          <a:noFill/>
        </p:spPr>
        <p:txBody>
          <a:bodyPr wrap="square" rtlCol="0">
            <a:spAutoFit/>
          </a:bodyPr>
          <a:lstStyle/>
          <a:p>
            <a:pPr algn="ctr"/>
            <a:r>
              <a:rPr lang="en-GB" dirty="0">
                <a:latin typeface="Bodoni MT Condensed" panose="02070606080606020203" pitchFamily="18" charset="0"/>
              </a:rPr>
              <a:t>La Grande Odalisque Jean Dominique Ingres</a:t>
            </a:r>
          </a:p>
        </p:txBody>
      </p:sp>
    </p:spTree>
    <p:extLst>
      <p:ext uri="{BB962C8B-B14F-4D97-AF65-F5344CB8AC3E}">
        <p14:creationId xmlns:p14="http://schemas.microsoft.com/office/powerpoint/2010/main" val="30372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wipe(down)">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randombar(horizontal)">
                                      <p:cBhvr>
                                        <p:cTn id="24" dur="500"/>
                                        <p:tgtEl>
                                          <p:spTgt spid="819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8198"/>
                                        </p:tgtEl>
                                        <p:attrNameLst>
                                          <p:attrName>style.visibility</p:attrName>
                                        </p:attrNameLst>
                                      </p:cBhvr>
                                      <p:to>
                                        <p:strVal val="visible"/>
                                      </p:to>
                                    </p:set>
                                    <p:animEffect transition="in" filter="wheel(1)">
                                      <p:cBhvr>
                                        <p:cTn id="35" dur="2000"/>
                                        <p:tgtEl>
                                          <p:spTgt spid="819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D859-60BA-423D-ABA4-1D861A3BD670}"/>
              </a:ext>
            </a:extLst>
          </p:cNvPr>
          <p:cNvSpPr>
            <a:spLocks noGrp="1"/>
          </p:cNvSpPr>
          <p:nvPr>
            <p:ph type="title"/>
          </p:nvPr>
        </p:nvSpPr>
        <p:spPr>
          <a:xfrm>
            <a:off x="6096000" y="484632"/>
            <a:ext cx="5604386" cy="1609344"/>
          </a:xfrm>
          <a:ln>
            <a:noFill/>
          </a:ln>
        </p:spPr>
        <p:txBody>
          <a:bodyPr>
            <a:normAutofit/>
          </a:bodyPr>
          <a:lstStyle/>
          <a:p>
            <a:r>
              <a:rPr lang="en-GB" sz="4000" dirty="0">
                <a:solidFill>
                  <a:srgbClr val="FFC000"/>
                </a:solidFill>
              </a:rPr>
              <a:t>Jean Auguste Dominique Ingres </a:t>
            </a:r>
            <a:r>
              <a:rPr lang="en-GB" sz="2800" dirty="0"/>
              <a:t>1780-1867</a:t>
            </a:r>
          </a:p>
        </p:txBody>
      </p:sp>
      <p:pic>
        <p:nvPicPr>
          <p:cNvPr id="5" name="Picture 4" descr="A picture containing indoor, table, sitting, white&#10;&#10;Description automatically generated">
            <a:extLst>
              <a:ext uri="{FF2B5EF4-FFF2-40B4-BE49-F238E27FC236}">
                <a16:creationId xmlns:a16="http://schemas.microsoft.com/office/drawing/2014/main" id="{1471311C-0586-43BB-82F5-D0F717984E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a:stretch/>
        </p:blipFill>
        <p:spPr>
          <a:xfrm>
            <a:off x="7751170" y="1747156"/>
            <a:ext cx="4221707" cy="4931241"/>
          </a:xfrm>
          <a:prstGeom prst="rect">
            <a:avLst/>
          </a:prstGeom>
        </p:spPr>
      </p:pic>
      <p:pic>
        <p:nvPicPr>
          <p:cNvPr id="7" name="Picture 6" descr="A picture containing person, woman, holding, sitting&#10;&#10;Description automatically generated">
            <a:extLst>
              <a:ext uri="{FF2B5EF4-FFF2-40B4-BE49-F238E27FC236}">
                <a16:creationId xmlns:a16="http://schemas.microsoft.com/office/drawing/2014/main" id="{B8D45787-0501-4FD2-8349-60E8131CB9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2428875" y="3003866"/>
            <a:ext cx="3299594" cy="3854134"/>
          </a:xfrm>
          <a:prstGeom prst="rect">
            <a:avLst/>
          </a:prstGeom>
        </p:spPr>
      </p:pic>
      <p:pic>
        <p:nvPicPr>
          <p:cNvPr id="9" name="Picture 8" descr="A person sitting on a bed&#10;&#10;Description automatically generated">
            <a:extLst>
              <a:ext uri="{FF2B5EF4-FFF2-40B4-BE49-F238E27FC236}">
                <a16:creationId xmlns:a16="http://schemas.microsoft.com/office/drawing/2014/main" id="{37E11494-CA01-40CD-A9E0-517843C593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0" y="0"/>
            <a:ext cx="5926333" cy="3363686"/>
          </a:xfrm>
          <a:prstGeom prst="rect">
            <a:avLst/>
          </a:prstGeom>
        </p:spPr>
      </p:pic>
      <p:sp>
        <p:nvSpPr>
          <p:cNvPr id="3" name="Text Placeholder 2">
            <a:extLst>
              <a:ext uri="{FF2B5EF4-FFF2-40B4-BE49-F238E27FC236}">
                <a16:creationId xmlns:a16="http://schemas.microsoft.com/office/drawing/2014/main" id="{8A3101AB-F86C-4FEC-BC91-AE7094CB0B41}"/>
              </a:ext>
            </a:extLst>
          </p:cNvPr>
          <p:cNvSpPr>
            <a:spLocks noGrp="1"/>
          </p:cNvSpPr>
          <p:nvPr>
            <p:ph type="body"/>
          </p:nvPr>
        </p:nvSpPr>
        <p:spPr>
          <a:xfrm>
            <a:off x="9228834" y="135160"/>
            <a:ext cx="2744043" cy="698944"/>
          </a:xfrm>
        </p:spPr>
        <p:txBody>
          <a:bodyPr>
            <a:norm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https://www.bing.com/videos/search?q=Ingres&amp;&amp;view=detail&amp;mid=AA8006D88BC233FB3E4FAA8006D88BC233FB3E4F&amp;&amp;FORM=VRDGAR</a:t>
            </a:r>
            <a:endParaRPr lang="en-GB" sz="1200" dirty="0">
              <a:solidFill>
                <a:srgbClr val="FFFF00"/>
              </a:solidFill>
              <a:latin typeface="Bodoni MT Condensed" panose="02070606080606020203" pitchFamily="18" charset="0"/>
            </a:endParaRPr>
          </a:p>
          <a:p>
            <a:endParaRPr lang="en-GB" sz="2000" dirty="0"/>
          </a:p>
        </p:txBody>
      </p:sp>
      <p:sp>
        <p:nvSpPr>
          <p:cNvPr id="4" name="TextBox 3">
            <a:extLst>
              <a:ext uri="{FF2B5EF4-FFF2-40B4-BE49-F238E27FC236}">
                <a16:creationId xmlns:a16="http://schemas.microsoft.com/office/drawing/2014/main" id="{D8E68E3C-286C-5A2B-18E0-B5112377F01A}"/>
              </a:ext>
            </a:extLst>
          </p:cNvPr>
          <p:cNvSpPr txBox="1"/>
          <p:nvPr/>
        </p:nvSpPr>
        <p:spPr>
          <a:xfrm>
            <a:off x="150829" y="3400719"/>
            <a:ext cx="4120335"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Grande Odalisque 1814 Jean-Auguste Ingres</a:t>
            </a:r>
          </a:p>
        </p:txBody>
      </p:sp>
      <p:sp>
        <p:nvSpPr>
          <p:cNvPr id="6" name="TextBox 5">
            <a:extLst>
              <a:ext uri="{FF2B5EF4-FFF2-40B4-BE49-F238E27FC236}">
                <a16:creationId xmlns:a16="http://schemas.microsoft.com/office/drawing/2014/main" id="{C91D6848-4752-C356-D4BE-99283976726B}"/>
              </a:ext>
            </a:extLst>
          </p:cNvPr>
          <p:cNvSpPr txBox="1"/>
          <p:nvPr/>
        </p:nvSpPr>
        <p:spPr>
          <a:xfrm>
            <a:off x="6372520" y="2630078"/>
            <a:ext cx="1206631"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Sacre de Napoleon</a:t>
            </a:r>
          </a:p>
          <a:p>
            <a:r>
              <a:rPr lang="en-GB" dirty="0">
                <a:solidFill>
                  <a:srgbClr val="FFFF00"/>
                </a:solidFill>
                <a:latin typeface="Bodoni MT Condensed" panose="02070606080606020203" pitchFamily="18" charset="0"/>
              </a:rPr>
              <a:t>1804</a:t>
            </a:r>
          </a:p>
          <a:p>
            <a:r>
              <a:rPr lang="en-GB" dirty="0">
                <a:solidFill>
                  <a:srgbClr val="FFFF00"/>
                </a:solidFill>
                <a:latin typeface="Bodoni MT Condensed" panose="02070606080606020203" pitchFamily="18" charset="0"/>
              </a:rPr>
              <a:t>Ingres</a:t>
            </a:r>
          </a:p>
        </p:txBody>
      </p:sp>
      <p:sp>
        <p:nvSpPr>
          <p:cNvPr id="8" name="TextBox 7">
            <a:extLst>
              <a:ext uri="{FF2B5EF4-FFF2-40B4-BE49-F238E27FC236}">
                <a16:creationId xmlns:a16="http://schemas.microsoft.com/office/drawing/2014/main" id="{6A5F886D-0227-04CD-37B5-325122FE9CA5}"/>
              </a:ext>
            </a:extLst>
          </p:cNvPr>
          <p:cNvSpPr txBox="1"/>
          <p:nvPr/>
        </p:nvSpPr>
        <p:spPr>
          <a:xfrm>
            <a:off x="801278" y="4411744"/>
            <a:ext cx="1429733" cy="1477328"/>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Portrait de Madame Ingres c.1812</a:t>
            </a:r>
          </a:p>
          <a:p>
            <a:r>
              <a:rPr lang="en-GB" dirty="0">
                <a:solidFill>
                  <a:srgbClr val="FFFF00"/>
                </a:solidFill>
                <a:latin typeface="Bodoni MT Condensed" panose="02070606080606020203" pitchFamily="18" charset="0"/>
              </a:rPr>
              <a:t>Jean Auguste Ingres</a:t>
            </a:r>
          </a:p>
          <a:p>
            <a:endParaRPr lang="en-GB" dirty="0">
              <a:solidFill>
                <a:srgbClr val="FFFF00"/>
              </a:solidFill>
              <a:latin typeface="Bodoni MT Condensed" panose="02070606080606020203" pitchFamily="18" charset="0"/>
            </a:endParaRPr>
          </a:p>
        </p:txBody>
      </p:sp>
      <p:pic>
        <p:nvPicPr>
          <p:cNvPr id="4098" name="Picture 2" descr="The Turkish Bath - Wikipedia">
            <a:extLst>
              <a:ext uri="{FF2B5EF4-FFF2-40B4-BE49-F238E27FC236}">
                <a16:creationId xmlns:a16="http://schemas.microsoft.com/office/drawing/2014/main" id="{C115879B-006E-196F-B465-61FFB5EE6F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52713" y="0"/>
            <a:ext cx="6886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866173-482D-14B5-A7F1-A5DBE6C37589}"/>
              </a:ext>
            </a:extLst>
          </p:cNvPr>
          <p:cNvSpPr txBox="1"/>
          <p:nvPr/>
        </p:nvSpPr>
        <p:spPr>
          <a:xfrm>
            <a:off x="150829" y="6438507"/>
            <a:ext cx="2413262"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Le Bain Turc 1854 Ingres</a:t>
            </a:r>
          </a:p>
        </p:txBody>
      </p:sp>
    </p:spTree>
    <p:extLst>
      <p:ext uri="{BB962C8B-B14F-4D97-AF65-F5344CB8AC3E}">
        <p14:creationId xmlns:p14="http://schemas.microsoft.com/office/powerpoint/2010/main" val="17481591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circle(in)">
                                      <p:cBhvr>
                                        <p:cTn id="46" dur="200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D85D-719B-B970-D75D-CF201D4EF473}"/>
              </a:ext>
            </a:extLst>
          </p:cNvPr>
          <p:cNvSpPr>
            <a:spLocks noGrp="1"/>
          </p:cNvSpPr>
          <p:nvPr>
            <p:ph type="title"/>
          </p:nvPr>
        </p:nvSpPr>
        <p:spPr/>
        <p:txBody>
          <a:bodyPr/>
          <a:lstStyle/>
          <a:p>
            <a:r>
              <a:rPr lang="en-GB" dirty="0">
                <a:latin typeface="Bodoni MT" panose="02070603080606020203" pitchFamily="18" charset="0"/>
              </a:rPr>
              <a:t>Horace Vernet </a:t>
            </a:r>
            <a:r>
              <a:rPr lang="en-GB" sz="1800" dirty="0">
                <a:solidFill>
                  <a:srgbClr val="FFFF00"/>
                </a:solidFill>
                <a:latin typeface="Bodoni MT" panose="02070603080606020203" pitchFamily="18" charset="0"/>
              </a:rPr>
              <a:t>1789-1863</a:t>
            </a:r>
            <a:endParaRPr lang="en-GB" dirty="0">
              <a:solidFill>
                <a:srgbClr val="FFFF00"/>
              </a:solidFill>
              <a:latin typeface="Bodoni MT" panose="02070603080606020203" pitchFamily="18" charset="0"/>
            </a:endParaRPr>
          </a:p>
        </p:txBody>
      </p:sp>
      <p:sp>
        <p:nvSpPr>
          <p:cNvPr id="3" name="Text Placeholder 2">
            <a:extLst>
              <a:ext uri="{FF2B5EF4-FFF2-40B4-BE49-F238E27FC236}">
                <a16:creationId xmlns:a16="http://schemas.microsoft.com/office/drawing/2014/main" id="{BA785791-092F-A370-C4B0-6E963E358593}"/>
              </a:ext>
            </a:extLst>
          </p:cNvPr>
          <p:cNvSpPr>
            <a:spLocks noGrp="1"/>
          </p:cNvSpPr>
          <p:nvPr>
            <p:ph type="body"/>
          </p:nvPr>
        </p:nvSpPr>
        <p:spPr>
          <a:xfrm>
            <a:off x="609480" y="1604520"/>
            <a:ext cx="8135686" cy="3976560"/>
          </a:xfrm>
        </p:spPr>
        <p:txBody>
          <a:bodyPr/>
          <a:lstStyle/>
          <a:p>
            <a:pPr marL="457200" indent="-457200">
              <a:buFont typeface="Arial" panose="020B0604020202020204" pitchFamily="34" charset="0"/>
              <a:buChar char="•"/>
            </a:pPr>
            <a:r>
              <a:rPr lang="en-GB" sz="2800" dirty="0">
                <a:solidFill>
                  <a:srgbClr val="FFFF00"/>
                </a:solidFill>
                <a:latin typeface="Bodoni MT" panose="02070603080606020203" pitchFamily="18" charset="0"/>
              </a:rPr>
              <a:t>Son and grandson of artists</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His father was a close friend of Géricault</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Trained with his father</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Became a military painter </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Specialised in scenes of military activity in Algeria</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Was honoured in his time</a:t>
            </a:r>
          </a:p>
          <a:p>
            <a:pPr marL="457200" indent="-457200">
              <a:buFont typeface="Arial" panose="020B0604020202020204" pitchFamily="34" charset="0"/>
              <a:buChar char="•"/>
            </a:pPr>
            <a:r>
              <a:rPr lang="en-GB" sz="2800" dirty="0">
                <a:solidFill>
                  <a:srgbClr val="FFFF00"/>
                </a:solidFill>
                <a:latin typeface="Bodoni MT" panose="02070603080606020203" pitchFamily="18" charset="0"/>
              </a:rPr>
              <a:t>His paintings sold very well</a:t>
            </a:r>
          </a:p>
        </p:txBody>
      </p:sp>
      <p:pic>
        <p:nvPicPr>
          <p:cNvPr id="9218" name="Picture 2">
            <a:extLst>
              <a:ext uri="{FF2B5EF4-FFF2-40B4-BE49-F238E27FC236}">
                <a16:creationId xmlns:a16="http://schemas.microsoft.com/office/drawing/2014/main" id="{8389D122-151D-3D20-14F7-FB0251637E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45300" y="1242873"/>
            <a:ext cx="3637722" cy="496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9218"/>
                                        </p:tgtEl>
                                        <p:attrNameLst>
                                          <p:attrName>style.visibility</p:attrName>
                                        </p:attrNameLst>
                                      </p:cBhvr>
                                      <p:to>
                                        <p:strVal val="visible"/>
                                      </p:to>
                                    </p:set>
                                    <p:animEffect transition="in" filter="circle(in)">
                                      <p:cBhvr>
                                        <p:cTn id="55"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E098-FBD2-CA28-B986-803062F06842}"/>
              </a:ext>
            </a:extLst>
          </p:cNvPr>
          <p:cNvSpPr>
            <a:spLocks noGrp="1"/>
          </p:cNvSpPr>
          <p:nvPr>
            <p:ph type="title"/>
          </p:nvPr>
        </p:nvSpPr>
        <p:spPr/>
        <p:txBody>
          <a:bodyPr/>
          <a:lstStyle/>
          <a:p>
            <a:r>
              <a:rPr lang="en-GB" dirty="0">
                <a:latin typeface="Bodoni MT" panose="02070603080606020203" pitchFamily="18" charset="0"/>
              </a:rPr>
              <a:t>Horace Vernet </a:t>
            </a:r>
            <a:r>
              <a:rPr lang="en-GB" sz="1800" dirty="0">
                <a:solidFill>
                  <a:srgbClr val="FFFF00"/>
                </a:solidFill>
                <a:latin typeface="Bodoni MT" panose="02070603080606020203" pitchFamily="18" charset="0"/>
              </a:rPr>
              <a:t>1789-1863</a:t>
            </a:r>
            <a:endParaRPr lang="en-GB" dirty="0"/>
          </a:p>
        </p:txBody>
      </p:sp>
      <p:sp>
        <p:nvSpPr>
          <p:cNvPr id="3" name="Text Placeholder 2">
            <a:extLst>
              <a:ext uri="{FF2B5EF4-FFF2-40B4-BE49-F238E27FC236}">
                <a16:creationId xmlns:a16="http://schemas.microsoft.com/office/drawing/2014/main" id="{8C833295-8764-B345-EBF6-734210041AF2}"/>
              </a:ext>
            </a:extLst>
          </p:cNvPr>
          <p:cNvSpPr>
            <a:spLocks noGrp="1"/>
          </p:cNvSpPr>
          <p:nvPr>
            <p:ph type="body"/>
          </p:nvPr>
        </p:nvSpPr>
        <p:spPr/>
        <p:txBody>
          <a:bodyPr/>
          <a:lstStyle/>
          <a:p>
            <a:endParaRPr lang="en-GB" dirty="0"/>
          </a:p>
        </p:txBody>
      </p:sp>
      <p:pic>
        <p:nvPicPr>
          <p:cNvPr id="10242" name="Picture 2" descr="See the source image">
            <a:extLst>
              <a:ext uri="{FF2B5EF4-FFF2-40B4-BE49-F238E27FC236}">
                <a16:creationId xmlns:a16="http://schemas.microsoft.com/office/drawing/2014/main" id="{5A5038AF-E258-656A-5FFC-52D49B37AB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46714" y="1354266"/>
            <a:ext cx="5417800" cy="4477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5B8016-4651-9E94-841D-D650AB01E2E2}"/>
              </a:ext>
            </a:extLst>
          </p:cNvPr>
          <p:cNvSpPr txBox="1"/>
          <p:nvPr/>
        </p:nvSpPr>
        <p:spPr>
          <a:xfrm>
            <a:off x="6653719" y="5982511"/>
            <a:ext cx="5310795" cy="369332"/>
          </a:xfrm>
          <a:prstGeom prst="rect">
            <a:avLst/>
          </a:prstGeom>
          <a:noFill/>
        </p:spPr>
        <p:txBody>
          <a:bodyPr wrap="square" rtlCol="0">
            <a:spAutoFit/>
          </a:bodyPr>
          <a:lstStyle/>
          <a:p>
            <a:pPr algn="ctr"/>
            <a:r>
              <a:rPr lang="en-GB" dirty="0" err="1">
                <a:latin typeface="Bodoni MT Condensed" panose="02070606080606020203" pitchFamily="18" charset="0"/>
              </a:rPr>
              <a:t>Trompette</a:t>
            </a:r>
            <a:r>
              <a:rPr lang="en-GB" dirty="0">
                <a:latin typeface="Bodoni MT Condensed" panose="02070606080606020203" pitchFamily="18" charset="0"/>
              </a:rPr>
              <a:t> </a:t>
            </a:r>
            <a:r>
              <a:rPr lang="en-GB" dirty="0" err="1">
                <a:latin typeface="Bodoni MT Condensed" panose="02070606080606020203" pitchFamily="18" charset="0"/>
              </a:rPr>
              <a:t>Blessé</a:t>
            </a:r>
            <a:r>
              <a:rPr lang="en-GB" dirty="0">
                <a:latin typeface="Bodoni MT Condensed" panose="02070606080606020203" pitchFamily="18" charset="0"/>
              </a:rPr>
              <a:t> 1819 Horace Vernet</a:t>
            </a:r>
          </a:p>
        </p:txBody>
      </p:sp>
      <p:pic>
        <p:nvPicPr>
          <p:cNvPr id="10244" name="Picture 4" descr="See the source image">
            <a:extLst>
              <a:ext uri="{FF2B5EF4-FFF2-40B4-BE49-F238E27FC236}">
                <a16:creationId xmlns:a16="http://schemas.microsoft.com/office/drawing/2014/main" id="{0E4DBD6B-8F76-B3FB-3F10-FA24686950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1561" y="1070846"/>
            <a:ext cx="4073726" cy="4911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9539F2-AAC6-81EA-8286-11BD47DA91FB}"/>
              </a:ext>
            </a:extLst>
          </p:cNvPr>
          <p:cNvSpPr txBox="1"/>
          <p:nvPr/>
        </p:nvSpPr>
        <p:spPr>
          <a:xfrm>
            <a:off x="1468877" y="6060332"/>
            <a:ext cx="4377446"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Retraite</a:t>
            </a:r>
            <a:r>
              <a:rPr lang="en-GB" dirty="0">
                <a:latin typeface="Bodoni MT Condensed" panose="02070606080606020203" pitchFamily="18" charset="0"/>
              </a:rPr>
              <a:t> 1839 Horace Vernet</a:t>
            </a:r>
          </a:p>
        </p:txBody>
      </p:sp>
      <p:sp>
        <p:nvSpPr>
          <p:cNvPr id="7" name="TextBox 6">
            <a:extLst>
              <a:ext uri="{FF2B5EF4-FFF2-40B4-BE49-F238E27FC236}">
                <a16:creationId xmlns:a16="http://schemas.microsoft.com/office/drawing/2014/main" id="{F59FDFFD-0757-15F5-DEE9-CC2303DD41E9}"/>
              </a:ext>
            </a:extLst>
          </p:cNvPr>
          <p:cNvSpPr txBox="1"/>
          <p:nvPr/>
        </p:nvSpPr>
        <p:spPr>
          <a:xfrm>
            <a:off x="9309116" y="98104"/>
            <a:ext cx="2881262" cy="276999"/>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Emile Jean Horace Vernet - Bing video</a:t>
            </a:r>
            <a:endParaRPr lang="en-GB" sz="1200" dirty="0">
              <a:solidFill>
                <a:srgbClr val="FFFF00"/>
              </a:solidFill>
            </a:endParaRPr>
          </a:p>
        </p:txBody>
      </p:sp>
      <p:pic>
        <p:nvPicPr>
          <p:cNvPr id="10246" name="Picture 6" descr="See the source image">
            <a:extLst>
              <a:ext uri="{FF2B5EF4-FFF2-40B4-BE49-F238E27FC236}">
                <a16:creationId xmlns:a16="http://schemas.microsoft.com/office/drawing/2014/main" id="{61207697-697E-8D63-C28E-06CDE44704A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4979B5-E200-CD7D-A286-75E3E167245E}"/>
              </a:ext>
            </a:extLst>
          </p:cNvPr>
          <p:cNvSpPr txBox="1"/>
          <p:nvPr/>
        </p:nvSpPr>
        <p:spPr>
          <a:xfrm>
            <a:off x="7957226" y="845640"/>
            <a:ext cx="385245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Bataille</a:t>
            </a:r>
            <a:r>
              <a:rPr lang="en-GB" dirty="0">
                <a:solidFill>
                  <a:srgbClr val="FFFF00"/>
                </a:solidFill>
                <a:latin typeface="Bodoni MT Condensed" panose="02070606080606020203" pitchFamily="18" charset="0"/>
              </a:rPr>
              <a:t> de Valmy 1826 Horace Vernet</a:t>
            </a:r>
          </a:p>
        </p:txBody>
      </p:sp>
    </p:spTree>
    <p:extLst>
      <p:ext uri="{BB962C8B-B14F-4D97-AF65-F5344CB8AC3E}">
        <p14:creationId xmlns:p14="http://schemas.microsoft.com/office/powerpoint/2010/main" val="120977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heel(1)">
                                      <p:cBhvr>
                                        <p:cTn id="13" dur="2000"/>
                                        <p:tgtEl>
                                          <p:spTgt spid="102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barn(inVertical)">
                                      <p:cBhvr>
                                        <p:cTn id="24" dur="500"/>
                                        <p:tgtEl>
                                          <p:spTgt spid="1024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46"/>
                                        </p:tgtEl>
                                        <p:attrNameLst>
                                          <p:attrName>style.visibility</p:attrName>
                                        </p:attrNameLst>
                                      </p:cBhvr>
                                      <p:to>
                                        <p:strVal val="visible"/>
                                      </p:to>
                                    </p:set>
                                    <p:animEffect transition="in" filter="wipe(down)">
                                      <p:cBhvr>
                                        <p:cTn id="35" dur="500"/>
                                        <p:tgtEl>
                                          <p:spTgt spid="1024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41D8-DB1E-435A-9B7A-6244F6D8424A}"/>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Theodore Gericault </a:t>
            </a:r>
            <a:r>
              <a:rPr lang="en-GB" sz="2800" dirty="0"/>
              <a:t>1791-1824</a:t>
            </a:r>
          </a:p>
        </p:txBody>
      </p:sp>
      <p:sp>
        <p:nvSpPr>
          <p:cNvPr id="3" name="Text Placeholder 2">
            <a:extLst>
              <a:ext uri="{FF2B5EF4-FFF2-40B4-BE49-F238E27FC236}">
                <a16:creationId xmlns:a16="http://schemas.microsoft.com/office/drawing/2014/main" id="{E1A856B9-B403-4C44-A60E-760436F71109}"/>
              </a:ext>
            </a:extLst>
          </p:cNvPr>
          <p:cNvSpPr>
            <a:spLocks noGrp="1"/>
          </p:cNvSpPr>
          <p:nvPr>
            <p:ph type="body"/>
          </p:nvPr>
        </p:nvSpPr>
        <p:spPr>
          <a:xfrm>
            <a:off x="762000" y="2279018"/>
            <a:ext cx="5314543" cy="4121782"/>
          </a:xfrm>
        </p:spPr>
        <p:txBody>
          <a:bodyPr anchor="t">
            <a:normAutofit fontScale="70000" lnSpcReduction="20000"/>
          </a:bodyPr>
          <a:lstStyle/>
          <a:p>
            <a:pPr>
              <a:spcAft>
                <a:spcPts val="600"/>
              </a:spcAft>
            </a:pPr>
            <a:r>
              <a:rPr lang="en-GB" sz="4500" dirty="0"/>
              <a:t>Artist who bridged Neoclassical and Romanticism</a:t>
            </a:r>
          </a:p>
          <a:p>
            <a:pPr>
              <a:spcAft>
                <a:spcPts val="600"/>
              </a:spcAft>
            </a:pPr>
            <a:r>
              <a:rPr lang="en-GB" sz="4500" dirty="0"/>
              <a:t>Started with military themes</a:t>
            </a:r>
          </a:p>
          <a:p>
            <a:pPr>
              <a:spcAft>
                <a:spcPts val="600"/>
              </a:spcAft>
            </a:pPr>
            <a:r>
              <a:rPr lang="en-GB" sz="4500" dirty="0"/>
              <a:t>Le </a:t>
            </a:r>
            <a:r>
              <a:rPr lang="en-GB" sz="4500" dirty="0" err="1"/>
              <a:t>Radeau</a:t>
            </a:r>
            <a:r>
              <a:rPr lang="en-GB" sz="4500" dirty="0"/>
              <a:t> de la </a:t>
            </a:r>
            <a:r>
              <a:rPr lang="en-GB" sz="4500" dirty="0" err="1"/>
              <a:t>Meduse</a:t>
            </a:r>
            <a:r>
              <a:rPr lang="en-GB" sz="4500" dirty="0"/>
              <a:t> and all that</a:t>
            </a:r>
          </a:p>
          <a:p>
            <a:pPr>
              <a:spcAft>
                <a:spcPts val="600"/>
              </a:spcAft>
            </a:pPr>
            <a:r>
              <a:rPr lang="en-GB" sz="4500" dirty="0"/>
              <a:t>Les </a:t>
            </a:r>
            <a:r>
              <a:rPr lang="en-GB" sz="4500" dirty="0" err="1"/>
              <a:t>Monomanes</a:t>
            </a:r>
            <a:r>
              <a:rPr lang="en-GB" sz="4500" dirty="0"/>
              <a:t> 5 portraits</a:t>
            </a:r>
          </a:p>
          <a:p>
            <a:pPr>
              <a:spcAft>
                <a:spcPts val="600"/>
              </a:spcAft>
            </a:pPr>
            <a:r>
              <a:rPr lang="en-GB" sz="4500" dirty="0"/>
              <a:t>Could have been the painter of the era</a:t>
            </a:r>
          </a:p>
          <a:p>
            <a:pPr>
              <a:spcAft>
                <a:spcPts val="600"/>
              </a:spcAft>
            </a:pPr>
            <a:endParaRPr lang="en-GB" sz="1800" dirty="0"/>
          </a:p>
          <a:p>
            <a:pPr>
              <a:spcAft>
                <a:spcPts val="600"/>
              </a:spcAft>
            </a:pPr>
            <a:r>
              <a:rPr lang="en-GB" sz="1800" dirty="0">
                <a:hlinkClick r:id="rId2"/>
              </a:rPr>
              <a:t>https://www.bing.com/videos/search?q=Gericault&amp;&amp;view=detail&amp;mid=A3137DDB83EB3A8F7FA1A3137DDB83EB3A8F7FA1&amp;&amp;FORM=VRDGAR</a:t>
            </a:r>
            <a:endParaRPr lang="en-GB" sz="1800" dirty="0"/>
          </a:p>
          <a:p>
            <a:pPr>
              <a:spcAft>
                <a:spcPts val="600"/>
              </a:spcAft>
            </a:pPr>
            <a:endParaRPr lang="en-GB" sz="1800" dirty="0"/>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man, book, building&#10;&#10;Description automatically generated">
            <a:extLst>
              <a:ext uri="{FF2B5EF4-FFF2-40B4-BE49-F238E27FC236}">
                <a16:creationId xmlns:a16="http://schemas.microsoft.com/office/drawing/2014/main" id="{6A30775F-7085-4322-98A3-CC5F61F66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74110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4738-C04B-40F6-BE5A-CBDE0822B5F2}"/>
              </a:ext>
            </a:extLst>
          </p:cNvPr>
          <p:cNvSpPr>
            <a:spLocks noGrp="1"/>
          </p:cNvSpPr>
          <p:nvPr>
            <p:ph type="title"/>
          </p:nvPr>
        </p:nvSpPr>
        <p:spPr>
          <a:xfrm>
            <a:off x="6400800" y="484632"/>
            <a:ext cx="5299586" cy="1609344"/>
          </a:xfrm>
          <a:ln>
            <a:noFill/>
          </a:ln>
        </p:spPr>
        <p:txBody>
          <a:bodyPr>
            <a:normAutofit/>
          </a:bodyPr>
          <a:lstStyle/>
          <a:p>
            <a:r>
              <a:rPr lang="en-GB" sz="4000" b="1" dirty="0">
                <a:solidFill>
                  <a:srgbClr val="FFC000"/>
                </a:solidFill>
              </a:rPr>
              <a:t>Theodore Gericault </a:t>
            </a:r>
            <a:r>
              <a:rPr lang="en-GB" sz="4000" dirty="0"/>
              <a:t>1791-1867</a:t>
            </a:r>
          </a:p>
        </p:txBody>
      </p:sp>
      <p:pic>
        <p:nvPicPr>
          <p:cNvPr id="9" name="Picture 8" descr="A person wearing a hat&#10;&#10;Description automatically generated">
            <a:extLst>
              <a:ext uri="{FF2B5EF4-FFF2-40B4-BE49-F238E27FC236}">
                <a16:creationId xmlns:a16="http://schemas.microsoft.com/office/drawing/2014/main" id="{77358CFE-858D-4A5C-A31A-4903ED8207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2917436" cy="3407764"/>
          </a:xfrm>
          <a:prstGeom prst="rect">
            <a:avLst/>
          </a:prstGeom>
        </p:spPr>
      </p:pic>
      <p:pic>
        <p:nvPicPr>
          <p:cNvPr id="7" name="Picture 6" descr="A picture containing person, man, looking, black&#10;&#10;Description automatically generated">
            <a:extLst>
              <a:ext uri="{FF2B5EF4-FFF2-40B4-BE49-F238E27FC236}">
                <a16:creationId xmlns:a16="http://schemas.microsoft.com/office/drawing/2014/main" id="{7BF76918-9677-452A-A1CC-17B84B6534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
          <a:stretch/>
        </p:blipFill>
        <p:spPr>
          <a:xfrm>
            <a:off x="3008896" y="-2655"/>
            <a:ext cx="2917457" cy="3407774"/>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468BE808-974B-490A-9C85-353C72400F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20" y="3494314"/>
            <a:ext cx="5926333" cy="3363686"/>
          </a:xfrm>
          <a:prstGeom prst="rect">
            <a:avLst/>
          </a:prstGeom>
        </p:spPr>
      </p:pic>
      <p:sp>
        <p:nvSpPr>
          <p:cNvPr id="3" name="Text Placeholder 2">
            <a:extLst>
              <a:ext uri="{FF2B5EF4-FFF2-40B4-BE49-F238E27FC236}">
                <a16:creationId xmlns:a16="http://schemas.microsoft.com/office/drawing/2014/main" id="{F6C13A4A-BB80-46EA-A34F-329CC6865E1E}"/>
              </a:ext>
            </a:extLst>
          </p:cNvPr>
          <p:cNvSpPr>
            <a:spLocks noGrp="1"/>
          </p:cNvSpPr>
          <p:nvPr>
            <p:ph type="body"/>
          </p:nvPr>
        </p:nvSpPr>
        <p:spPr>
          <a:xfrm>
            <a:off x="9328825" y="3124663"/>
            <a:ext cx="2655651" cy="3363686"/>
          </a:xfrm>
        </p:spPr>
        <p:txBody>
          <a:bodyPr>
            <a:noAutofit/>
          </a:bodyPr>
          <a:lstStyle/>
          <a:p>
            <a:r>
              <a:rPr lang="en-GB" sz="2800" b="1" dirty="0">
                <a:solidFill>
                  <a:srgbClr val="FFC000"/>
                </a:solidFill>
              </a:rPr>
              <a:t>Portraits of Monomaniacs</a:t>
            </a:r>
          </a:p>
          <a:p>
            <a:r>
              <a:rPr lang="en-GB" sz="2800" dirty="0"/>
              <a:t>The Gambling Woman</a:t>
            </a:r>
          </a:p>
          <a:p>
            <a:r>
              <a:rPr lang="en-GB" sz="2800" dirty="0"/>
              <a:t>The Kleptomaniac</a:t>
            </a:r>
          </a:p>
          <a:p>
            <a:r>
              <a:rPr lang="en-GB" sz="2800" dirty="0"/>
              <a:t>The Insane Woman</a:t>
            </a:r>
          </a:p>
        </p:txBody>
      </p:sp>
      <p:sp>
        <p:nvSpPr>
          <p:cNvPr id="10" name="Rectangle 9">
            <a:extLst>
              <a:ext uri="{FF2B5EF4-FFF2-40B4-BE49-F238E27FC236}">
                <a16:creationId xmlns:a16="http://schemas.microsoft.com/office/drawing/2014/main" id="{D8802DDA-63BF-4C45-8274-BFFA8FC3CABA}"/>
              </a:ext>
            </a:extLst>
          </p:cNvPr>
          <p:cNvSpPr/>
          <p:nvPr/>
        </p:nvSpPr>
        <p:spPr>
          <a:xfrm>
            <a:off x="6002593" y="2015228"/>
            <a:ext cx="6096000" cy="1200329"/>
          </a:xfrm>
          <a:prstGeom prst="rect">
            <a:avLst/>
          </a:prstGeom>
        </p:spPr>
        <p:txBody>
          <a:bodyPr>
            <a:spAutoFit/>
          </a:bodyPr>
          <a:lstStyle/>
          <a:p>
            <a:r>
              <a:rPr lang="en-GB" dirty="0">
                <a:hlinkClick r:id="rId5"/>
              </a:rPr>
              <a:t>https://www.bing.com/videos/search?q=Theodore+Gericault+Paintings&amp;&amp;view=detail&amp;mid=621BBAB2BCC7D20B11E3621BBAB2BCC7D20B11E3&amp;&amp;FORM=VRDGAR</a:t>
            </a:r>
            <a:endParaRPr lang="en-GB" dirty="0"/>
          </a:p>
          <a:p>
            <a:endParaRPr lang="en-GB" dirty="0"/>
          </a:p>
        </p:txBody>
      </p:sp>
    </p:spTree>
    <p:extLst>
      <p:ext uri="{BB962C8B-B14F-4D97-AF65-F5344CB8AC3E}">
        <p14:creationId xmlns:p14="http://schemas.microsoft.com/office/powerpoint/2010/main" val="19863403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59E9-17D7-1AC6-343C-D4B860B7A6F5}"/>
              </a:ext>
            </a:extLst>
          </p:cNvPr>
          <p:cNvSpPr>
            <a:spLocks noGrp="1"/>
          </p:cNvSpPr>
          <p:nvPr>
            <p:ph type="title"/>
          </p:nvPr>
        </p:nvSpPr>
        <p:spPr/>
        <p:txBody>
          <a:bodyPr/>
          <a:lstStyle/>
          <a:p>
            <a:r>
              <a:rPr lang="en-GB" b="1" dirty="0">
                <a:solidFill>
                  <a:srgbClr val="FFC000"/>
                </a:solidFill>
              </a:rPr>
              <a:t>Théodore Géricault </a:t>
            </a:r>
            <a:r>
              <a:rPr lang="en-GB" sz="1800" b="1" dirty="0"/>
              <a:t>1791-1867</a:t>
            </a:r>
            <a:r>
              <a:rPr lang="en-GB" b="1" dirty="0">
                <a:solidFill>
                  <a:srgbClr val="FFC000"/>
                </a:solidFill>
              </a:rPr>
              <a:t> </a:t>
            </a:r>
            <a:endParaRPr lang="en-GB" dirty="0"/>
          </a:p>
        </p:txBody>
      </p:sp>
      <p:sp>
        <p:nvSpPr>
          <p:cNvPr id="3" name="Text Placeholder 2">
            <a:extLst>
              <a:ext uri="{FF2B5EF4-FFF2-40B4-BE49-F238E27FC236}">
                <a16:creationId xmlns:a16="http://schemas.microsoft.com/office/drawing/2014/main" id="{17E993E7-8695-302B-A828-6448778FE608}"/>
              </a:ext>
            </a:extLst>
          </p:cNvPr>
          <p:cNvSpPr>
            <a:spLocks noGrp="1"/>
          </p:cNvSpPr>
          <p:nvPr>
            <p:ph type="body"/>
          </p:nvPr>
        </p:nvSpPr>
        <p:spPr/>
        <p:txBody>
          <a:bodyPr/>
          <a:lstStyle/>
          <a:p>
            <a:endParaRPr lang="en-GB" dirty="0"/>
          </a:p>
        </p:txBody>
      </p:sp>
      <p:pic>
        <p:nvPicPr>
          <p:cNvPr id="11266" name="Picture 2" descr="See the source image">
            <a:extLst>
              <a:ext uri="{FF2B5EF4-FFF2-40B4-BE49-F238E27FC236}">
                <a16:creationId xmlns:a16="http://schemas.microsoft.com/office/drawing/2014/main" id="{D634D898-9F49-D6C3-C0A6-E204E7DD72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77" y="1163090"/>
            <a:ext cx="8448912" cy="56134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ee the source image">
            <a:extLst>
              <a:ext uri="{FF2B5EF4-FFF2-40B4-BE49-F238E27FC236}">
                <a16:creationId xmlns:a16="http://schemas.microsoft.com/office/drawing/2014/main" id="{AE11577C-D119-B913-781E-6C512DA8AB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9110" y="0"/>
            <a:ext cx="4800093" cy="3706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52D704-5EF7-06F8-508B-157F3F0C849E}"/>
              </a:ext>
            </a:extLst>
          </p:cNvPr>
          <p:cNvSpPr txBox="1"/>
          <p:nvPr/>
        </p:nvSpPr>
        <p:spPr>
          <a:xfrm>
            <a:off x="8842443" y="6040877"/>
            <a:ext cx="3171217" cy="646331"/>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Radeau</a:t>
            </a:r>
            <a:r>
              <a:rPr lang="en-GB" dirty="0">
                <a:latin typeface="Bodoni MT Condensed" panose="02070606080606020203" pitchFamily="18" charset="0"/>
              </a:rPr>
              <a:t> de la </a:t>
            </a:r>
            <a:r>
              <a:rPr lang="en-GB" dirty="0" err="1">
                <a:latin typeface="Bodoni MT Condensed" panose="02070606080606020203" pitchFamily="18" charset="0"/>
              </a:rPr>
              <a:t>Méduse</a:t>
            </a:r>
            <a:r>
              <a:rPr lang="en-GB" dirty="0">
                <a:latin typeface="Bodoni MT Condensed" panose="02070606080606020203" pitchFamily="18" charset="0"/>
              </a:rPr>
              <a:t> 1819 Theodore Gericault (detail above)</a:t>
            </a:r>
          </a:p>
        </p:txBody>
      </p:sp>
      <p:sp>
        <p:nvSpPr>
          <p:cNvPr id="7" name="TextBox 6">
            <a:extLst>
              <a:ext uri="{FF2B5EF4-FFF2-40B4-BE49-F238E27FC236}">
                <a16:creationId xmlns:a16="http://schemas.microsoft.com/office/drawing/2014/main" id="{E565785D-9459-A384-D2B9-ED2274659C1D}"/>
              </a:ext>
            </a:extLst>
          </p:cNvPr>
          <p:cNvSpPr txBox="1"/>
          <p:nvPr/>
        </p:nvSpPr>
        <p:spPr>
          <a:xfrm>
            <a:off x="2497060" y="127332"/>
            <a:ext cx="6235428" cy="276999"/>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Gericault, Raft of the Medusa - Bing video</a:t>
            </a:r>
            <a:endParaRPr lang="en-GB" sz="1200" dirty="0">
              <a:solidFill>
                <a:srgbClr val="FFFF00"/>
              </a:solidFill>
            </a:endParaRPr>
          </a:p>
        </p:txBody>
      </p:sp>
    </p:spTree>
    <p:extLst>
      <p:ext uri="{BB962C8B-B14F-4D97-AF65-F5344CB8AC3E}">
        <p14:creationId xmlns:p14="http://schemas.microsoft.com/office/powerpoint/2010/main" val="18123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barn(inVertical)">
                                      <p:cBhvr>
                                        <p:cTn id="19" dur="5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randombar(horizontal)">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F851-F2F8-83B2-0504-3C3EB4FC51F9}"/>
              </a:ext>
            </a:extLst>
          </p:cNvPr>
          <p:cNvSpPr>
            <a:spLocks noGrp="1"/>
          </p:cNvSpPr>
          <p:nvPr>
            <p:ph type="title"/>
          </p:nvPr>
        </p:nvSpPr>
        <p:spPr/>
        <p:txBody>
          <a:bodyPr/>
          <a:lstStyle/>
          <a:p>
            <a:r>
              <a:rPr lang="en-GB" dirty="0">
                <a:latin typeface="Bodoni MT" panose="02070603080606020203" pitchFamily="18" charset="0"/>
              </a:rPr>
              <a:t>Unfair Comparison</a:t>
            </a:r>
          </a:p>
        </p:txBody>
      </p:sp>
      <p:sp>
        <p:nvSpPr>
          <p:cNvPr id="3" name="Text Placeholder 2">
            <a:extLst>
              <a:ext uri="{FF2B5EF4-FFF2-40B4-BE49-F238E27FC236}">
                <a16:creationId xmlns:a16="http://schemas.microsoft.com/office/drawing/2014/main" id="{2B9F6199-E909-37D6-4B63-C95D1ADB9165}"/>
              </a:ext>
            </a:extLst>
          </p:cNvPr>
          <p:cNvSpPr>
            <a:spLocks noGrp="1"/>
          </p:cNvSpPr>
          <p:nvPr>
            <p:ph type="body"/>
          </p:nvPr>
        </p:nvSpPr>
        <p:spPr>
          <a:xfrm>
            <a:off x="609480" y="1440720"/>
            <a:ext cx="10971720" cy="3976560"/>
          </a:xfrm>
        </p:spPr>
        <p:txBody>
          <a:bodyPr/>
          <a:lstStyle/>
          <a:p>
            <a:endParaRPr lang="en-GB"/>
          </a:p>
        </p:txBody>
      </p:sp>
      <p:pic>
        <p:nvPicPr>
          <p:cNvPr id="4" name="Picture 6" descr="See the source image">
            <a:extLst>
              <a:ext uri="{FF2B5EF4-FFF2-40B4-BE49-F238E27FC236}">
                <a16:creationId xmlns:a16="http://schemas.microsoft.com/office/drawing/2014/main" id="{E4AB180F-8633-09E3-3553-924CD80537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97979"/>
            <a:ext cx="6653051" cy="3742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B923A2DB-B808-E687-0665-DDA4C4314D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6449" y="1872329"/>
            <a:ext cx="5335551" cy="35449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BCF03-3852-01DA-D029-53BA2B8B5C22}"/>
              </a:ext>
            </a:extLst>
          </p:cNvPr>
          <p:cNvSpPr txBox="1"/>
          <p:nvPr/>
        </p:nvSpPr>
        <p:spPr>
          <a:xfrm>
            <a:off x="1274094" y="5535953"/>
            <a:ext cx="4104861" cy="369332"/>
          </a:xfrm>
          <a:prstGeom prst="rect">
            <a:avLst/>
          </a:prstGeom>
          <a:noFill/>
        </p:spPr>
        <p:txBody>
          <a:bodyPr wrap="square" rtlCol="0">
            <a:spAutoFit/>
          </a:bodyPr>
          <a:lstStyle/>
          <a:p>
            <a:pPr algn="ctr"/>
            <a:r>
              <a:rPr lang="en-GB" dirty="0">
                <a:latin typeface="Bodoni MT Condensed" panose="02070606080606020203" pitchFamily="18" charset="0"/>
              </a:rPr>
              <a:t>Horace Vernet 1826</a:t>
            </a:r>
          </a:p>
        </p:txBody>
      </p:sp>
      <p:sp>
        <p:nvSpPr>
          <p:cNvPr id="7" name="TextBox 6">
            <a:extLst>
              <a:ext uri="{FF2B5EF4-FFF2-40B4-BE49-F238E27FC236}">
                <a16:creationId xmlns:a16="http://schemas.microsoft.com/office/drawing/2014/main" id="{3529743A-933A-9ADE-99AC-E3F897DE5CA7}"/>
              </a:ext>
            </a:extLst>
          </p:cNvPr>
          <p:cNvSpPr txBox="1"/>
          <p:nvPr/>
        </p:nvSpPr>
        <p:spPr>
          <a:xfrm>
            <a:off x="7762672" y="5535953"/>
            <a:ext cx="3706239" cy="369332"/>
          </a:xfrm>
          <a:prstGeom prst="rect">
            <a:avLst/>
          </a:prstGeom>
          <a:noFill/>
        </p:spPr>
        <p:txBody>
          <a:bodyPr wrap="square" rtlCol="0">
            <a:spAutoFit/>
          </a:bodyPr>
          <a:lstStyle/>
          <a:p>
            <a:pPr algn="ctr"/>
            <a:r>
              <a:rPr lang="en-GB" dirty="0">
                <a:latin typeface="Bodoni MT Condensed" panose="02070606080606020203" pitchFamily="18" charset="0"/>
              </a:rPr>
              <a:t>Théodore Géricault 1819</a:t>
            </a:r>
          </a:p>
        </p:txBody>
      </p:sp>
      <p:sp>
        <p:nvSpPr>
          <p:cNvPr id="9" name="TextBox 8">
            <a:extLst>
              <a:ext uri="{FF2B5EF4-FFF2-40B4-BE49-F238E27FC236}">
                <a16:creationId xmlns:a16="http://schemas.microsoft.com/office/drawing/2014/main" id="{7FE2447E-EE28-CA1C-8123-4BB80C7F77D6}"/>
              </a:ext>
            </a:extLst>
          </p:cNvPr>
          <p:cNvSpPr txBox="1"/>
          <p:nvPr/>
        </p:nvSpPr>
        <p:spPr>
          <a:xfrm>
            <a:off x="5080270" y="154927"/>
            <a:ext cx="6094378" cy="646331"/>
          </a:xfrm>
          <a:prstGeom prst="rect">
            <a:avLst/>
          </a:prstGeom>
          <a:noFill/>
        </p:spPr>
        <p:txBody>
          <a:bodyPr wrap="square">
            <a:spAutoFit/>
          </a:bodyPr>
          <a:lstStyle/>
          <a:p>
            <a:r>
              <a:rPr lang="en-GB" dirty="0">
                <a:hlinkClick r:id="rId4"/>
              </a:rPr>
              <a:t>Delibes: </a:t>
            </a:r>
            <a:r>
              <a:rPr lang="en-GB" dirty="0" err="1">
                <a:hlinkClick r:id="rId4"/>
              </a:rPr>
              <a:t>Lakmé</a:t>
            </a:r>
            <a:r>
              <a:rPr lang="en-GB" dirty="0">
                <a:hlinkClick r:id="rId4"/>
              </a:rPr>
              <a:t> - Duo des fleurs (Flower Duet), Sabine </a:t>
            </a:r>
            <a:r>
              <a:rPr lang="en-GB" dirty="0" err="1">
                <a:hlinkClick r:id="rId4"/>
              </a:rPr>
              <a:t>Devieilhe</a:t>
            </a:r>
            <a:r>
              <a:rPr lang="en-GB" dirty="0">
                <a:hlinkClick r:id="rId4"/>
              </a:rPr>
              <a:t> &amp; Marianne </a:t>
            </a:r>
            <a:r>
              <a:rPr lang="en-GB" dirty="0" err="1">
                <a:hlinkClick r:id="rId4"/>
              </a:rPr>
              <a:t>Crebassa</a:t>
            </a:r>
            <a:r>
              <a:rPr lang="en-GB" dirty="0">
                <a:hlinkClick r:id="rId4"/>
              </a:rPr>
              <a:t> - Bing video</a:t>
            </a:r>
            <a:endParaRPr lang="en-GB" dirty="0"/>
          </a:p>
        </p:txBody>
      </p:sp>
      <p:sp>
        <p:nvSpPr>
          <p:cNvPr id="11" name="TextBox 10">
            <a:extLst>
              <a:ext uri="{FF2B5EF4-FFF2-40B4-BE49-F238E27FC236}">
                <a16:creationId xmlns:a16="http://schemas.microsoft.com/office/drawing/2014/main" id="{5553CECD-E812-229E-70A6-80E5B1C04EAC}"/>
              </a:ext>
            </a:extLst>
          </p:cNvPr>
          <p:cNvSpPr txBox="1"/>
          <p:nvPr/>
        </p:nvSpPr>
        <p:spPr>
          <a:xfrm>
            <a:off x="3796219" y="5905285"/>
            <a:ext cx="6269476" cy="369332"/>
          </a:xfrm>
          <a:prstGeom prst="rect">
            <a:avLst/>
          </a:prstGeom>
          <a:noFill/>
        </p:spPr>
        <p:txBody>
          <a:bodyPr wrap="square">
            <a:spAutoFit/>
          </a:bodyPr>
          <a:lstStyle/>
          <a:p>
            <a:r>
              <a:rPr lang="en-GB" dirty="0">
                <a:hlinkClick r:id="rId5"/>
              </a:rPr>
              <a:t>Erik SATIE - </a:t>
            </a:r>
            <a:r>
              <a:rPr lang="en-GB" dirty="0" err="1">
                <a:hlinkClick r:id="rId5"/>
              </a:rPr>
              <a:t>Gymnopedies</a:t>
            </a:r>
            <a:r>
              <a:rPr lang="en-GB" dirty="0">
                <a:hlinkClick r:id="rId5"/>
              </a:rPr>
              <a:t> 1, 2, 3 (60 min) - Bing video</a:t>
            </a:r>
            <a:endParaRPr lang="en-GB" dirty="0"/>
          </a:p>
        </p:txBody>
      </p:sp>
      <p:sp>
        <p:nvSpPr>
          <p:cNvPr id="10" name="TextBox 9">
            <a:extLst>
              <a:ext uri="{FF2B5EF4-FFF2-40B4-BE49-F238E27FC236}">
                <a16:creationId xmlns:a16="http://schemas.microsoft.com/office/drawing/2014/main" id="{10E634AA-9B3C-C7FE-6564-61D716A5DFFE}"/>
              </a:ext>
            </a:extLst>
          </p:cNvPr>
          <p:cNvSpPr txBox="1"/>
          <p:nvPr/>
        </p:nvSpPr>
        <p:spPr>
          <a:xfrm>
            <a:off x="4901929" y="771349"/>
            <a:ext cx="6269476" cy="646331"/>
          </a:xfrm>
          <a:prstGeom prst="rect">
            <a:avLst/>
          </a:prstGeom>
          <a:noFill/>
        </p:spPr>
        <p:txBody>
          <a:bodyPr wrap="square">
            <a:spAutoFit/>
          </a:bodyPr>
          <a:lstStyle/>
          <a:p>
            <a:r>
              <a:rPr lang="de-DE" dirty="0">
                <a:hlinkClick r:id="rId6"/>
              </a:rPr>
              <a:t>Der Erlkönig - Franz Schubert [Dietrich Fischer-Dieskau] - Bing video</a:t>
            </a:r>
            <a:endParaRPr lang="en-GB" dirty="0"/>
          </a:p>
        </p:txBody>
      </p:sp>
    </p:spTree>
    <p:extLst>
      <p:ext uri="{BB962C8B-B14F-4D97-AF65-F5344CB8AC3E}">
        <p14:creationId xmlns:p14="http://schemas.microsoft.com/office/powerpoint/2010/main" val="9897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1"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CustomShape 1"/>
          <p:cNvSpPr/>
          <p:nvPr/>
        </p:nvSpPr>
        <p:spPr>
          <a:xfrm>
            <a:off x="0" y="0"/>
            <a:ext cx="1219068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2" name="CustomShape 2"/>
          <p:cNvSpPr/>
          <p:nvPr/>
        </p:nvSpPr>
        <p:spPr>
          <a:xfrm>
            <a:off x="184320" y="237600"/>
            <a:ext cx="7651440" cy="638100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p:style>
      </p:sp>
      <p:sp>
        <p:nvSpPr>
          <p:cNvPr id="263" name="CustomShape 3"/>
          <p:cNvSpPr/>
          <p:nvPr/>
        </p:nvSpPr>
        <p:spPr>
          <a:xfrm>
            <a:off x="321480" y="374760"/>
            <a:ext cx="7338600" cy="6106680"/>
          </a:xfrm>
          <a:prstGeom prst="rect">
            <a:avLst/>
          </a:prstGeom>
          <a:noFill/>
          <a:ln w="6480">
            <a:solidFill>
              <a:schemeClr val="tx1">
                <a:lumMod val="75000"/>
                <a:lumOff val="25000"/>
              </a:schemeClr>
            </a:solidFill>
            <a:miter/>
          </a:ln>
        </p:spPr>
        <p:style>
          <a:lnRef idx="2">
            <a:schemeClr val="accent1">
              <a:shade val="50000"/>
            </a:schemeClr>
          </a:lnRef>
          <a:fillRef idx="1">
            <a:schemeClr val="accent1"/>
          </a:fillRef>
          <a:effectRef idx="0">
            <a:schemeClr val="accent1"/>
          </a:effectRef>
          <a:fontRef idx="minor"/>
        </p:style>
      </p:sp>
      <p:sp>
        <p:nvSpPr>
          <p:cNvPr id="264" name="CustomShape 4"/>
          <p:cNvSpPr/>
          <p:nvPr/>
        </p:nvSpPr>
        <p:spPr>
          <a:xfrm>
            <a:off x="868680" y="642600"/>
            <a:ext cx="6280560" cy="174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GB" sz="4800" b="0" i="1" strike="noStrike" spc="-72" dirty="0">
                <a:solidFill>
                  <a:srgbClr val="262626"/>
                </a:solidFill>
                <a:latin typeface="Goudy Old Style"/>
                <a:ea typeface="DejaVu Sans"/>
              </a:rPr>
              <a:t>Jean Malouel </a:t>
            </a:r>
            <a:r>
              <a:rPr lang="en-GB" sz="2000" b="0" i="1" strike="noStrike" spc="-72" dirty="0">
                <a:solidFill>
                  <a:srgbClr val="262626"/>
                </a:solidFill>
                <a:latin typeface="Goudy Old Style"/>
                <a:ea typeface="DejaVu Sans"/>
              </a:rPr>
              <a:t>1365-1415</a:t>
            </a:r>
            <a:endParaRPr lang="en-GB" sz="2000" b="0" strike="noStrike" spc="-1" dirty="0">
              <a:latin typeface="Arial"/>
            </a:endParaRPr>
          </a:p>
        </p:txBody>
      </p:sp>
      <p:sp>
        <p:nvSpPr>
          <p:cNvPr id="265" name="CustomShape 5"/>
          <p:cNvSpPr/>
          <p:nvPr/>
        </p:nvSpPr>
        <p:spPr>
          <a:xfrm>
            <a:off x="868680" y="2386440"/>
            <a:ext cx="6280560" cy="364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Born in Nijmegen</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Trained with his father</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Travelled to Paris to work for Isabelle de Bavière</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Became a valet and painter at the court of Philip The </a:t>
            </a:r>
            <a:r>
              <a:rPr lang="en-GB" sz="2000" spc="-1" dirty="0">
                <a:solidFill>
                  <a:srgbClr val="000000"/>
                </a:solidFill>
                <a:latin typeface="Goudy Old Style"/>
                <a:ea typeface="DejaVu Sans"/>
              </a:rPr>
              <a:t>Bald (1342-1404) Chartreuse de Champmol and </a:t>
            </a:r>
            <a:r>
              <a:rPr lang="en-GB" sz="2000" spc="-1" dirty="0">
                <a:solidFill>
                  <a:srgbClr val="000000"/>
                </a:solidFill>
                <a:latin typeface="Goudy Old Style"/>
              </a:rPr>
              <a:t>Chateau de </a:t>
            </a:r>
            <a:r>
              <a:rPr lang="en-GB" sz="2000" spc="-1" dirty="0" err="1">
                <a:solidFill>
                  <a:srgbClr val="000000"/>
                </a:solidFill>
                <a:latin typeface="Goudy Old Style"/>
              </a:rPr>
              <a:t>Germolles</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Settled in Dijon</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Married a Dutch lady and had four children</a:t>
            </a:r>
            <a:endParaRPr lang="en-GB" sz="2000" b="0" strike="noStrike" spc="-1" dirty="0">
              <a:latin typeface="Arial"/>
            </a:endParaRPr>
          </a:p>
          <a:p>
            <a:pPr marL="182880" indent="-181440">
              <a:lnSpc>
                <a:spcPct val="110000"/>
              </a:lnSpc>
              <a:spcBef>
                <a:spcPts val="901"/>
              </a:spcBef>
              <a:buClr>
                <a:srgbClr val="262626"/>
              </a:buClr>
              <a:buFont typeface="Garamond"/>
              <a:buChar char="◦"/>
            </a:pPr>
            <a:r>
              <a:rPr lang="en-GB" sz="2000" b="0" strike="noStrike" spc="-1" dirty="0">
                <a:solidFill>
                  <a:srgbClr val="000000"/>
                </a:solidFill>
                <a:latin typeface="Goudy Old Style"/>
                <a:ea typeface="DejaVu Sans"/>
              </a:rPr>
              <a:t>Uncle to the Limbourg brothers</a:t>
            </a:r>
            <a:endParaRPr lang="en-GB" sz="2000" b="0" strike="noStrike" spc="-1" dirty="0">
              <a:latin typeface="Arial"/>
            </a:endParaRPr>
          </a:p>
          <a:p>
            <a:pPr>
              <a:lnSpc>
                <a:spcPct val="110000"/>
              </a:lnSpc>
              <a:spcBef>
                <a:spcPts val="901"/>
              </a:spcBef>
            </a:pPr>
            <a:endParaRPr lang="en-GB" sz="2000" b="0" strike="noStrike" spc="-1" dirty="0">
              <a:latin typeface="Arial"/>
            </a:endParaRPr>
          </a:p>
        </p:txBody>
      </p:sp>
      <p:pic>
        <p:nvPicPr>
          <p:cNvPr id="1026" name="Picture 2" descr="Image result for Portrait of Philip II The Bold">
            <a:extLst>
              <a:ext uri="{FF2B5EF4-FFF2-40B4-BE49-F238E27FC236}">
                <a16:creationId xmlns:a16="http://schemas.microsoft.com/office/drawing/2014/main" id="{E1BB5AD5-9EBA-061E-F7AD-E176FE3B17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6440" y="99393"/>
            <a:ext cx="4462798" cy="5824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AD3730-2EE6-99F5-7EFD-6C49D790020E}"/>
              </a:ext>
            </a:extLst>
          </p:cNvPr>
          <p:cNvSpPr txBox="1"/>
          <p:nvPr/>
        </p:nvSpPr>
        <p:spPr>
          <a:xfrm>
            <a:off x="7835760" y="6033600"/>
            <a:ext cx="4356240" cy="369332"/>
          </a:xfrm>
          <a:prstGeom prst="rect">
            <a:avLst/>
          </a:prstGeom>
          <a:noFill/>
        </p:spPr>
        <p:txBody>
          <a:bodyPr wrap="square" rtlCol="0">
            <a:spAutoFit/>
          </a:bodyPr>
          <a:lstStyle/>
          <a:p>
            <a:r>
              <a:rPr lang="en-GB" dirty="0">
                <a:latin typeface="Bodoni MT Condensed" panose="02070606080606020203" pitchFamily="18" charset="0"/>
              </a:rPr>
              <a:t>Philippe II le Hardi Duc de Bourgogne </a:t>
            </a:r>
            <a:r>
              <a:rPr lang="en-GB" dirty="0" err="1">
                <a:latin typeface="Bodoni MT Condensed" panose="02070606080606020203" pitchFamily="18" charset="0"/>
              </a:rPr>
              <a:t>Attr</a:t>
            </a:r>
            <a:r>
              <a:rPr lang="en-GB" dirty="0">
                <a:latin typeface="Bodoni MT Condensed" panose="02070606080606020203" pitchFamily="18" charset="0"/>
              </a:rPr>
              <a:t>. Jean Malouel c. 1400</a:t>
            </a:r>
          </a:p>
        </p:txBody>
      </p:sp>
    </p:spTree>
    <p:extLst>
      <p:ext uri="{BB962C8B-B14F-4D97-AF65-F5344CB8AC3E}">
        <p14:creationId xmlns:p14="http://schemas.microsoft.com/office/powerpoint/2010/main" val="36959492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repl">
                                        <p:cTn id="7" dur="500" fill="hold"/>
                                        <p:tgtEl>
                                          <p:spTgt spid="264"/>
                                        </p:tgtEl>
                                        <p:attrNameLst>
                                          <p:attrName>ppt_x</p:attrName>
                                        </p:attrNameLst>
                                      </p:cBhvr>
                                      <p:tavLst>
                                        <p:tav tm="0">
                                          <p:val>
                                            <p:strVal val="#ppt_x"/>
                                          </p:val>
                                        </p:tav>
                                        <p:tav tm="100000">
                                          <p:val>
                                            <p:strVal val="#ppt_x"/>
                                          </p:val>
                                        </p:tav>
                                      </p:tavLst>
                                    </p:anim>
                                    <p:anim calcmode="lin" valueType="num">
                                      <p:cBhvr additive="repl">
                                        <p:cTn id="8"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5">
                                            <p:txEl>
                                              <p:pRg st="0" end="0"/>
                                            </p:txEl>
                                          </p:spTgt>
                                        </p:tgtEl>
                                        <p:attrNameLst>
                                          <p:attrName>style.visibility</p:attrName>
                                        </p:attrNameLst>
                                      </p:cBhvr>
                                      <p:to>
                                        <p:strVal val="visible"/>
                                      </p:to>
                                    </p:set>
                                    <p:anim calcmode="lin" valueType="num">
                                      <p:cBhvr additive="repl">
                                        <p:cTn id="13" dur="500" fill="hold"/>
                                        <p:tgtEl>
                                          <p:spTgt spid="265">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5">
                                            <p:txEl>
                                              <p:pRg st="1" end="1"/>
                                            </p:txEl>
                                          </p:spTgt>
                                        </p:tgtEl>
                                        <p:attrNameLst>
                                          <p:attrName>style.visibility</p:attrName>
                                        </p:attrNameLst>
                                      </p:cBhvr>
                                      <p:to>
                                        <p:strVal val="visible"/>
                                      </p:to>
                                    </p:set>
                                    <p:anim calcmode="lin" valueType="num">
                                      <p:cBhvr additive="repl">
                                        <p:cTn id="19" dur="500" fill="hold"/>
                                        <p:tgtEl>
                                          <p:spTgt spid="265">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5">
                                            <p:txEl>
                                              <p:pRg st="2" end="2"/>
                                            </p:txEl>
                                          </p:spTgt>
                                        </p:tgtEl>
                                        <p:attrNameLst>
                                          <p:attrName>style.visibility</p:attrName>
                                        </p:attrNameLst>
                                      </p:cBhvr>
                                      <p:to>
                                        <p:strVal val="visible"/>
                                      </p:to>
                                    </p:set>
                                    <p:anim calcmode="lin" valueType="num">
                                      <p:cBhvr additive="repl">
                                        <p:cTn id="25" dur="500" fill="hold"/>
                                        <p:tgtEl>
                                          <p:spTgt spid="265">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5">
                                            <p:txEl>
                                              <p:pRg st="3" end="3"/>
                                            </p:txEl>
                                          </p:spTgt>
                                        </p:tgtEl>
                                        <p:attrNameLst>
                                          <p:attrName>style.visibility</p:attrName>
                                        </p:attrNameLst>
                                      </p:cBhvr>
                                      <p:to>
                                        <p:strVal val="visible"/>
                                      </p:to>
                                    </p:set>
                                    <p:anim calcmode="lin" valueType="num">
                                      <p:cBhvr additive="repl">
                                        <p:cTn id="31" dur="500" fill="hold"/>
                                        <p:tgtEl>
                                          <p:spTgt spid="265">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2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5">
                                            <p:txEl>
                                              <p:pRg st="4" end="4"/>
                                            </p:txEl>
                                          </p:spTgt>
                                        </p:tgtEl>
                                        <p:attrNameLst>
                                          <p:attrName>style.visibility</p:attrName>
                                        </p:attrNameLst>
                                      </p:cBhvr>
                                      <p:to>
                                        <p:strVal val="visible"/>
                                      </p:to>
                                    </p:set>
                                    <p:anim calcmode="lin" valueType="num">
                                      <p:cBhvr additive="repl">
                                        <p:cTn id="37" dur="500" fill="hold"/>
                                        <p:tgtEl>
                                          <p:spTgt spid="265">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26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5">
                                            <p:txEl>
                                              <p:pRg st="5" end="5"/>
                                            </p:txEl>
                                          </p:spTgt>
                                        </p:tgtEl>
                                        <p:attrNameLst>
                                          <p:attrName>style.visibility</p:attrName>
                                        </p:attrNameLst>
                                      </p:cBhvr>
                                      <p:to>
                                        <p:strVal val="visible"/>
                                      </p:to>
                                    </p:set>
                                    <p:anim calcmode="lin" valueType="num">
                                      <p:cBhvr additive="repl">
                                        <p:cTn id="43" dur="500" fill="hold"/>
                                        <p:tgtEl>
                                          <p:spTgt spid="265">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26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5">
                                            <p:txEl>
                                              <p:pRg st="6" end="6"/>
                                            </p:txEl>
                                          </p:spTgt>
                                        </p:tgtEl>
                                        <p:attrNameLst>
                                          <p:attrName>style.visibility</p:attrName>
                                        </p:attrNameLst>
                                      </p:cBhvr>
                                      <p:to>
                                        <p:strVal val="visible"/>
                                      </p:to>
                                    </p:set>
                                    <p:anim calcmode="lin" valueType="num">
                                      <p:cBhvr additive="repl">
                                        <p:cTn id="49" dur="500" fill="hold"/>
                                        <p:tgtEl>
                                          <p:spTgt spid="265">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26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circle(in)">
                                      <p:cBhvr>
                                        <p:cTn id="55" dur="20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FC2-820A-4010-8821-A7CF52310863}"/>
              </a:ext>
            </a:extLst>
          </p:cNvPr>
          <p:cNvSpPr>
            <a:spLocks noGrp="1"/>
          </p:cNvSpPr>
          <p:nvPr>
            <p:ph type="title"/>
          </p:nvPr>
        </p:nvSpPr>
        <p:spPr/>
        <p:txBody>
          <a:bodyPr/>
          <a:lstStyle/>
          <a:p>
            <a:r>
              <a:rPr lang="fr-FR" dirty="0">
                <a:solidFill>
                  <a:srgbClr val="FFCCFF"/>
                </a:solidFill>
                <a:latin typeface="Bodoni MT"/>
              </a:rPr>
              <a:t>Les Révolutions en France </a:t>
            </a:r>
          </a:p>
        </p:txBody>
      </p:sp>
      <p:sp>
        <p:nvSpPr>
          <p:cNvPr id="3" name="Text Placeholder 2">
            <a:extLst>
              <a:ext uri="{FF2B5EF4-FFF2-40B4-BE49-F238E27FC236}">
                <a16:creationId xmlns:a16="http://schemas.microsoft.com/office/drawing/2014/main" id="{B8F469CE-7196-DE56-1500-0E6205C442AC}"/>
              </a:ext>
            </a:extLst>
          </p:cNvPr>
          <p:cNvSpPr>
            <a:spLocks noGrp="1"/>
          </p:cNvSpPr>
          <p:nvPr>
            <p:ph type="body"/>
          </p:nvPr>
        </p:nvSpPr>
        <p:spPr>
          <a:xfrm>
            <a:off x="337106" y="2402188"/>
            <a:ext cx="10971720" cy="3976560"/>
          </a:xfrm>
        </p:spPr>
        <p:txBody>
          <a:bodyPr/>
          <a:lstStyle/>
          <a:p>
            <a:r>
              <a:rPr lang="en-GB" sz="3200" dirty="0">
                <a:solidFill>
                  <a:schemeClr val="accent2">
                    <a:lumMod val="20000"/>
                    <a:lumOff val="80000"/>
                  </a:schemeClr>
                </a:solidFill>
                <a:latin typeface="Bodoni MT" panose="02070603080606020203"/>
              </a:rPr>
              <a:t>1789-1799: The first Revolution (Bastille, Louis XVI, Terror)</a:t>
            </a:r>
          </a:p>
          <a:p>
            <a:r>
              <a:rPr lang="en-GB" sz="3200" dirty="0">
                <a:solidFill>
                  <a:schemeClr val="accent2">
                    <a:lumMod val="20000"/>
                    <a:lumOff val="80000"/>
                  </a:schemeClr>
                </a:solidFill>
                <a:latin typeface="Bodoni MT" panose="02070603080606020203"/>
              </a:rPr>
              <a:t>1799-1815:  </a:t>
            </a:r>
            <a:r>
              <a:rPr lang="en-GB" sz="3200" dirty="0">
                <a:solidFill>
                  <a:srgbClr val="0070C0"/>
                </a:solidFill>
                <a:latin typeface="Bodoni MT" panose="02070603080606020203"/>
              </a:rPr>
              <a:t>Napoleon I  (Emperor from 2nd December 1804)</a:t>
            </a:r>
          </a:p>
          <a:p>
            <a:r>
              <a:rPr lang="en-GB" sz="3200" dirty="0">
                <a:solidFill>
                  <a:srgbClr val="FFFF00"/>
                </a:solidFill>
                <a:latin typeface="Bodoni MT" panose="02070603080606020203"/>
              </a:rPr>
              <a:t>1830 :   The July Days (Charles X)</a:t>
            </a:r>
          </a:p>
          <a:p>
            <a:r>
              <a:rPr lang="en-GB" sz="3200" dirty="0">
                <a:solidFill>
                  <a:schemeClr val="accent5">
                    <a:lumMod val="60000"/>
                    <a:lumOff val="40000"/>
                  </a:schemeClr>
                </a:solidFill>
                <a:latin typeface="Bodoni MT" panose="02070603080606020203"/>
              </a:rPr>
              <a:t>1832:  The June Revolution (Louis-Philippe) Les Misérables</a:t>
            </a:r>
          </a:p>
          <a:p>
            <a:r>
              <a:rPr lang="en-GB" sz="3200" dirty="0">
                <a:solidFill>
                  <a:srgbClr val="99FFCC"/>
                </a:solidFill>
                <a:latin typeface="Bodoni MT" panose="02070603080606020203"/>
              </a:rPr>
              <a:t>1848:  Europe wide discontent (lower middle class and workers)</a:t>
            </a:r>
          </a:p>
          <a:p>
            <a:r>
              <a:rPr lang="en-GB" sz="3200" dirty="0">
                <a:solidFill>
                  <a:srgbClr val="0070C0"/>
                </a:solidFill>
                <a:latin typeface="Bodoni MT" panose="02070603080606020203"/>
              </a:rPr>
              <a:t>1852:  The Counter-revolution (Napoleon III)</a:t>
            </a:r>
          </a:p>
          <a:p>
            <a:r>
              <a:rPr lang="en-GB" sz="3200" dirty="0">
                <a:solidFill>
                  <a:srgbClr val="0070C0"/>
                </a:solidFill>
                <a:latin typeface="Bodoni MT" panose="02070603080606020203"/>
              </a:rPr>
              <a:t>1870:  The Franco-Prussian War (Defeat of Napoleon III)</a:t>
            </a:r>
          </a:p>
          <a:p>
            <a:r>
              <a:rPr lang="en-GB" sz="3200" dirty="0">
                <a:solidFill>
                  <a:srgbClr val="FFC000"/>
                </a:solidFill>
                <a:latin typeface="Bodoni MT" panose="02070603080606020203"/>
              </a:rPr>
              <a:t>1871:  The Paris Commune (the end of monarchy)</a:t>
            </a:r>
          </a:p>
        </p:txBody>
      </p:sp>
      <p:pic>
        <p:nvPicPr>
          <p:cNvPr id="6148" name="Picture 4" descr="June Rebellion">
            <a:extLst>
              <a:ext uri="{FF2B5EF4-FFF2-40B4-BE49-F238E27FC236}">
                <a16:creationId xmlns:a16="http://schemas.microsoft.com/office/drawing/2014/main" id="{C222AA56-9757-B53C-5F15-9C2F42802A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7784" y="0"/>
            <a:ext cx="3754216" cy="235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47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148"/>
                                        </p:tgtEl>
                                        <p:attrNameLst>
                                          <p:attrName>style.visibility</p:attrName>
                                        </p:attrNameLst>
                                      </p:cBhvr>
                                      <p:to>
                                        <p:strVal val="visible"/>
                                      </p:to>
                                    </p:set>
                                    <p:animEffect transition="in" filter="barn(inVertical)">
                                      <p:cBhvr>
                                        <p:cTn id="6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2F1A-C656-43E7-A39C-C1C149E19B9F}"/>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J.B Camille Corot </a:t>
            </a:r>
            <a:r>
              <a:rPr lang="en-GB" sz="2800" dirty="0"/>
              <a:t>1796-1875</a:t>
            </a:r>
          </a:p>
        </p:txBody>
      </p:sp>
      <p:sp>
        <p:nvSpPr>
          <p:cNvPr id="3" name="Text Placeholder 2">
            <a:extLst>
              <a:ext uri="{FF2B5EF4-FFF2-40B4-BE49-F238E27FC236}">
                <a16:creationId xmlns:a16="http://schemas.microsoft.com/office/drawing/2014/main" id="{F2B19AF4-972F-4955-BE0B-571AB4FCF904}"/>
              </a:ext>
            </a:extLst>
          </p:cNvPr>
          <p:cNvSpPr>
            <a:spLocks noGrp="1"/>
          </p:cNvSpPr>
          <p:nvPr>
            <p:ph type="body"/>
          </p:nvPr>
        </p:nvSpPr>
        <p:spPr>
          <a:xfrm>
            <a:off x="762000" y="2279017"/>
            <a:ext cx="5314543" cy="4102327"/>
          </a:xfrm>
        </p:spPr>
        <p:txBody>
          <a:bodyPr anchor="t">
            <a:normAutofit/>
          </a:bodyPr>
          <a:lstStyle/>
          <a:p>
            <a:pPr>
              <a:spcAft>
                <a:spcPts val="600"/>
              </a:spcAft>
            </a:pPr>
            <a:r>
              <a:rPr lang="en-GB" sz="2400" b="1" dirty="0"/>
              <a:t>Painter of Landscape</a:t>
            </a:r>
          </a:p>
          <a:p>
            <a:pPr>
              <a:spcAft>
                <a:spcPts val="600"/>
              </a:spcAft>
            </a:pPr>
            <a:r>
              <a:rPr lang="en-GB" sz="2400" b="1" dirty="0"/>
              <a:t>Transitional between styles</a:t>
            </a:r>
          </a:p>
          <a:p>
            <a:pPr>
              <a:spcAft>
                <a:spcPts val="600"/>
              </a:spcAft>
            </a:pPr>
            <a:r>
              <a:rPr lang="en-GB" sz="2400" b="1" dirty="0"/>
              <a:t>Tried but never belonged to any for long</a:t>
            </a:r>
          </a:p>
          <a:p>
            <a:pPr>
              <a:spcAft>
                <a:spcPts val="600"/>
              </a:spcAft>
            </a:pPr>
            <a:r>
              <a:rPr lang="en-GB" sz="2400" b="1" dirty="0"/>
              <a:t>Experimented in form and structure</a:t>
            </a:r>
          </a:p>
          <a:p>
            <a:pPr>
              <a:spcAft>
                <a:spcPts val="600"/>
              </a:spcAft>
            </a:pPr>
            <a:r>
              <a:rPr lang="en-GB" sz="2400" b="1" dirty="0"/>
              <a:t>Influenced by Lorrain, Turner and Constable</a:t>
            </a:r>
          </a:p>
          <a:p>
            <a:pPr>
              <a:spcAft>
                <a:spcPts val="600"/>
              </a:spcAft>
            </a:pPr>
            <a:r>
              <a:rPr lang="en-GB" sz="2400" b="1" dirty="0"/>
              <a:t>Influenced Pissarro, Degas, Picasso and more</a:t>
            </a:r>
          </a:p>
          <a:p>
            <a:pPr>
              <a:spcAft>
                <a:spcPts val="600"/>
              </a:spcAft>
            </a:pPr>
            <a:r>
              <a:rPr lang="en-GB" sz="2400" b="1" dirty="0"/>
              <a:t>Man of great humanism </a:t>
            </a: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9E72-6ABB-4DE0-836B-FB5168A90B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80264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9338-9DB5-6099-F451-2634708FDEAE}"/>
              </a:ext>
            </a:extLst>
          </p:cNvPr>
          <p:cNvSpPr>
            <a:spLocks noGrp="1"/>
          </p:cNvSpPr>
          <p:nvPr>
            <p:ph type="title"/>
          </p:nvPr>
        </p:nvSpPr>
        <p:spPr/>
        <p:txBody>
          <a:bodyPr/>
          <a:lstStyle/>
          <a:p>
            <a:r>
              <a:rPr lang="en-GB" b="1" dirty="0">
                <a:solidFill>
                  <a:srgbClr val="FFC000"/>
                </a:solidFill>
              </a:rPr>
              <a:t>J.B Camille Corot </a:t>
            </a:r>
            <a:r>
              <a:rPr lang="en-GB" sz="2800" dirty="0"/>
              <a:t>1796-1875</a:t>
            </a:r>
            <a:endParaRPr lang="en-GB" dirty="0"/>
          </a:p>
        </p:txBody>
      </p:sp>
      <p:sp>
        <p:nvSpPr>
          <p:cNvPr id="3" name="Text Placeholder 2">
            <a:extLst>
              <a:ext uri="{FF2B5EF4-FFF2-40B4-BE49-F238E27FC236}">
                <a16:creationId xmlns:a16="http://schemas.microsoft.com/office/drawing/2014/main" id="{7CFBC41E-B312-B85E-1C1A-AAF457A80369}"/>
              </a:ext>
            </a:extLst>
          </p:cNvPr>
          <p:cNvSpPr>
            <a:spLocks noGrp="1"/>
          </p:cNvSpPr>
          <p:nvPr>
            <p:ph type="body"/>
          </p:nvPr>
        </p:nvSpPr>
        <p:spPr/>
        <p:txBody>
          <a:bodyPr/>
          <a:lstStyle/>
          <a:p>
            <a:endParaRPr lang="en-GB"/>
          </a:p>
        </p:txBody>
      </p:sp>
      <p:pic>
        <p:nvPicPr>
          <p:cNvPr id="1026" name="Picture 2" descr="See the source image">
            <a:extLst>
              <a:ext uri="{FF2B5EF4-FFF2-40B4-BE49-F238E27FC236}">
                <a16:creationId xmlns:a16="http://schemas.microsoft.com/office/drawing/2014/main" id="{C4C09528-1835-A82D-A370-C78A514575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86646" y="1906660"/>
            <a:ext cx="5949192" cy="3976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182FF5-B2EA-D72F-2886-F60791AA7E8D}"/>
              </a:ext>
            </a:extLst>
          </p:cNvPr>
          <p:cNvSpPr txBox="1"/>
          <p:nvPr/>
        </p:nvSpPr>
        <p:spPr>
          <a:xfrm>
            <a:off x="5690681" y="6070060"/>
            <a:ext cx="6245157"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Ramasseuse</a:t>
            </a:r>
            <a:r>
              <a:rPr lang="en-GB" dirty="0">
                <a:latin typeface="Bodoni MT Condensed" panose="02070606080606020203" pitchFamily="18" charset="0"/>
              </a:rPr>
              <a:t> de </a:t>
            </a:r>
            <a:r>
              <a:rPr lang="en-GB" dirty="0" err="1">
                <a:latin typeface="Bodoni MT Condensed" panose="02070606080606020203" pitchFamily="18" charset="0"/>
              </a:rPr>
              <a:t>Bois</a:t>
            </a:r>
            <a:r>
              <a:rPr lang="en-GB" dirty="0">
                <a:latin typeface="Bodoni MT Condensed" panose="02070606080606020203" pitchFamily="18" charset="0"/>
              </a:rPr>
              <a:t> c. 1872 jean-Baptiste Camille Corot </a:t>
            </a:r>
          </a:p>
        </p:txBody>
      </p:sp>
      <p:pic>
        <p:nvPicPr>
          <p:cNvPr id="1028" name="Picture 4" descr="See the source image">
            <a:extLst>
              <a:ext uri="{FF2B5EF4-FFF2-40B4-BE49-F238E27FC236}">
                <a16:creationId xmlns:a16="http://schemas.microsoft.com/office/drawing/2014/main" id="{1545E086-5C3B-8046-2CF3-681E5E6628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543" y="2234765"/>
            <a:ext cx="5660075" cy="3346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1B1A98-E249-7885-9399-52107C9CA6FA}"/>
              </a:ext>
            </a:extLst>
          </p:cNvPr>
          <p:cNvSpPr txBox="1"/>
          <p:nvPr/>
        </p:nvSpPr>
        <p:spPr>
          <a:xfrm>
            <a:off x="379379" y="5883220"/>
            <a:ext cx="5175115" cy="369332"/>
          </a:xfrm>
          <a:prstGeom prst="rect">
            <a:avLst/>
          </a:prstGeom>
          <a:noFill/>
        </p:spPr>
        <p:txBody>
          <a:bodyPr wrap="square" rtlCol="0">
            <a:spAutoFit/>
          </a:bodyPr>
          <a:lstStyle/>
          <a:p>
            <a:pPr algn="ctr"/>
            <a:r>
              <a:rPr lang="en-GB" dirty="0">
                <a:latin typeface="Bodoni MT Condensed" panose="02070606080606020203" pitchFamily="18" charset="0"/>
              </a:rPr>
              <a:t>Jean-Baptiste Camille Corot c.1856 Un Coin Perdu de La Rochelle </a:t>
            </a:r>
          </a:p>
        </p:txBody>
      </p:sp>
      <p:pic>
        <p:nvPicPr>
          <p:cNvPr id="1030" name="Picture 6" descr="See the source image">
            <a:extLst>
              <a:ext uri="{FF2B5EF4-FFF2-40B4-BE49-F238E27FC236}">
                <a16:creationId xmlns:a16="http://schemas.microsoft.com/office/drawing/2014/main" id="{45466E09-00D9-01DD-2A2C-A07C583962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631" y="0"/>
            <a:ext cx="10719891" cy="6467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4FD0DF-ED28-BE71-515E-0037717911D6}"/>
              </a:ext>
            </a:extLst>
          </p:cNvPr>
          <p:cNvSpPr txBox="1"/>
          <p:nvPr/>
        </p:nvSpPr>
        <p:spPr>
          <a:xfrm>
            <a:off x="1957282" y="6467668"/>
            <a:ext cx="776267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Vue </a:t>
            </a:r>
            <a:r>
              <a:rPr lang="en-GB" dirty="0" err="1">
                <a:solidFill>
                  <a:srgbClr val="FFFF00"/>
                </a:solidFill>
                <a:latin typeface="Bodoni MT Condensed" panose="02070606080606020203" pitchFamily="18" charset="0"/>
              </a:rPr>
              <a:t>d’Olevano</a:t>
            </a:r>
            <a:r>
              <a:rPr lang="en-GB" dirty="0">
                <a:solidFill>
                  <a:srgbClr val="FFFF00"/>
                </a:solidFill>
                <a:latin typeface="Bodoni MT Condensed" panose="02070606080606020203" pitchFamily="18" charset="0"/>
              </a:rPr>
              <a:t>  c. 1865 Jean-Baptiste Camille Corot </a:t>
            </a:r>
          </a:p>
        </p:txBody>
      </p:sp>
    </p:spTree>
    <p:extLst>
      <p:ext uri="{BB962C8B-B14F-4D97-AF65-F5344CB8AC3E}">
        <p14:creationId xmlns:p14="http://schemas.microsoft.com/office/powerpoint/2010/main" val="17191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barn(inVertical)">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3299-7231-4D43-A6DE-672976E209C2}"/>
              </a:ext>
            </a:extLst>
          </p:cNvPr>
          <p:cNvSpPr>
            <a:spLocks noGrp="1"/>
          </p:cNvSpPr>
          <p:nvPr>
            <p:ph type="title"/>
          </p:nvPr>
        </p:nvSpPr>
        <p:spPr/>
        <p:txBody>
          <a:bodyPr/>
          <a:lstStyle/>
          <a:p>
            <a:r>
              <a:rPr lang="en-GB" b="1" dirty="0">
                <a:solidFill>
                  <a:srgbClr val="FFC000"/>
                </a:solidFill>
              </a:rPr>
              <a:t>Jean-Baptiste Camille Corot </a:t>
            </a:r>
            <a:r>
              <a:rPr lang="en-GB" sz="2800" b="1" dirty="0">
                <a:solidFill>
                  <a:schemeClr val="bg1"/>
                </a:solidFill>
              </a:rPr>
              <a:t>1796-1875</a:t>
            </a:r>
            <a:endParaRPr lang="en-GB" b="1" dirty="0">
              <a:solidFill>
                <a:schemeClr val="bg1"/>
              </a:solidFill>
            </a:endParaRPr>
          </a:p>
        </p:txBody>
      </p:sp>
      <p:sp>
        <p:nvSpPr>
          <p:cNvPr id="3" name="Text Placeholder 2">
            <a:extLst>
              <a:ext uri="{FF2B5EF4-FFF2-40B4-BE49-F238E27FC236}">
                <a16:creationId xmlns:a16="http://schemas.microsoft.com/office/drawing/2014/main" id="{CF954C5A-1090-486C-8966-5CFADB71CCA4}"/>
              </a:ext>
            </a:extLst>
          </p:cNvPr>
          <p:cNvSpPr>
            <a:spLocks noGrp="1"/>
          </p:cNvSpPr>
          <p:nvPr>
            <p:ph type="body"/>
          </p:nvPr>
        </p:nvSpPr>
        <p:spPr>
          <a:xfrm>
            <a:off x="609480" y="2996778"/>
            <a:ext cx="6419624" cy="2584301"/>
          </a:xfrm>
        </p:spPr>
        <p:txBody>
          <a:bodyPr/>
          <a:lstStyle/>
          <a:p>
            <a:endParaRPr lang="en-GB" dirty="0"/>
          </a:p>
        </p:txBody>
      </p:sp>
      <p:pic>
        <p:nvPicPr>
          <p:cNvPr id="5" name="Picture 4" descr="A view of a mountain&#10;&#10;Description automatically generated">
            <a:extLst>
              <a:ext uri="{FF2B5EF4-FFF2-40B4-BE49-F238E27FC236}">
                <a16:creationId xmlns:a16="http://schemas.microsoft.com/office/drawing/2014/main" id="{D076571C-A3C1-4035-AB28-963B02D864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6412" y="1116717"/>
            <a:ext cx="5895179" cy="4071358"/>
          </a:xfrm>
          <a:prstGeom prst="rect">
            <a:avLst/>
          </a:prstGeom>
        </p:spPr>
      </p:pic>
      <p:pic>
        <p:nvPicPr>
          <p:cNvPr id="1026" name="Picture 2">
            <a:extLst>
              <a:ext uri="{FF2B5EF4-FFF2-40B4-BE49-F238E27FC236}">
                <a16:creationId xmlns:a16="http://schemas.microsoft.com/office/drawing/2014/main" id="{1C9E6700-14A2-43D0-9DCA-40A1D323A8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089" y="3829653"/>
            <a:ext cx="5482988" cy="2645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12C96B3-B167-483D-9D92-B6DC7907B023}"/>
              </a:ext>
            </a:extLst>
          </p:cNvPr>
          <p:cNvSpPr/>
          <p:nvPr/>
        </p:nvSpPr>
        <p:spPr>
          <a:xfrm>
            <a:off x="6095340" y="6397841"/>
            <a:ext cx="6096000" cy="738664"/>
          </a:xfrm>
          <a:prstGeom prst="rect">
            <a:avLst/>
          </a:prstGeom>
        </p:spPr>
        <p:txBody>
          <a:bodyPr>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https://www.bing.com/videos/search?q=Corot+painter&amp;&amp;view=detail&amp;mid=B9127AA403C56B5F0B53B9127AA403C56B5F0B53&amp;&amp;FORM=VRDGAR</a:t>
            </a:r>
            <a:endParaRPr lang="en-GB" sz="1200" dirty="0">
              <a:solidFill>
                <a:srgbClr val="FFFF00"/>
              </a:solidFill>
            </a:endParaRPr>
          </a:p>
          <a:p>
            <a:endParaRPr lang="en-GB" dirty="0"/>
          </a:p>
        </p:txBody>
      </p:sp>
      <p:sp>
        <p:nvSpPr>
          <p:cNvPr id="4" name="TextBox 3">
            <a:extLst>
              <a:ext uri="{FF2B5EF4-FFF2-40B4-BE49-F238E27FC236}">
                <a16:creationId xmlns:a16="http://schemas.microsoft.com/office/drawing/2014/main" id="{44EC3146-B07B-9DBD-A212-B04E3A95B542}"/>
              </a:ext>
            </a:extLst>
          </p:cNvPr>
          <p:cNvSpPr txBox="1"/>
          <p:nvPr/>
        </p:nvSpPr>
        <p:spPr>
          <a:xfrm>
            <a:off x="7665396" y="5265586"/>
            <a:ext cx="3112851" cy="369332"/>
          </a:xfrm>
          <a:prstGeom prst="rect">
            <a:avLst/>
          </a:prstGeom>
          <a:noFill/>
        </p:spPr>
        <p:txBody>
          <a:bodyPr wrap="square" rtlCol="0">
            <a:spAutoFit/>
          </a:bodyPr>
          <a:lstStyle/>
          <a:p>
            <a:r>
              <a:rPr lang="en-GB" dirty="0">
                <a:latin typeface="Bodoni MT Condensed" panose="02070606080606020203" pitchFamily="18" charset="0"/>
              </a:rPr>
              <a:t>Le Pont de Narni  Jean Baptiste Camille Corot</a:t>
            </a:r>
          </a:p>
        </p:txBody>
      </p:sp>
      <p:pic>
        <p:nvPicPr>
          <p:cNvPr id="2050" name="Picture 2" descr="See the source image">
            <a:extLst>
              <a:ext uri="{FF2B5EF4-FFF2-40B4-BE49-F238E27FC236}">
                <a16:creationId xmlns:a16="http://schemas.microsoft.com/office/drawing/2014/main" id="{5564CCB1-6D7F-4E23-1BF1-38EF503B2A3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6315" y="1116717"/>
            <a:ext cx="3262977" cy="26222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1A5EA2-E2BD-B0EE-6A1B-121973062643}"/>
              </a:ext>
            </a:extLst>
          </p:cNvPr>
          <p:cNvSpPr txBox="1"/>
          <p:nvPr/>
        </p:nvSpPr>
        <p:spPr>
          <a:xfrm>
            <a:off x="4163438" y="1417680"/>
            <a:ext cx="1522583" cy="1200329"/>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Jeune</a:t>
            </a:r>
            <a:r>
              <a:rPr lang="en-GB" dirty="0">
                <a:solidFill>
                  <a:srgbClr val="FFFF00"/>
                </a:solidFill>
                <a:latin typeface="Bodoni MT Condensed" panose="02070606080606020203" pitchFamily="18" charset="0"/>
              </a:rPr>
              <a:t> Fille A la Robe Rose Jean-Baptiste Camille Corot</a:t>
            </a:r>
          </a:p>
        </p:txBody>
      </p:sp>
      <p:sp>
        <p:nvSpPr>
          <p:cNvPr id="10" name="TextBox 9">
            <a:extLst>
              <a:ext uri="{FF2B5EF4-FFF2-40B4-BE49-F238E27FC236}">
                <a16:creationId xmlns:a16="http://schemas.microsoft.com/office/drawing/2014/main" id="{27AE002D-CE25-12DD-6BFC-9F7CFFF4C24E}"/>
              </a:ext>
            </a:extLst>
          </p:cNvPr>
          <p:cNvSpPr txBox="1"/>
          <p:nvPr/>
        </p:nvSpPr>
        <p:spPr>
          <a:xfrm>
            <a:off x="329089" y="6500355"/>
            <a:ext cx="535693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Plage d’ </a:t>
            </a:r>
            <a:r>
              <a:rPr lang="en-GB" dirty="0" err="1">
                <a:solidFill>
                  <a:srgbClr val="FFFF00"/>
                </a:solidFill>
                <a:latin typeface="Bodoni MT Condensed" panose="02070606080606020203" pitchFamily="18" charset="0"/>
              </a:rPr>
              <a:t>Etretat</a:t>
            </a:r>
            <a:r>
              <a:rPr lang="en-GB" dirty="0">
                <a:solidFill>
                  <a:srgbClr val="FFFF00"/>
                </a:solidFill>
                <a:latin typeface="Bodoni MT Condensed" panose="02070606080606020203" pitchFamily="18" charset="0"/>
              </a:rPr>
              <a:t> 1872 Jean-Baptiste Camille Corot</a:t>
            </a:r>
          </a:p>
        </p:txBody>
      </p:sp>
    </p:spTree>
    <p:extLst>
      <p:ext uri="{BB962C8B-B14F-4D97-AF65-F5344CB8AC3E}">
        <p14:creationId xmlns:p14="http://schemas.microsoft.com/office/powerpoint/2010/main" val="27546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heel(1)">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 calcmode="lin" valueType="num">
                                      <p:cBhvr additive="base">
                                        <p:cTn id="4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 calcmode="lin" valueType="num">
                                      <p:cBhvr additive="base">
                                        <p:cTn id="4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CBEB-ED33-9C7E-2FBF-99C5CFDB28C2}"/>
              </a:ext>
            </a:extLst>
          </p:cNvPr>
          <p:cNvSpPr>
            <a:spLocks noGrp="1"/>
          </p:cNvSpPr>
          <p:nvPr>
            <p:ph type="title"/>
          </p:nvPr>
        </p:nvSpPr>
        <p:spPr/>
        <p:txBody>
          <a:bodyPr/>
          <a:lstStyle/>
          <a:p>
            <a:r>
              <a:rPr lang="en-GB" b="1" dirty="0">
                <a:solidFill>
                  <a:srgbClr val="FFC000"/>
                </a:solidFill>
              </a:rPr>
              <a:t>Jean-Baptiste Camille Corot </a:t>
            </a:r>
            <a:r>
              <a:rPr lang="en-GB" sz="2800" b="1" dirty="0">
                <a:solidFill>
                  <a:schemeClr val="bg1"/>
                </a:solidFill>
              </a:rPr>
              <a:t>1796-1875</a:t>
            </a:r>
            <a:endParaRPr lang="en-GB" dirty="0"/>
          </a:p>
        </p:txBody>
      </p:sp>
      <p:sp>
        <p:nvSpPr>
          <p:cNvPr id="3" name="Text Placeholder 2">
            <a:extLst>
              <a:ext uri="{FF2B5EF4-FFF2-40B4-BE49-F238E27FC236}">
                <a16:creationId xmlns:a16="http://schemas.microsoft.com/office/drawing/2014/main" id="{A20FA871-DBBF-21EF-A451-9B1B882CD24C}"/>
              </a:ext>
            </a:extLst>
          </p:cNvPr>
          <p:cNvSpPr>
            <a:spLocks noGrp="1"/>
          </p:cNvSpPr>
          <p:nvPr>
            <p:ph type="body"/>
          </p:nvPr>
        </p:nvSpPr>
        <p:spPr/>
        <p:txBody>
          <a:bodyPr/>
          <a:lstStyle/>
          <a:p>
            <a:endParaRPr lang="en-GB"/>
          </a:p>
        </p:txBody>
      </p:sp>
      <p:pic>
        <p:nvPicPr>
          <p:cNvPr id="1026" name="Picture 2" descr="Catedral de Chartres (1830) Camille Corot">
            <a:extLst>
              <a:ext uri="{FF2B5EF4-FFF2-40B4-BE49-F238E27FC236}">
                <a16:creationId xmlns:a16="http://schemas.microsoft.com/office/drawing/2014/main" id="{91B6BF30-4AA0-487D-382F-6DA193F865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619"/>
            <a:ext cx="5597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A26443-DCB6-F921-A04B-4F28AB794661}"/>
              </a:ext>
            </a:extLst>
          </p:cNvPr>
          <p:cNvSpPr txBox="1"/>
          <p:nvPr/>
        </p:nvSpPr>
        <p:spPr>
          <a:xfrm>
            <a:off x="194553" y="6274340"/>
            <a:ext cx="4941651" cy="369332"/>
          </a:xfrm>
          <a:prstGeom prst="rect">
            <a:avLst/>
          </a:prstGeom>
          <a:noFill/>
        </p:spPr>
        <p:txBody>
          <a:bodyPr wrap="square" rtlCol="0">
            <a:spAutoFit/>
          </a:bodyPr>
          <a:lstStyle/>
          <a:p>
            <a:pPr algn="ctr"/>
            <a:r>
              <a:rPr lang="en-GB" dirty="0">
                <a:latin typeface="Bodoni MT Condensed" panose="02070606080606020203" pitchFamily="18" charset="0"/>
              </a:rPr>
              <a:t>La Cathédrale de Chartres 1830 Camille Corot</a:t>
            </a:r>
          </a:p>
        </p:txBody>
      </p:sp>
      <p:pic>
        <p:nvPicPr>
          <p:cNvPr id="1028" name="Picture 4" descr="Jean-Baptiste-Camille Corot - Forest of Fontainebleau at National Art ...">
            <a:extLst>
              <a:ext uri="{FF2B5EF4-FFF2-40B4-BE49-F238E27FC236}">
                <a16:creationId xmlns:a16="http://schemas.microsoft.com/office/drawing/2014/main" id="{B2907D93-3036-066E-ECC7-B7FA894CC7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8448" y="1186774"/>
            <a:ext cx="6436703" cy="4708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65478A-FE34-9AB6-17D0-24653D34F64A}"/>
              </a:ext>
            </a:extLst>
          </p:cNvPr>
          <p:cNvSpPr txBox="1"/>
          <p:nvPr/>
        </p:nvSpPr>
        <p:spPr>
          <a:xfrm>
            <a:off x="5836596" y="5992238"/>
            <a:ext cx="616085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Forêt</a:t>
            </a:r>
            <a:r>
              <a:rPr lang="en-GB" dirty="0">
                <a:solidFill>
                  <a:srgbClr val="FFFF00"/>
                </a:solidFill>
                <a:latin typeface="Bodoni MT Condensed" panose="02070606080606020203" pitchFamily="18" charset="0"/>
              </a:rPr>
              <a:t> de Fontainebleau 1831 Camille Corot</a:t>
            </a:r>
          </a:p>
        </p:txBody>
      </p:sp>
    </p:spTree>
    <p:extLst>
      <p:ext uri="{BB962C8B-B14F-4D97-AF65-F5344CB8AC3E}">
        <p14:creationId xmlns:p14="http://schemas.microsoft.com/office/powerpoint/2010/main" val="9309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D0D9A-9F61-49EA-7D9F-995316FE5031}"/>
              </a:ext>
            </a:extLst>
          </p:cNvPr>
          <p:cNvSpPr>
            <a:spLocks noGrp="1"/>
          </p:cNvSpPr>
          <p:nvPr>
            <p:ph type="title"/>
          </p:nvPr>
        </p:nvSpPr>
        <p:spPr/>
        <p:txBody>
          <a:bodyPr/>
          <a:lstStyle/>
          <a:p>
            <a:r>
              <a:rPr lang="en-GB" b="1" dirty="0">
                <a:solidFill>
                  <a:srgbClr val="FFC000"/>
                </a:solidFill>
              </a:rPr>
              <a:t>Jean-Baptiste Camille Corot </a:t>
            </a:r>
            <a:r>
              <a:rPr lang="en-GB" sz="2800" b="1" dirty="0">
                <a:solidFill>
                  <a:schemeClr val="bg1"/>
                </a:solidFill>
              </a:rPr>
              <a:t>1796-1875</a:t>
            </a:r>
            <a:endParaRPr lang="en-GB" dirty="0"/>
          </a:p>
        </p:txBody>
      </p:sp>
      <p:sp>
        <p:nvSpPr>
          <p:cNvPr id="3" name="Text Placeholder 2">
            <a:extLst>
              <a:ext uri="{FF2B5EF4-FFF2-40B4-BE49-F238E27FC236}">
                <a16:creationId xmlns:a16="http://schemas.microsoft.com/office/drawing/2014/main" id="{B4AD985E-E1B9-B7AD-5A78-104D1F20CFB0}"/>
              </a:ext>
            </a:extLst>
          </p:cNvPr>
          <p:cNvSpPr>
            <a:spLocks noGrp="1"/>
          </p:cNvSpPr>
          <p:nvPr>
            <p:ph type="body"/>
          </p:nvPr>
        </p:nvSpPr>
        <p:spPr/>
        <p:txBody>
          <a:bodyPr/>
          <a:lstStyle/>
          <a:p>
            <a:endParaRPr lang="en-GB"/>
          </a:p>
        </p:txBody>
      </p:sp>
      <p:pic>
        <p:nvPicPr>
          <p:cNvPr id="2050" name="Picture 2" descr="Soissons, Houses and Factory of Mr. Henry, 1833 - Camille Corot ...">
            <a:extLst>
              <a:ext uri="{FF2B5EF4-FFF2-40B4-BE49-F238E27FC236}">
                <a16:creationId xmlns:a16="http://schemas.microsoft.com/office/drawing/2014/main" id="{2ACFDBBB-B678-AC83-6A62-1EE2A4EEFB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82756"/>
            <a:ext cx="6492899" cy="5168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C650A6-4689-1DC1-384A-49BE48BC8130}"/>
              </a:ext>
            </a:extLst>
          </p:cNvPr>
          <p:cNvSpPr txBox="1"/>
          <p:nvPr/>
        </p:nvSpPr>
        <p:spPr>
          <a:xfrm>
            <a:off x="77821" y="6449438"/>
            <a:ext cx="6284068"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L’Usine</a:t>
            </a:r>
            <a:r>
              <a:rPr lang="en-GB" dirty="0">
                <a:solidFill>
                  <a:srgbClr val="FFFF00"/>
                </a:solidFill>
                <a:latin typeface="Bodoni MT Condensed" panose="02070606080606020203" pitchFamily="18" charset="0"/>
              </a:rPr>
              <a:t> de Monsieur Henry , Soissons 1833 Camille Corot</a:t>
            </a:r>
          </a:p>
        </p:txBody>
      </p:sp>
      <p:pic>
        <p:nvPicPr>
          <p:cNvPr id="2052" name="Picture 4" descr="Image result for camille corot Le Port de Rouen">
            <a:extLst>
              <a:ext uri="{FF2B5EF4-FFF2-40B4-BE49-F238E27FC236}">
                <a16:creationId xmlns:a16="http://schemas.microsoft.com/office/drawing/2014/main" id="{E9F66C15-82C8-E14F-CB2F-F162CDFFA0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7921" y="2430971"/>
            <a:ext cx="5684079" cy="3396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28CE75-875A-F413-453F-E1713E47A695}"/>
              </a:ext>
            </a:extLst>
          </p:cNvPr>
          <p:cNvSpPr txBox="1"/>
          <p:nvPr/>
        </p:nvSpPr>
        <p:spPr>
          <a:xfrm>
            <a:off x="6595353" y="5953328"/>
            <a:ext cx="551558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Port de Rouen et la Ville de la Route de Paris 1834 Camille Corot</a:t>
            </a:r>
          </a:p>
        </p:txBody>
      </p:sp>
    </p:spTree>
    <p:extLst>
      <p:ext uri="{BB962C8B-B14F-4D97-AF65-F5344CB8AC3E}">
        <p14:creationId xmlns:p14="http://schemas.microsoft.com/office/powerpoint/2010/main" val="24973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3B19-3960-E159-C514-F194030A8F96}"/>
              </a:ext>
            </a:extLst>
          </p:cNvPr>
          <p:cNvSpPr>
            <a:spLocks noGrp="1"/>
          </p:cNvSpPr>
          <p:nvPr>
            <p:ph type="title"/>
          </p:nvPr>
        </p:nvSpPr>
        <p:spPr/>
        <p:txBody>
          <a:bodyPr/>
          <a:lstStyle/>
          <a:p>
            <a:r>
              <a:rPr lang="en-GB" b="1" dirty="0">
                <a:solidFill>
                  <a:srgbClr val="FFC000"/>
                </a:solidFill>
              </a:rPr>
              <a:t>Jean-Baptiste Camille Corot </a:t>
            </a:r>
            <a:r>
              <a:rPr lang="en-GB" sz="2800" b="1" dirty="0">
                <a:solidFill>
                  <a:schemeClr val="bg1"/>
                </a:solidFill>
              </a:rPr>
              <a:t>1796-1875</a:t>
            </a:r>
            <a:endParaRPr lang="en-GB" dirty="0"/>
          </a:p>
        </p:txBody>
      </p:sp>
      <p:sp>
        <p:nvSpPr>
          <p:cNvPr id="3" name="Text Placeholder 2">
            <a:extLst>
              <a:ext uri="{FF2B5EF4-FFF2-40B4-BE49-F238E27FC236}">
                <a16:creationId xmlns:a16="http://schemas.microsoft.com/office/drawing/2014/main" id="{B48B76C3-03BD-D6D5-2BE7-4C247C2399A4}"/>
              </a:ext>
            </a:extLst>
          </p:cNvPr>
          <p:cNvSpPr>
            <a:spLocks noGrp="1"/>
          </p:cNvSpPr>
          <p:nvPr>
            <p:ph type="body"/>
          </p:nvPr>
        </p:nvSpPr>
        <p:spPr/>
        <p:txBody>
          <a:bodyPr/>
          <a:lstStyle/>
          <a:p>
            <a:endParaRPr lang="en-GB" dirty="0"/>
          </a:p>
        </p:txBody>
      </p:sp>
      <p:pic>
        <p:nvPicPr>
          <p:cNvPr id="3074" name="Picture 2" descr="JEAN BAPTISTE CAMILE COROT">
            <a:extLst>
              <a:ext uri="{FF2B5EF4-FFF2-40B4-BE49-F238E27FC236}">
                <a16:creationId xmlns:a16="http://schemas.microsoft.com/office/drawing/2014/main" id="{9FD7A4C7-9BDF-1085-A18C-B271FA6B7E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04519"/>
            <a:ext cx="6618412" cy="45632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B53722-5F8D-B435-BB02-8D723CB9E164}"/>
              </a:ext>
            </a:extLst>
          </p:cNvPr>
          <p:cNvSpPr txBox="1"/>
          <p:nvPr/>
        </p:nvSpPr>
        <p:spPr>
          <a:xfrm>
            <a:off x="68094" y="6167740"/>
            <a:ext cx="655031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Port de la Rochelle 1852 Camille Corot</a:t>
            </a:r>
          </a:p>
        </p:txBody>
      </p:sp>
      <p:pic>
        <p:nvPicPr>
          <p:cNvPr id="3080" name="Picture 8" descr="Saint Andre en Morvan - Camille Corot - WikiArt.org - encyclopedia of ...">
            <a:extLst>
              <a:ext uri="{FF2B5EF4-FFF2-40B4-BE49-F238E27FC236}">
                <a16:creationId xmlns:a16="http://schemas.microsoft.com/office/drawing/2014/main" id="{427260A1-45AA-C447-71CD-0F35F8213F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6739" y="2268956"/>
            <a:ext cx="6623941" cy="323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8E8F07-B193-87B9-575D-CA737AEBC858}"/>
              </a:ext>
            </a:extLst>
          </p:cNvPr>
          <p:cNvSpPr txBox="1"/>
          <p:nvPr/>
        </p:nvSpPr>
        <p:spPr>
          <a:xfrm>
            <a:off x="7305472" y="5581080"/>
            <a:ext cx="427572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Chemin des Vieux , </a:t>
            </a:r>
            <a:r>
              <a:rPr lang="en-GB" dirty="0" err="1">
                <a:solidFill>
                  <a:srgbClr val="FFFF00"/>
                </a:solidFill>
                <a:latin typeface="Bodoni MT Condensed" panose="02070606080606020203" pitchFamily="18" charset="0"/>
              </a:rPr>
              <a:t>Morvan</a:t>
            </a:r>
            <a:r>
              <a:rPr lang="en-GB" dirty="0">
                <a:solidFill>
                  <a:srgbClr val="FFFF00"/>
                </a:solidFill>
                <a:latin typeface="Bodoni MT Condensed" panose="02070606080606020203" pitchFamily="18" charset="0"/>
              </a:rPr>
              <a:t> 1842 Camille Corot</a:t>
            </a:r>
          </a:p>
        </p:txBody>
      </p:sp>
    </p:spTree>
    <p:extLst>
      <p:ext uri="{BB962C8B-B14F-4D97-AF65-F5344CB8AC3E}">
        <p14:creationId xmlns:p14="http://schemas.microsoft.com/office/powerpoint/2010/main" val="42743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heel(1)">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barn(inVertic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A893-B618-F3ED-A57A-01BDAE1DF456}"/>
              </a:ext>
            </a:extLst>
          </p:cNvPr>
          <p:cNvSpPr>
            <a:spLocks noGrp="1"/>
          </p:cNvSpPr>
          <p:nvPr>
            <p:ph type="title"/>
          </p:nvPr>
        </p:nvSpPr>
        <p:spPr/>
        <p:txBody>
          <a:bodyPr/>
          <a:lstStyle/>
          <a:p>
            <a:r>
              <a:rPr lang="en-GB" b="1" dirty="0">
                <a:solidFill>
                  <a:srgbClr val="FFC000"/>
                </a:solidFill>
              </a:rPr>
              <a:t>Jean-Baptiste Camille Corot </a:t>
            </a:r>
            <a:r>
              <a:rPr lang="en-GB" sz="2800" b="1" dirty="0">
                <a:solidFill>
                  <a:schemeClr val="bg1"/>
                </a:solidFill>
              </a:rPr>
              <a:t>1796-1875</a:t>
            </a:r>
            <a:endParaRPr lang="en-GB" dirty="0"/>
          </a:p>
        </p:txBody>
      </p:sp>
      <p:sp>
        <p:nvSpPr>
          <p:cNvPr id="3" name="Text Placeholder 2">
            <a:extLst>
              <a:ext uri="{FF2B5EF4-FFF2-40B4-BE49-F238E27FC236}">
                <a16:creationId xmlns:a16="http://schemas.microsoft.com/office/drawing/2014/main" id="{027990EB-2DD5-2A68-9D06-7A33E9E89483}"/>
              </a:ext>
            </a:extLst>
          </p:cNvPr>
          <p:cNvSpPr>
            <a:spLocks noGrp="1"/>
          </p:cNvSpPr>
          <p:nvPr>
            <p:ph type="body"/>
          </p:nvPr>
        </p:nvSpPr>
        <p:spPr/>
        <p:txBody>
          <a:bodyPr/>
          <a:lstStyle/>
          <a:p>
            <a:endParaRPr lang="en-GB"/>
          </a:p>
        </p:txBody>
      </p:sp>
      <p:pic>
        <p:nvPicPr>
          <p:cNvPr id="4098" name="Picture 2" descr="Jean-Baptiste-Camille Corot -1866 L'église de Marissel | Famous ...">
            <a:extLst>
              <a:ext uri="{FF2B5EF4-FFF2-40B4-BE49-F238E27FC236}">
                <a16:creationId xmlns:a16="http://schemas.microsoft.com/office/drawing/2014/main" id="{18BE9E82-7BD6-8D0E-FD2B-C348868B43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2847" y="1276920"/>
            <a:ext cx="3761892" cy="5007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38745B-F2C3-D230-13B2-BAC7AA47517E}"/>
              </a:ext>
            </a:extLst>
          </p:cNvPr>
          <p:cNvSpPr txBox="1"/>
          <p:nvPr/>
        </p:nvSpPr>
        <p:spPr>
          <a:xfrm>
            <a:off x="362847" y="6400800"/>
            <a:ext cx="366440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Eglise de </a:t>
            </a:r>
            <a:r>
              <a:rPr lang="en-GB" dirty="0" err="1">
                <a:solidFill>
                  <a:srgbClr val="FFFF00"/>
                </a:solidFill>
                <a:latin typeface="Bodoni MT Condensed" panose="02070606080606020203" pitchFamily="18" charset="0"/>
              </a:rPr>
              <a:t>Marissel</a:t>
            </a:r>
            <a:r>
              <a:rPr lang="en-GB" dirty="0">
                <a:solidFill>
                  <a:srgbClr val="FFFF00"/>
                </a:solidFill>
                <a:latin typeface="Bodoni MT Condensed" panose="02070606080606020203" pitchFamily="18" charset="0"/>
              </a:rPr>
              <a:t> 1866 Camille Corot</a:t>
            </a:r>
          </a:p>
        </p:txBody>
      </p:sp>
      <p:pic>
        <p:nvPicPr>
          <p:cNvPr id="4100" name="Picture 4" descr=" ">
            <a:extLst>
              <a:ext uri="{FF2B5EF4-FFF2-40B4-BE49-F238E27FC236}">
                <a16:creationId xmlns:a16="http://schemas.microsoft.com/office/drawing/2014/main" id="{652F70F2-4C7A-3888-20C9-59C4A17FE8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1534" y="1417680"/>
            <a:ext cx="4722870" cy="4510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EA4F05-E3B6-0704-E956-EA5D02F04580}"/>
              </a:ext>
            </a:extLst>
          </p:cNvPr>
          <p:cNvSpPr txBox="1"/>
          <p:nvPr/>
        </p:nvSpPr>
        <p:spPr>
          <a:xfrm>
            <a:off x="5564221" y="6021421"/>
            <a:ext cx="465018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Etude de </a:t>
            </a:r>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Ville </a:t>
            </a:r>
            <a:r>
              <a:rPr lang="en-GB" dirty="0" err="1">
                <a:solidFill>
                  <a:srgbClr val="FFFF00"/>
                </a:solidFill>
                <a:latin typeface="Bodoni MT Condensed" panose="02070606080606020203" pitchFamily="18" charset="0"/>
              </a:rPr>
              <a:t>d’Avray</a:t>
            </a:r>
            <a:r>
              <a:rPr lang="en-GB" dirty="0">
                <a:solidFill>
                  <a:srgbClr val="FFFF00"/>
                </a:solidFill>
                <a:latin typeface="Bodoni MT Condensed" panose="02070606080606020203" pitchFamily="18" charset="0"/>
              </a:rPr>
              <a:t> 1860 Camille Corot</a:t>
            </a:r>
          </a:p>
        </p:txBody>
      </p:sp>
    </p:spTree>
    <p:extLst>
      <p:ext uri="{BB962C8B-B14F-4D97-AF65-F5344CB8AC3E}">
        <p14:creationId xmlns:p14="http://schemas.microsoft.com/office/powerpoint/2010/main" val="268209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in)">
                                      <p:cBhvr>
                                        <p:cTn id="13" dur="20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wipe(down)">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7C24-C326-5A6B-1237-D4A2602FE7BA}"/>
              </a:ext>
            </a:extLst>
          </p:cNvPr>
          <p:cNvSpPr>
            <a:spLocks noGrp="1"/>
          </p:cNvSpPr>
          <p:nvPr>
            <p:ph type="title"/>
          </p:nvPr>
        </p:nvSpPr>
        <p:spPr/>
        <p:txBody>
          <a:bodyPr/>
          <a:lstStyle/>
          <a:p>
            <a:r>
              <a:rPr kumimoji="0" lang="en-GB" sz="4400" b="1" i="0" u="none" strike="noStrike" kern="1200" cap="none" spc="0" normalizeH="0" baseline="0" noProof="0" dirty="0">
                <a:ln>
                  <a:noFill/>
                </a:ln>
                <a:solidFill>
                  <a:srgbClr val="FFC000"/>
                </a:solidFill>
                <a:effectLst/>
                <a:uLnTx/>
                <a:uFillTx/>
                <a:latin typeface="Arial"/>
              </a:rPr>
              <a:t>Jean-Baptiste Camille Corot </a:t>
            </a:r>
            <a:r>
              <a:rPr kumimoji="0" lang="en-GB" sz="2800" b="1" i="0" u="none" strike="noStrike" kern="1200" cap="none" spc="0" normalizeH="0" baseline="0" noProof="0" dirty="0">
                <a:ln>
                  <a:noFill/>
                </a:ln>
                <a:solidFill>
                  <a:prstClr val="white"/>
                </a:solidFill>
                <a:effectLst/>
                <a:uLnTx/>
                <a:uFillTx/>
                <a:latin typeface="Arial"/>
              </a:rPr>
              <a:t>1796-1875</a:t>
            </a:r>
            <a:endParaRPr lang="en-GB" dirty="0"/>
          </a:p>
        </p:txBody>
      </p:sp>
      <p:sp>
        <p:nvSpPr>
          <p:cNvPr id="3" name="Text Placeholder 2">
            <a:extLst>
              <a:ext uri="{FF2B5EF4-FFF2-40B4-BE49-F238E27FC236}">
                <a16:creationId xmlns:a16="http://schemas.microsoft.com/office/drawing/2014/main" id="{C7CC839D-480B-7CC6-B4E5-96A676D94B8B}"/>
              </a:ext>
            </a:extLst>
          </p:cNvPr>
          <p:cNvSpPr>
            <a:spLocks noGrp="1"/>
          </p:cNvSpPr>
          <p:nvPr>
            <p:ph type="body"/>
          </p:nvPr>
        </p:nvSpPr>
        <p:spPr/>
        <p:txBody>
          <a:bodyPr/>
          <a:lstStyle/>
          <a:p>
            <a:endParaRPr lang="en-GB"/>
          </a:p>
        </p:txBody>
      </p:sp>
      <p:pic>
        <p:nvPicPr>
          <p:cNvPr id="5122" name="Picture 2" descr="The Grand Canal Painting by Antonio Canaletto">
            <a:extLst>
              <a:ext uri="{FF2B5EF4-FFF2-40B4-BE49-F238E27FC236}">
                <a16:creationId xmlns:a16="http://schemas.microsoft.com/office/drawing/2014/main" id="{7AB1D7E3-4451-3B42-7938-F35721DAC1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758" y="1417680"/>
            <a:ext cx="6695546" cy="4784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2D0B4A-8A8F-E14F-3CF7-8F3D08BFAB5E}"/>
              </a:ext>
            </a:extLst>
          </p:cNvPr>
          <p:cNvSpPr txBox="1"/>
          <p:nvPr/>
        </p:nvSpPr>
        <p:spPr>
          <a:xfrm>
            <a:off x="112758" y="6201952"/>
            <a:ext cx="6695546" cy="382448"/>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Florence Vue des Jardins du Boboli Camille Corot</a:t>
            </a:r>
          </a:p>
        </p:txBody>
      </p:sp>
      <p:pic>
        <p:nvPicPr>
          <p:cNvPr id="5124" name="Picture 4" descr="Image result for camille corot la femme à la perle">
            <a:extLst>
              <a:ext uri="{FF2B5EF4-FFF2-40B4-BE49-F238E27FC236}">
                <a16:creationId xmlns:a16="http://schemas.microsoft.com/office/drawing/2014/main" id="{02491490-1771-C9CE-E137-5093557480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1646" y="1604520"/>
            <a:ext cx="3100612" cy="4397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BBCE13-DA45-991F-3FEF-4842A8199FA1}"/>
              </a:ext>
            </a:extLst>
          </p:cNvPr>
          <p:cNvSpPr txBox="1"/>
          <p:nvPr/>
        </p:nvSpPr>
        <p:spPr>
          <a:xfrm>
            <a:off x="7681646" y="6070060"/>
            <a:ext cx="3100612" cy="382448"/>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Femme à la </a:t>
            </a:r>
            <a:r>
              <a:rPr lang="en-GB" dirty="0" err="1">
                <a:solidFill>
                  <a:srgbClr val="FFFF00"/>
                </a:solidFill>
                <a:latin typeface="Bodoni MT Condensed" panose="02070606080606020203" pitchFamily="18" charset="0"/>
              </a:rPr>
              <a:t>Perle</a:t>
            </a:r>
            <a:r>
              <a:rPr lang="en-GB" dirty="0">
                <a:solidFill>
                  <a:srgbClr val="FFFF00"/>
                </a:solidFill>
                <a:latin typeface="Bodoni MT Condensed" panose="02070606080606020203" pitchFamily="18" charset="0"/>
              </a:rPr>
              <a:t> 1870 Camille Corot</a:t>
            </a:r>
          </a:p>
        </p:txBody>
      </p:sp>
    </p:spTree>
    <p:extLst>
      <p:ext uri="{BB962C8B-B14F-4D97-AF65-F5344CB8AC3E}">
        <p14:creationId xmlns:p14="http://schemas.microsoft.com/office/powerpoint/2010/main" val="21720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barn(inVertical)">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4D9D-1F44-31C7-137B-D901466114AF}"/>
              </a:ext>
            </a:extLst>
          </p:cNvPr>
          <p:cNvSpPr>
            <a:spLocks noGrp="1"/>
          </p:cNvSpPr>
          <p:nvPr>
            <p:ph type="title"/>
          </p:nvPr>
        </p:nvSpPr>
        <p:spPr/>
        <p:txBody>
          <a:bodyPr/>
          <a:lstStyle/>
          <a:p>
            <a:r>
              <a:rPr kumimoji="0" lang="en-GB" sz="4400" b="1" i="0" u="none" strike="noStrike" kern="1200" cap="none" spc="0" normalizeH="0" baseline="0" noProof="0" dirty="0">
                <a:ln>
                  <a:noFill/>
                </a:ln>
                <a:solidFill>
                  <a:srgbClr val="FFC000"/>
                </a:solidFill>
                <a:effectLst/>
                <a:uLnTx/>
                <a:uFillTx/>
                <a:latin typeface="Arial"/>
              </a:rPr>
              <a:t>Jean-Baptiste Camille Corot </a:t>
            </a:r>
            <a:r>
              <a:rPr kumimoji="0" lang="en-GB" sz="2800" b="1" i="0" u="none" strike="noStrike" kern="1200" cap="none" spc="0" normalizeH="0" baseline="0" noProof="0" dirty="0">
                <a:ln>
                  <a:noFill/>
                </a:ln>
                <a:solidFill>
                  <a:prstClr val="white"/>
                </a:solidFill>
                <a:effectLst/>
                <a:uLnTx/>
                <a:uFillTx/>
                <a:latin typeface="Arial"/>
              </a:rPr>
              <a:t>1796-1875</a:t>
            </a:r>
            <a:endParaRPr lang="en-GB" dirty="0"/>
          </a:p>
        </p:txBody>
      </p:sp>
      <p:sp>
        <p:nvSpPr>
          <p:cNvPr id="3" name="Text Placeholder 2">
            <a:extLst>
              <a:ext uri="{FF2B5EF4-FFF2-40B4-BE49-F238E27FC236}">
                <a16:creationId xmlns:a16="http://schemas.microsoft.com/office/drawing/2014/main" id="{5952CA7A-E8FF-0C5F-7ECA-00846D6584C4}"/>
              </a:ext>
            </a:extLst>
          </p:cNvPr>
          <p:cNvSpPr>
            <a:spLocks noGrp="1"/>
          </p:cNvSpPr>
          <p:nvPr>
            <p:ph type="body"/>
          </p:nvPr>
        </p:nvSpPr>
        <p:spPr/>
        <p:txBody>
          <a:bodyPr/>
          <a:lstStyle/>
          <a:p>
            <a:endParaRPr lang="en-GB"/>
          </a:p>
        </p:txBody>
      </p:sp>
      <p:pic>
        <p:nvPicPr>
          <p:cNvPr id="38914" name="Picture 2" descr="The Pont de Narni, 1826 - 1827 - Camille Corot - WikiArt.org">
            <a:extLst>
              <a:ext uri="{FF2B5EF4-FFF2-40B4-BE49-F238E27FC236}">
                <a16:creationId xmlns:a16="http://schemas.microsoft.com/office/drawing/2014/main" id="{14BD1B6F-78C6-CB1A-2346-461D4B726D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0163" y="0"/>
            <a:ext cx="9591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16E5BF-2F1A-32BC-E19A-364DDA349559}"/>
              </a:ext>
            </a:extLst>
          </p:cNvPr>
          <p:cNvSpPr txBox="1"/>
          <p:nvPr/>
        </p:nvSpPr>
        <p:spPr>
          <a:xfrm>
            <a:off x="8419730" y="86760"/>
            <a:ext cx="3852153" cy="369332"/>
          </a:xfrm>
          <a:prstGeom prst="rect">
            <a:avLst/>
          </a:prstGeom>
          <a:noFill/>
        </p:spPr>
        <p:txBody>
          <a:bodyPr wrap="square" rtlCol="0">
            <a:spAutoFit/>
          </a:bodyPr>
          <a:lstStyle/>
          <a:p>
            <a:r>
              <a:rPr lang="en-GB" dirty="0">
                <a:latin typeface="Bodoni MT Condensed" panose="02070606080606020203" pitchFamily="18" charset="0"/>
              </a:rPr>
              <a:t>Le Pont de Narni 1827 Camille Corot</a:t>
            </a:r>
          </a:p>
        </p:txBody>
      </p:sp>
    </p:spTree>
    <p:extLst>
      <p:ext uri="{BB962C8B-B14F-4D97-AF65-F5344CB8AC3E}">
        <p14:creationId xmlns:p14="http://schemas.microsoft.com/office/powerpoint/2010/main" val="248221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8914"/>
                                        </p:tgtEl>
                                        <p:attrNameLst>
                                          <p:attrName>style.visibility</p:attrName>
                                        </p:attrNameLst>
                                      </p:cBhvr>
                                      <p:to>
                                        <p:strVal val="visible"/>
                                      </p:to>
                                    </p:set>
                                    <p:animEffect transition="in" filter="barn(inVertical)">
                                      <p:cBhvr>
                                        <p:cTn id="13" dur="500"/>
                                        <p:tgtEl>
                                          <p:spTgt spid="389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3211-12A2-256C-3373-5687B6D7DD2E}"/>
              </a:ext>
            </a:extLst>
          </p:cNvPr>
          <p:cNvSpPr>
            <a:spLocks noGrp="1"/>
          </p:cNvSpPr>
          <p:nvPr>
            <p:ph type="title"/>
          </p:nvPr>
        </p:nvSpPr>
        <p:spPr>
          <a:xfrm>
            <a:off x="609480" y="273599"/>
            <a:ext cx="10971720" cy="1800297"/>
          </a:xfrm>
        </p:spPr>
        <p:txBody>
          <a:bodyPr/>
          <a:lstStyle/>
          <a:p>
            <a:r>
              <a:rPr lang="en-GB" sz="4400" b="0" i="1" strike="noStrike" spc="-72" dirty="0">
                <a:solidFill>
                  <a:srgbClr val="262626"/>
                </a:solidFill>
                <a:latin typeface="Goudy Old Style"/>
                <a:ea typeface="DejaVu Sans"/>
              </a:rPr>
              <a:t>Jean Malouel 1365-1415</a:t>
            </a:r>
            <a:br>
              <a:rPr lang="en-GB" sz="4400" b="0" strike="noStrike" spc="-1" dirty="0">
                <a:latin typeface="Arial"/>
              </a:rPr>
            </a:br>
            <a:endParaRPr lang="en-GB" dirty="0"/>
          </a:p>
        </p:txBody>
      </p:sp>
      <p:pic>
        <p:nvPicPr>
          <p:cNvPr id="1028" name="Picture 4" descr="Image result for La Grande Pieta ronde">
            <a:extLst>
              <a:ext uri="{FF2B5EF4-FFF2-40B4-BE49-F238E27FC236}">
                <a16:creationId xmlns:a16="http://schemas.microsoft.com/office/drawing/2014/main" id="{9639B6BD-09DB-B8C0-5EA2-6F3702AE06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5710" y="1721100"/>
            <a:ext cx="5570822" cy="3812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49496695-74DA-8FCC-4BF9-74B9945D8B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2812" y="764964"/>
            <a:ext cx="4008388" cy="532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8BBF7D-66CE-F3B4-ED1A-AF44BD7155EC}"/>
              </a:ext>
            </a:extLst>
          </p:cNvPr>
          <p:cNvSpPr txBox="1"/>
          <p:nvPr/>
        </p:nvSpPr>
        <p:spPr>
          <a:xfrm>
            <a:off x="1630837" y="5533534"/>
            <a:ext cx="4138368" cy="369332"/>
          </a:xfrm>
          <a:prstGeom prst="rect">
            <a:avLst/>
          </a:prstGeom>
          <a:noFill/>
        </p:spPr>
        <p:txBody>
          <a:bodyPr wrap="square" rtlCol="0">
            <a:spAutoFit/>
          </a:bodyPr>
          <a:lstStyle/>
          <a:p>
            <a:r>
              <a:rPr lang="en-GB" dirty="0">
                <a:latin typeface="Bodoni MT Condensed" panose="02070606080606020203" pitchFamily="18" charset="0"/>
              </a:rPr>
              <a:t>La Grande Pieta Ronde Jean Malouel (attributed) Le Louvre </a:t>
            </a:r>
          </a:p>
        </p:txBody>
      </p:sp>
      <p:sp>
        <p:nvSpPr>
          <p:cNvPr id="5" name="TextBox 4">
            <a:extLst>
              <a:ext uri="{FF2B5EF4-FFF2-40B4-BE49-F238E27FC236}">
                <a16:creationId xmlns:a16="http://schemas.microsoft.com/office/drawing/2014/main" id="{110E7474-3C81-0CB2-0778-FE20AB97331F}"/>
              </a:ext>
            </a:extLst>
          </p:cNvPr>
          <p:cNvSpPr txBox="1"/>
          <p:nvPr/>
        </p:nvSpPr>
        <p:spPr>
          <a:xfrm>
            <a:off x="7572812" y="6093036"/>
            <a:ext cx="4008388" cy="369332"/>
          </a:xfrm>
          <a:prstGeom prst="rect">
            <a:avLst/>
          </a:prstGeom>
          <a:noFill/>
        </p:spPr>
        <p:txBody>
          <a:bodyPr wrap="square" rtlCol="0">
            <a:spAutoFit/>
          </a:bodyPr>
          <a:lstStyle/>
          <a:p>
            <a:pPr algn="ctr"/>
            <a:r>
              <a:rPr lang="en-GB" dirty="0" err="1">
                <a:latin typeface="Bodoni MT Condensed" panose="02070606080606020203" pitchFamily="18" charset="0"/>
              </a:rPr>
              <a:t>Vierge</a:t>
            </a:r>
            <a:r>
              <a:rPr lang="en-GB" dirty="0">
                <a:latin typeface="Bodoni MT Condensed" panose="02070606080606020203" pitchFamily="18" charset="0"/>
              </a:rPr>
              <a:t> et Christ Jean Malouel (attributed) Berlin</a:t>
            </a:r>
          </a:p>
        </p:txBody>
      </p:sp>
      <p:sp>
        <p:nvSpPr>
          <p:cNvPr id="6" name="TextBox 5">
            <a:extLst>
              <a:ext uri="{FF2B5EF4-FFF2-40B4-BE49-F238E27FC236}">
                <a16:creationId xmlns:a16="http://schemas.microsoft.com/office/drawing/2014/main" id="{6C065AD1-638E-712F-E98E-59185DC3E101}"/>
              </a:ext>
            </a:extLst>
          </p:cNvPr>
          <p:cNvSpPr txBox="1"/>
          <p:nvPr/>
        </p:nvSpPr>
        <p:spPr>
          <a:xfrm>
            <a:off x="1928508" y="6093036"/>
            <a:ext cx="6094378" cy="369332"/>
          </a:xfrm>
          <a:prstGeom prst="rect">
            <a:avLst/>
          </a:prstGeom>
          <a:noFill/>
        </p:spPr>
        <p:txBody>
          <a:bodyPr wrap="square">
            <a:spAutoFit/>
          </a:bodyPr>
          <a:lstStyle/>
          <a:p>
            <a:r>
              <a:rPr lang="en-GB" dirty="0">
                <a:hlinkClick r:id="rId4"/>
              </a:rPr>
              <a:t>Johan Maelwael - YouTube</a:t>
            </a:r>
            <a:endParaRPr lang="en-GB" dirty="0"/>
          </a:p>
        </p:txBody>
      </p:sp>
    </p:spTree>
    <p:extLst>
      <p:ext uri="{BB962C8B-B14F-4D97-AF65-F5344CB8AC3E}">
        <p14:creationId xmlns:p14="http://schemas.microsoft.com/office/powerpoint/2010/main" val="10106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circle(in)">
                                      <p:cBhvr>
                                        <p:cTn id="24" dur="20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377B-C5E8-42FF-97CE-BDD4BD1BED4D}"/>
              </a:ext>
            </a:extLst>
          </p:cNvPr>
          <p:cNvSpPr>
            <a:spLocks noGrp="1"/>
          </p:cNvSpPr>
          <p:nvPr>
            <p:ph type="title"/>
          </p:nvPr>
        </p:nvSpPr>
        <p:spPr>
          <a:xfrm>
            <a:off x="648929" y="629266"/>
            <a:ext cx="3651467" cy="1676603"/>
          </a:xfrm>
        </p:spPr>
        <p:txBody>
          <a:bodyPr>
            <a:normAutofit/>
          </a:bodyPr>
          <a:lstStyle/>
          <a:p>
            <a:r>
              <a:rPr lang="en-GB" b="1" dirty="0">
                <a:solidFill>
                  <a:srgbClr val="FF0000"/>
                </a:solidFill>
              </a:rPr>
              <a:t>Romanticism</a:t>
            </a:r>
          </a:p>
        </p:txBody>
      </p:sp>
      <p:sp>
        <p:nvSpPr>
          <p:cNvPr id="3" name="Text Placeholder 2">
            <a:extLst>
              <a:ext uri="{FF2B5EF4-FFF2-40B4-BE49-F238E27FC236}">
                <a16:creationId xmlns:a16="http://schemas.microsoft.com/office/drawing/2014/main" id="{C0DDAA5C-B80D-4410-87B1-615484767A1B}"/>
              </a:ext>
            </a:extLst>
          </p:cNvPr>
          <p:cNvSpPr>
            <a:spLocks noGrp="1"/>
          </p:cNvSpPr>
          <p:nvPr>
            <p:ph type="body"/>
          </p:nvPr>
        </p:nvSpPr>
        <p:spPr>
          <a:xfrm>
            <a:off x="648931" y="2438400"/>
            <a:ext cx="3651466" cy="3785419"/>
          </a:xfrm>
        </p:spPr>
        <p:txBody>
          <a:bodyPr>
            <a:normAutofit fontScale="77500" lnSpcReduction="20000"/>
          </a:bodyPr>
          <a:lstStyle/>
          <a:p>
            <a:pPr>
              <a:spcAft>
                <a:spcPts val="600"/>
              </a:spcAft>
            </a:pPr>
            <a:r>
              <a:rPr lang="en-GB" sz="4000" dirty="0">
                <a:solidFill>
                  <a:srgbClr val="FFFF00"/>
                </a:solidFill>
                <a:latin typeface="Bodoni MT" panose="02070603080606020203" pitchFamily="18" charset="0"/>
              </a:rPr>
              <a:t>A movement in the arts and literature that originated in the late 18</a:t>
            </a:r>
            <a:r>
              <a:rPr lang="en-GB" sz="4000" baseline="30000" dirty="0">
                <a:solidFill>
                  <a:srgbClr val="FFFF00"/>
                </a:solidFill>
                <a:latin typeface="Bodoni MT" panose="02070603080606020203" pitchFamily="18" charset="0"/>
              </a:rPr>
              <a:t>th</a:t>
            </a:r>
            <a:r>
              <a:rPr lang="en-GB" sz="4000" dirty="0">
                <a:solidFill>
                  <a:srgbClr val="FFFF00"/>
                </a:solidFill>
                <a:latin typeface="Bodoni MT" panose="02070603080606020203" pitchFamily="18" charset="0"/>
              </a:rPr>
              <a:t> and 19</a:t>
            </a:r>
            <a:r>
              <a:rPr lang="en-GB" sz="4000" baseline="30000" dirty="0">
                <a:solidFill>
                  <a:srgbClr val="FFFF00"/>
                </a:solidFill>
                <a:latin typeface="Bodoni MT" panose="02070603080606020203" pitchFamily="18" charset="0"/>
              </a:rPr>
              <a:t>th </a:t>
            </a:r>
            <a:r>
              <a:rPr lang="en-GB" sz="4000" dirty="0">
                <a:solidFill>
                  <a:srgbClr val="FFFF00"/>
                </a:solidFill>
                <a:latin typeface="Bodoni MT" panose="02070603080606020203" pitchFamily="18" charset="0"/>
              </a:rPr>
              <a:t>century, emphasizing inspiration, subjectivity, and the primacy of the individual. The state or quality of being romantic.</a:t>
            </a:r>
          </a:p>
          <a:p>
            <a:pPr>
              <a:spcAft>
                <a:spcPts val="600"/>
              </a:spcAft>
            </a:pPr>
            <a:endParaRPr lang="en-GB" sz="1800" dirty="0"/>
          </a:p>
        </p:txBody>
      </p:sp>
      <p:pic>
        <p:nvPicPr>
          <p:cNvPr id="5" name="Picture 4" descr="A person standing in front of a mountain&#10;&#10;Description automatically generated">
            <a:extLst>
              <a:ext uri="{FF2B5EF4-FFF2-40B4-BE49-F238E27FC236}">
                <a16:creationId xmlns:a16="http://schemas.microsoft.com/office/drawing/2014/main" id="{39B60365-EDEC-4678-B203-E7588F06D8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639056" y="10"/>
            <a:ext cx="7552944" cy="6857990"/>
          </a:xfrm>
          <a:prstGeom prst="rect">
            <a:avLst/>
          </a:prstGeom>
          <a:effectLst/>
        </p:spPr>
      </p:pic>
      <p:sp>
        <p:nvSpPr>
          <p:cNvPr id="4" name="TextBox 3">
            <a:extLst>
              <a:ext uri="{FF2B5EF4-FFF2-40B4-BE49-F238E27FC236}">
                <a16:creationId xmlns:a16="http://schemas.microsoft.com/office/drawing/2014/main" id="{2434F992-5765-F817-F3D0-43EF908FCD95}"/>
              </a:ext>
            </a:extLst>
          </p:cNvPr>
          <p:cNvSpPr txBox="1"/>
          <p:nvPr/>
        </p:nvSpPr>
        <p:spPr>
          <a:xfrm>
            <a:off x="4727643" y="6332706"/>
            <a:ext cx="7464357" cy="369332"/>
          </a:xfrm>
          <a:prstGeom prst="rect">
            <a:avLst/>
          </a:prstGeom>
          <a:noFill/>
        </p:spPr>
        <p:txBody>
          <a:bodyPr wrap="square" rtlCol="0">
            <a:spAutoFit/>
          </a:bodyPr>
          <a:lstStyle/>
          <a:p>
            <a:pPr algn="ctr"/>
            <a:r>
              <a:rPr lang="en-GB" dirty="0">
                <a:solidFill>
                  <a:srgbClr val="66FF99"/>
                </a:solidFill>
                <a:latin typeface="Bodoni MT Condensed"/>
              </a:rPr>
              <a:t>Caspar David Friedrich 1818 The Wanderer Above a Sea of Fog</a:t>
            </a:r>
          </a:p>
        </p:txBody>
      </p:sp>
    </p:spTree>
    <p:extLst>
      <p:ext uri="{BB962C8B-B14F-4D97-AF65-F5344CB8AC3E}">
        <p14:creationId xmlns:p14="http://schemas.microsoft.com/office/powerpoint/2010/main" val="38459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E95F1-40BD-43C5-A602-FC88681FD502}"/>
              </a:ext>
            </a:extLst>
          </p:cNvPr>
          <p:cNvSpPr>
            <a:spLocks noGrp="1"/>
          </p:cNvSpPr>
          <p:nvPr>
            <p:ph type="title"/>
          </p:nvPr>
        </p:nvSpPr>
        <p:spPr>
          <a:xfrm>
            <a:off x="1158240" y="4894262"/>
            <a:ext cx="10307952" cy="1325563"/>
          </a:xfrm>
        </p:spPr>
        <p:txBody>
          <a:bodyPr>
            <a:normAutofit/>
          </a:bodyPr>
          <a:lstStyle/>
          <a:p>
            <a:r>
              <a:rPr lang="en-GB" b="1" dirty="0">
                <a:solidFill>
                  <a:srgbClr val="FF0000"/>
                </a:solidFill>
              </a:rPr>
              <a:t>Eugene Delacroix </a:t>
            </a:r>
            <a:r>
              <a:rPr lang="en-GB" sz="2800" b="1" dirty="0"/>
              <a:t>1798-1863</a:t>
            </a:r>
          </a:p>
        </p:txBody>
      </p:sp>
      <p:sp>
        <p:nvSpPr>
          <p:cNvPr id="3" name="Text Placeholder 2">
            <a:extLst>
              <a:ext uri="{FF2B5EF4-FFF2-40B4-BE49-F238E27FC236}">
                <a16:creationId xmlns:a16="http://schemas.microsoft.com/office/drawing/2014/main" id="{CF24E81B-0240-4DEE-BBB0-10BF485295D1}"/>
              </a:ext>
            </a:extLst>
          </p:cNvPr>
          <p:cNvSpPr>
            <a:spLocks noGrp="1"/>
          </p:cNvSpPr>
          <p:nvPr>
            <p:ph type="body"/>
          </p:nvPr>
        </p:nvSpPr>
        <p:spPr>
          <a:xfrm>
            <a:off x="1161288" y="701019"/>
            <a:ext cx="6484094" cy="3382247"/>
          </a:xfrm>
        </p:spPr>
        <p:txBody>
          <a:bodyPr anchor="ctr">
            <a:noAutofit/>
          </a:bodyPr>
          <a:lstStyle/>
          <a:p>
            <a:pPr>
              <a:spcAft>
                <a:spcPts val="600"/>
              </a:spcAft>
            </a:pPr>
            <a:r>
              <a:rPr lang="en-GB" sz="2800" dirty="0">
                <a:solidFill>
                  <a:srgbClr val="FFFF00"/>
                </a:solidFill>
                <a:latin typeface="Bodoni MT" panose="02070603080606020203" pitchFamily="18" charset="0"/>
              </a:rPr>
              <a:t>Romantic painter</a:t>
            </a:r>
          </a:p>
          <a:p>
            <a:pPr>
              <a:spcAft>
                <a:spcPts val="600"/>
              </a:spcAft>
            </a:pPr>
            <a:r>
              <a:rPr lang="en-GB" sz="2800" dirty="0">
                <a:solidFill>
                  <a:srgbClr val="FFFF00"/>
                </a:solidFill>
                <a:latin typeface="Bodoni MT" panose="02070603080606020203" pitchFamily="18" charset="0"/>
              </a:rPr>
              <a:t>Probably Talleyrand’s son</a:t>
            </a:r>
          </a:p>
          <a:p>
            <a:pPr>
              <a:spcAft>
                <a:spcPts val="600"/>
              </a:spcAft>
            </a:pPr>
            <a:r>
              <a:rPr lang="en-GB" sz="2800" dirty="0">
                <a:solidFill>
                  <a:srgbClr val="FFFF00"/>
                </a:solidFill>
                <a:latin typeface="Bodoni MT" panose="02070603080606020203" pitchFamily="18" charset="0"/>
              </a:rPr>
              <a:t>Student of Gericault</a:t>
            </a:r>
          </a:p>
          <a:p>
            <a:pPr>
              <a:spcAft>
                <a:spcPts val="600"/>
              </a:spcAft>
            </a:pPr>
            <a:r>
              <a:rPr lang="en-GB" sz="2800" dirty="0">
                <a:solidFill>
                  <a:srgbClr val="FFFF00"/>
                </a:solidFill>
                <a:latin typeface="Bodoni MT" panose="02070603080606020203" pitchFamily="18" charset="0"/>
              </a:rPr>
              <a:t>Inspired by Shakespeare, Goethe and Byron</a:t>
            </a:r>
          </a:p>
          <a:p>
            <a:pPr>
              <a:spcAft>
                <a:spcPts val="600"/>
              </a:spcAft>
            </a:pPr>
            <a:r>
              <a:rPr lang="en-GB" sz="2800" dirty="0">
                <a:solidFill>
                  <a:srgbClr val="FFFF00"/>
                </a:solidFill>
                <a:latin typeface="Bodoni MT" panose="02070603080606020203" pitchFamily="18" charset="0"/>
              </a:rPr>
              <a:t>Inspired by the forces of Nature </a:t>
            </a:r>
          </a:p>
          <a:p>
            <a:pPr>
              <a:spcAft>
                <a:spcPts val="600"/>
              </a:spcAft>
            </a:pPr>
            <a:r>
              <a:rPr lang="en-GB" sz="2800" dirty="0">
                <a:solidFill>
                  <a:srgbClr val="FFFF00"/>
                </a:solidFill>
                <a:latin typeface="Bodoni MT" panose="02070603080606020203" pitchFamily="18" charset="0"/>
              </a:rPr>
              <a:t>Went to North Africa to find his Muse</a:t>
            </a:r>
          </a:p>
        </p:txBody>
      </p:sp>
      <p:cxnSp>
        <p:nvCxnSpPr>
          <p:cNvPr id="12" name="Straight Connector 11">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erson wearing a suit and tie&#10;&#10;Description automatically generated">
            <a:extLst>
              <a:ext uri="{FF2B5EF4-FFF2-40B4-BE49-F238E27FC236}">
                <a16:creationId xmlns:a16="http://schemas.microsoft.com/office/drawing/2014/main" id="{C52A061F-B43E-4E01-A56F-F97741B262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34348" y="1005839"/>
            <a:ext cx="3444236" cy="3444236"/>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pic>
        <p:nvPicPr>
          <p:cNvPr id="5122" name="Picture 2" descr="Saga of Greece’s debt crises spans two centuries | Comment ...">
            <a:extLst>
              <a:ext uri="{FF2B5EF4-FFF2-40B4-BE49-F238E27FC236}">
                <a16:creationId xmlns:a16="http://schemas.microsoft.com/office/drawing/2014/main" id="{76EA5644-AAA4-C985-80D5-00C145F566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719" y="0"/>
            <a:ext cx="1098656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5D3E05-CFE8-3FFF-54F4-331322F82BEA}"/>
              </a:ext>
            </a:extLst>
          </p:cNvPr>
          <p:cNvSpPr txBox="1"/>
          <p:nvPr/>
        </p:nvSpPr>
        <p:spPr>
          <a:xfrm>
            <a:off x="5996718" y="168152"/>
            <a:ext cx="5592563" cy="369332"/>
          </a:xfrm>
          <a:prstGeom prst="rect">
            <a:avLst/>
          </a:prstGeom>
          <a:noFill/>
        </p:spPr>
        <p:txBody>
          <a:bodyPr wrap="square" rtlCol="0">
            <a:spAutoFit/>
          </a:bodyPr>
          <a:lstStyle/>
          <a:p>
            <a:r>
              <a:rPr lang="fr-FR" dirty="0">
                <a:latin typeface="Bodoni MT Condensed" panose="02070606080606020203" pitchFamily="18" charset="0"/>
              </a:rPr>
              <a:t>Episode de la Guerre d’</a:t>
            </a:r>
            <a:r>
              <a:rPr lang="fr-FR" dirty="0" err="1">
                <a:latin typeface="Bodoni MT Condensed" panose="02070606080606020203" pitchFamily="18" charset="0"/>
              </a:rPr>
              <a:t>Indépendence</a:t>
            </a:r>
            <a:r>
              <a:rPr lang="fr-FR" dirty="0">
                <a:latin typeface="Bodoni MT Condensed" panose="02070606080606020203" pitchFamily="18" charset="0"/>
              </a:rPr>
              <a:t> de la Grèce 1856 Eugene Delacroix   </a:t>
            </a:r>
          </a:p>
        </p:txBody>
      </p:sp>
    </p:spTree>
    <p:extLst>
      <p:ext uri="{BB962C8B-B14F-4D97-AF65-F5344CB8AC3E}">
        <p14:creationId xmlns:p14="http://schemas.microsoft.com/office/powerpoint/2010/main" val="146612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122"/>
                                        </p:tgtEl>
                                        <p:attrNameLst>
                                          <p:attrName>style.visibility</p:attrName>
                                        </p:attrNameLst>
                                      </p:cBhvr>
                                      <p:to>
                                        <p:strVal val="visible"/>
                                      </p:to>
                                    </p:set>
                                    <p:animEffect transition="in" filter="wipe(down)">
                                      <p:cBhvr>
                                        <p:cTn id="54" dur="500"/>
                                        <p:tgtEl>
                                          <p:spTgt spid="512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DD5B-89F3-4398-B030-BE43FB23F195}"/>
              </a:ext>
            </a:extLst>
          </p:cNvPr>
          <p:cNvSpPr>
            <a:spLocks noGrp="1"/>
          </p:cNvSpPr>
          <p:nvPr>
            <p:ph type="title"/>
          </p:nvPr>
        </p:nvSpPr>
        <p:spPr>
          <a:xfrm>
            <a:off x="801098" y="1396289"/>
            <a:ext cx="5712824" cy="1325563"/>
          </a:xfrm>
        </p:spPr>
        <p:txBody>
          <a:bodyPr>
            <a:normAutofit/>
          </a:bodyPr>
          <a:lstStyle/>
          <a:p>
            <a:r>
              <a:rPr lang="en-GB" b="1" dirty="0">
                <a:solidFill>
                  <a:srgbClr val="FFC000"/>
                </a:solidFill>
              </a:rPr>
              <a:t>Eugene Delacroix </a:t>
            </a:r>
            <a:r>
              <a:rPr lang="en-GB" sz="2800" b="1" dirty="0"/>
              <a:t>1798-1863</a:t>
            </a:r>
          </a:p>
        </p:txBody>
      </p:sp>
      <p:sp>
        <p:nvSpPr>
          <p:cNvPr id="3" name="Text Placeholder 2">
            <a:extLst>
              <a:ext uri="{FF2B5EF4-FFF2-40B4-BE49-F238E27FC236}">
                <a16:creationId xmlns:a16="http://schemas.microsoft.com/office/drawing/2014/main" id="{8327BC72-9875-4C14-BDEA-40415DA8EAC5}"/>
              </a:ext>
            </a:extLst>
          </p:cNvPr>
          <p:cNvSpPr>
            <a:spLocks noGrp="1"/>
          </p:cNvSpPr>
          <p:nvPr>
            <p:ph type="body"/>
          </p:nvPr>
        </p:nvSpPr>
        <p:spPr>
          <a:xfrm>
            <a:off x="69851" y="6376616"/>
            <a:ext cx="4558309" cy="345197"/>
          </a:xfrm>
        </p:spPr>
        <p:txBody>
          <a:bodyPr anchor="t">
            <a:normAutofit/>
          </a:bodyPr>
          <a:lstStyle/>
          <a:p>
            <a:r>
              <a:rPr lang="en-GB" sz="1200" dirty="0">
                <a:solidFill>
                  <a:srgbClr val="FFFF00"/>
                </a:solidFill>
                <a:latin typeface="Bodoni MT Condensed" panose="02070606080606020203" pitchFamily="18" charset="0"/>
                <a:hlinkClick r:id="rId2">
                  <a:extLst>
                    <a:ext uri="{A12FA001-AC4F-418D-AE19-62706E023703}">
                      <ahyp:hlinkClr xmlns:ahyp="http://schemas.microsoft.com/office/drawing/2018/hyperlinkcolor" val="tx"/>
                    </a:ext>
                  </a:extLst>
                </a:hlinkClick>
              </a:rPr>
              <a:t>https://www.bing.com/videos/search?q=Eugene+Delacroix&amp;&amp;view=detail&amp;mid=B6160B027BB347B5BF36B6160B027BB347B5BF36&amp;&amp;FORM=VDRVRV</a:t>
            </a:r>
            <a:endParaRPr lang="en-GB" sz="1200" dirty="0">
              <a:solidFill>
                <a:srgbClr val="FFFF00"/>
              </a:solidFill>
              <a:latin typeface="Bodoni MT Condensed" panose="02070606080606020203" pitchFamily="18" charset="0"/>
            </a:endParaRPr>
          </a:p>
          <a:p>
            <a:endParaRPr lang="en-GB" sz="1800" dirty="0"/>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standing next to a painting&#10;&#10;Description automatically generated">
            <a:extLst>
              <a:ext uri="{FF2B5EF4-FFF2-40B4-BE49-F238E27FC236}">
                <a16:creationId xmlns:a16="http://schemas.microsoft.com/office/drawing/2014/main" id="{CD7E5521-72CB-4A6B-8100-32EC0292B2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descr="A group of people posing for the camera&#10;&#10;Description automatically generated">
            <a:extLst>
              <a:ext uri="{FF2B5EF4-FFF2-40B4-BE49-F238E27FC236}">
                <a16:creationId xmlns:a16="http://schemas.microsoft.com/office/drawing/2014/main" id="{B7FAEB8F-1C28-4AA5-9047-1DAC1A864B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book, text, food, covered&#10;&#10;Description automatically generated">
            <a:extLst>
              <a:ext uri="{FF2B5EF4-FFF2-40B4-BE49-F238E27FC236}">
                <a16:creationId xmlns:a16="http://schemas.microsoft.com/office/drawing/2014/main" id="{5D36BB2D-DE68-43E9-B698-9D44117E46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6146" name="Picture 2" descr="Eugène Delacroix | Romantic / Orientalist painter ⁽¹⁾ | Tutt'Art ...">
            <a:extLst>
              <a:ext uri="{FF2B5EF4-FFF2-40B4-BE49-F238E27FC236}">
                <a16:creationId xmlns:a16="http://schemas.microsoft.com/office/drawing/2014/main" id="{3B1D7881-CBE5-DEE1-1AC6-EDDC24C021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9913" y="-29854"/>
            <a:ext cx="8549227" cy="6887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71E0FC-1558-8B9D-E47E-88D2045A0925}"/>
              </a:ext>
            </a:extLst>
          </p:cNvPr>
          <p:cNvSpPr txBox="1"/>
          <p:nvPr/>
        </p:nvSpPr>
        <p:spPr>
          <a:xfrm>
            <a:off x="2120630" y="6303523"/>
            <a:ext cx="3848723"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Combat Eugene Delacroix</a:t>
            </a:r>
          </a:p>
        </p:txBody>
      </p:sp>
    </p:spTree>
    <p:extLst>
      <p:ext uri="{BB962C8B-B14F-4D97-AF65-F5344CB8AC3E}">
        <p14:creationId xmlns:p14="http://schemas.microsoft.com/office/powerpoint/2010/main" val="33549989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wheel(1)">
                                      <p:cBhvr>
                                        <p:cTn id="28" dur="2000"/>
                                        <p:tgtEl>
                                          <p:spTgt spid="614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additive="base">
                                        <p:cTn id="3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3CC9-8E74-3D67-946A-1AD0BC4DE04B}"/>
              </a:ext>
            </a:extLst>
          </p:cNvPr>
          <p:cNvSpPr>
            <a:spLocks noGrp="1"/>
          </p:cNvSpPr>
          <p:nvPr>
            <p:ph type="title"/>
          </p:nvPr>
        </p:nvSpPr>
        <p:spPr/>
        <p:txBody>
          <a:bodyPr/>
          <a:lstStyle/>
          <a:p>
            <a:r>
              <a:rPr lang="en-GB" b="1" dirty="0">
                <a:solidFill>
                  <a:srgbClr val="FFC000"/>
                </a:solidFill>
                <a:latin typeface="Bodoni MT" panose="02070603080606020203" pitchFamily="18" charset="0"/>
              </a:rPr>
              <a:t>Eugene Delacroix </a:t>
            </a:r>
            <a:r>
              <a:rPr lang="en-GB" sz="2800" b="1" dirty="0">
                <a:latin typeface="Bodoni MT" panose="02070603080606020203" pitchFamily="18" charset="0"/>
              </a:rPr>
              <a:t>1798-1863</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EB9CE1D3-4C1A-3100-879D-2FDAE1E90F35}"/>
              </a:ext>
            </a:extLst>
          </p:cNvPr>
          <p:cNvSpPr>
            <a:spLocks noGrp="1"/>
          </p:cNvSpPr>
          <p:nvPr>
            <p:ph type="body"/>
          </p:nvPr>
        </p:nvSpPr>
        <p:spPr/>
        <p:txBody>
          <a:bodyPr/>
          <a:lstStyle/>
          <a:p>
            <a:endParaRPr lang="en-GB" dirty="0"/>
          </a:p>
        </p:txBody>
      </p:sp>
      <p:pic>
        <p:nvPicPr>
          <p:cNvPr id="14338" name="Picture 2" descr="See the source image">
            <a:extLst>
              <a:ext uri="{FF2B5EF4-FFF2-40B4-BE49-F238E27FC236}">
                <a16:creationId xmlns:a16="http://schemas.microsoft.com/office/drawing/2014/main" id="{E9339E9E-6891-1EAA-70FC-80E2BB907F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33" y="1339858"/>
            <a:ext cx="4830690" cy="45161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E8037F-6690-29F4-450C-ED781AB22AF9}"/>
              </a:ext>
            </a:extLst>
          </p:cNvPr>
          <p:cNvSpPr txBox="1"/>
          <p:nvPr/>
        </p:nvSpPr>
        <p:spPr>
          <a:xfrm>
            <a:off x="395593" y="5933872"/>
            <a:ext cx="4453330" cy="369332"/>
          </a:xfrm>
          <a:prstGeom prst="rect">
            <a:avLst/>
          </a:prstGeom>
          <a:noFill/>
        </p:spPr>
        <p:txBody>
          <a:bodyPr wrap="square" rtlCol="0">
            <a:spAutoFit/>
          </a:bodyPr>
          <a:lstStyle/>
          <a:p>
            <a:pPr algn="ctr"/>
            <a:r>
              <a:rPr lang="en-GB" dirty="0" err="1">
                <a:latin typeface="Bodoni MT Condensed" panose="02070606080606020203" pitchFamily="18" charset="0"/>
              </a:rPr>
              <a:t>Orpheline</a:t>
            </a:r>
            <a:r>
              <a:rPr lang="en-GB" dirty="0">
                <a:latin typeface="Bodoni MT Condensed" panose="02070606080606020203" pitchFamily="18" charset="0"/>
              </a:rPr>
              <a:t> </a:t>
            </a:r>
            <a:r>
              <a:rPr lang="en-GB" dirty="0" err="1">
                <a:latin typeface="Bodoni MT Condensed" panose="02070606080606020203" pitchFamily="18" charset="0"/>
              </a:rPr>
              <a:t>Marocaine</a:t>
            </a:r>
            <a:r>
              <a:rPr lang="en-GB" dirty="0">
                <a:latin typeface="Bodoni MT Condensed" panose="02070606080606020203" pitchFamily="18" charset="0"/>
              </a:rPr>
              <a:t> dans un </a:t>
            </a:r>
            <a:r>
              <a:rPr lang="en-GB" dirty="0" err="1">
                <a:latin typeface="Bodoni MT Condensed" panose="02070606080606020203" pitchFamily="18" charset="0"/>
              </a:rPr>
              <a:t>Cimetière</a:t>
            </a:r>
            <a:r>
              <a:rPr lang="en-GB" dirty="0">
                <a:latin typeface="Bodoni MT Condensed" panose="02070606080606020203" pitchFamily="18" charset="0"/>
              </a:rPr>
              <a:t> 1823 Eugene Delacroix</a:t>
            </a:r>
          </a:p>
        </p:txBody>
      </p:sp>
      <p:pic>
        <p:nvPicPr>
          <p:cNvPr id="14340" name="Picture 4" descr="See the source image">
            <a:extLst>
              <a:ext uri="{FF2B5EF4-FFF2-40B4-BE49-F238E27FC236}">
                <a16:creationId xmlns:a16="http://schemas.microsoft.com/office/drawing/2014/main" id="{8E58B784-675F-D608-24E9-3B612BDAAF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0757" y="1028733"/>
            <a:ext cx="6728296" cy="5289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4DFD7D-B499-4B3D-1BA6-839F76030F0B}"/>
              </a:ext>
            </a:extLst>
          </p:cNvPr>
          <p:cNvSpPr txBox="1"/>
          <p:nvPr/>
        </p:nvSpPr>
        <p:spPr>
          <a:xfrm>
            <a:off x="5573949" y="6399734"/>
            <a:ext cx="5939157" cy="369332"/>
          </a:xfrm>
          <a:prstGeom prst="rect">
            <a:avLst/>
          </a:prstGeom>
          <a:noFill/>
        </p:spPr>
        <p:txBody>
          <a:bodyPr wrap="square" rtlCol="0">
            <a:spAutoFit/>
          </a:bodyPr>
          <a:lstStyle/>
          <a:p>
            <a:pPr algn="ctr"/>
            <a:r>
              <a:rPr lang="en-GB" dirty="0">
                <a:latin typeface="Bodoni MT Condensed" panose="02070606080606020203" pitchFamily="18" charset="0"/>
              </a:rPr>
              <a:t>La Mort de Sardanapale 1827 Eugene Delacroix</a:t>
            </a:r>
          </a:p>
        </p:txBody>
      </p:sp>
    </p:spTree>
    <p:extLst>
      <p:ext uri="{BB962C8B-B14F-4D97-AF65-F5344CB8AC3E}">
        <p14:creationId xmlns:p14="http://schemas.microsoft.com/office/powerpoint/2010/main" val="408510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circle(out)">
                                      <p:cBhvr>
                                        <p:cTn id="13" dur="2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40"/>
                                        </p:tgtEl>
                                        <p:attrNameLst>
                                          <p:attrName>style.visibility</p:attrName>
                                        </p:attrNameLst>
                                      </p:cBhvr>
                                      <p:to>
                                        <p:strVal val="visible"/>
                                      </p:to>
                                    </p:set>
                                    <p:animEffect transition="in" filter="wipe(up)">
                                      <p:cBhvr>
                                        <p:cTn id="24" dur="500"/>
                                        <p:tgtEl>
                                          <p:spTgt spid="1434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A0FD-B402-2C51-EDFE-24D2C0012DD5}"/>
              </a:ext>
            </a:extLst>
          </p:cNvPr>
          <p:cNvSpPr>
            <a:spLocks noGrp="1"/>
          </p:cNvSpPr>
          <p:nvPr>
            <p:ph type="title"/>
          </p:nvPr>
        </p:nvSpPr>
        <p:spPr/>
        <p:txBody>
          <a:bodyPr/>
          <a:lstStyle/>
          <a:p>
            <a:r>
              <a:rPr lang="en-GB" b="1" dirty="0">
                <a:solidFill>
                  <a:srgbClr val="FFC000"/>
                </a:solidFill>
                <a:latin typeface="Bodoni MT" panose="02070603080606020203" pitchFamily="18" charset="0"/>
              </a:rPr>
              <a:t>Eugene Delacroix </a:t>
            </a:r>
            <a:endParaRPr lang="en-GB" dirty="0"/>
          </a:p>
        </p:txBody>
      </p:sp>
      <p:sp>
        <p:nvSpPr>
          <p:cNvPr id="3" name="Text Placeholder 2">
            <a:extLst>
              <a:ext uri="{FF2B5EF4-FFF2-40B4-BE49-F238E27FC236}">
                <a16:creationId xmlns:a16="http://schemas.microsoft.com/office/drawing/2014/main" id="{2C4FA9ED-8FFE-118C-2EF3-8A7661CCBA47}"/>
              </a:ext>
            </a:extLst>
          </p:cNvPr>
          <p:cNvSpPr>
            <a:spLocks noGrp="1"/>
          </p:cNvSpPr>
          <p:nvPr>
            <p:ph type="body"/>
          </p:nvPr>
        </p:nvSpPr>
        <p:spPr/>
        <p:txBody>
          <a:bodyPr/>
          <a:lstStyle/>
          <a:p>
            <a:endParaRPr lang="en-GB" dirty="0"/>
          </a:p>
        </p:txBody>
      </p:sp>
      <p:pic>
        <p:nvPicPr>
          <p:cNvPr id="15362" name="Picture 2" descr="See the source image">
            <a:extLst>
              <a:ext uri="{FF2B5EF4-FFF2-40B4-BE49-F238E27FC236}">
                <a16:creationId xmlns:a16="http://schemas.microsoft.com/office/drawing/2014/main" id="{45999A71-6A26-509F-63A7-5575BA2B7B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5575" y="0"/>
            <a:ext cx="822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059AA9-66AF-365F-2F77-D5D9A1FC9A86}"/>
              </a:ext>
            </a:extLst>
          </p:cNvPr>
          <p:cNvSpPr txBox="1"/>
          <p:nvPr/>
        </p:nvSpPr>
        <p:spPr>
          <a:xfrm>
            <a:off x="278739" y="6098017"/>
            <a:ext cx="3456682" cy="369332"/>
          </a:xfrm>
          <a:prstGeom prst="rect">
            <a:avLst/>
          </a:prstGeom>
          <a:noFill/>
        </p:spPr>
        <p:txBody>
          <a:bodyPr wrap="square" rtlCol="0">
            <a:spAutoFit/>
          </a:bodyPr>
          <a:lstStyle/>
          <a:p>
            <a:r>
              <a:rPr lang="en-GB" dirty="0">
                <a:latin typeface="Bodoni MT Condensed" panose="02070606080606020203" pitchFamily="18" charset="0"/>
              </a:rPr>
              <a:t>La liberté </a:t>
            </a:r>
            <a:r>
              <a:rPr lang="en-GB" dirty="0" err="1">
                <a:latin typeface="Bodoni MT Condensed" panose="02070606080606020203" pitchFamily="18" charset="0"/>
              </a:rPr>
              <a:t>guidant</a:t>
            </a:r>
            <a:r>
              <a:rPr lang="en-GB" dirty="0">
                <a:latin typeface="Bodoni MT Condensed" panose="02070606080606020203" pitchFamily="18" charset="0"/>
              </a:rPr>
              <a:t> le </a:t>
            </a:r>
            <a:r>
              <a:rPr lang="en-GB" dirty="0" err="1">
                <a:latin typeface="Bodoni MT Condensed" panose="02070606080606020203" pitchFamily="18" charset="0"/>
              </a:rPr>
              <a:t>peuple</a:t>
            </a:r>
            <a:r>
              <a:rPr lang="en-GB" dirty="0">
                <a:latin typeface="Bodoni MT Condensed" panose="02070606080606020203" pitchFamily="18" charset="0"/>
              </a:rPr>
              <a:t> 1830 Eugene Delacroix </a:t>
            </a:r>
          </a:p>
        </p:txBody>
      </p:sp>
      <p:sp>
        <p:nvSpPr>
          <p:cNvPr id="8" name="TextBox 7">
            <a:extLst>
              <a:ext uri="{FF2B5EF4-FFF2-40B4-BE49-F238E27FC236}">
                <a16:creationId xmlns:a16="http://schemas.microsoft.com/office/drawing/2014/main" id="{DA39E45A-6D2B-C0C3-C464-1683ED913598}"/>
              </a:ext>
            </a:extLst>
          </p:cNvPr>
          <p:cNvSpPr txBox="1"/>
          <p:nvPr/>
        </p:nvSpPr>
        <p:spPr>
          <a:xfrm>
            <a:off x="797667" y="3067504"/>
            <a:ext cx="3073939" cy="261610"/>
          </a:xfrm>
          <a:prstGeom prst="rect">
            <a:avLst/>
          </a:prstGeom>
          <a:noFill/>
        </p:spPr>
        <p:txBody>
          <a:bodyPr wrap="square">
            <a:spAutoFit/>
          </a:bodyPr>
          <a:lstStyle/>
          <a:p>
            <a:r>
              <a:rPr lang="en-GB" sz="1100" dirty="0">
                <a:solidFill>
                  <a:srgbClr val="FFFF00"/>
                </a:solidFill>
                <a:hlinkClick r:id="rId3">
                  <a:extLst>
                    <a:ext uri="{A12FA001-AC4F-418D-AE19-62706E023703}">
                      <ahyp:hlinkClr xmlns:ahyp="http://schemas.microsoft.com/office/drawing/2018/hyperlinkcolor" val="tx"/>
                    </a:ext>
                  </a:extLst>
                </a:hlinkClick>
              </a:rPr>
              <a:t>Liberty Leading the People - Bing video</a:t>
            </a:r>
            <a:endParaRPr lang="en-GB" sz="1100" dirty="0">
              <a:solidFill>
                <a:srgbClr val="FFFF00"/>
              </a:solidFill>
            </a:endParaRPr>
          </a:p>
        </p:txBody>
      </p:sp>
    </p:spTree>
    <p:extLst>
      <p:ext uri="{BB962C8B-B14F-4D97-AF65-F5344CB8AC3E}">
        <p14:creationId xmlns:p14="http://schemas.microsoft.com/office/powerpoint/2010/main" val="28190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barn(inVertical)">
                                      <p:cBhvr>
                                        <p:cTn id="19" dur="500"/>
                                        <p:tgtEl>
                                          <p:spTgt spid="1536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BDE8-BD8C-4440-8D2B-1091F0D840F8}"/>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Paul </a:t>
            </a:r>
            <a:r>
              <a:rPr lang="en-GB" b="1" dirty="0" err="1">
                <a:solidFill>
                  <a:srgbClr val="FFC000"/>
                </a:solidFill>
              </a:rPr>
              <a:t>Huet</a:t>
            </a:r>
            <a:r>
              <a:rPr lang="en-GB" b="1" dirty="0">
                <a:solidFill>
                  <a:srgbClr val="FFC000"/>
                </a:solidFill>
              </a:rPr>
              <a:t> </a:t>
            </a:r>
            <a:r>
              <a:rPr lang="en-GB" sz="2800" dirty="0"/>
              <a:t>1803-1869</a:t>
            </a:r>
          </a:p>
        </p:txBody>
      </p:sp>
      <p:sp>
        <p:nvSpPr>
          <p:cNvPr id="3" name="Text Placeholder 2">
            <a:extLst>
              <a:ext uri="{FF2B5EF4-FFF2-40B4-BE49-F238E27FC236}">
                <a16:creationId xmlns:a16="http://schemas.microsoft.com/office/drawing/2014/main" id="{20FD5CE1-7FC7-4A75-8D1C-ACC352D90EFD}"/>
              </a:ext>
            </a:extLst>
          </p:cNvPr>
          <p:cNvSpPr>
            <a:spLocks noGrp="1"/>
          </p:cNvSpPr>
          <p:nvPr>
            <p:ph type="body"/>
          </p:nvPr>
        </p:nvSpPr>
        <p:spPr>
          <a:xfrm>
            <a:off x="762000" y="2279018"/>
            <a:ext cx="5314543" cy="4053688"/>
          </a:xfrm>
        </p:spPr>
        <p:txBody>
          <a:bodyPr anchor="t">
            <a:noAutofit/>
          </a:bodyPr>
          <a:lstStyle/>
          <a:p>
            <a:pPr>
              <a:spcAft>
                <a:spcPts val="600"/>
              </a:spcAft>
            </a:pPr>
            <a:r>
              <a:rPr lang="en-GB" sz="2400" b="1" dirty="0">
                <a:latin typeface="Bodoni MT" panose="02070603080606020203" pitchFamily="18" charset="0"/>
              </a:rPr>
              <a:t>Studied with Gros</a:t>
            </a:r>
          </a:p>
          <a:p>
            <a:pPr>
              <a:spcAft>
                <a:spcPts val="600"/>
              </a:spcAft>
            </a:pPr>
            <a:r>
              <a:rPr lang="en-GB" sz="2400" b="1" dirty="0">
                <a:latin typeface="Bodoni MT" panose="02070603080606020203" pitchFamily="18" charset="0"/>
              </a:rPr>
              <a:t>Revered Delacroix</a:t>
            </a:r>
          </a:p>
          <a:p>
            <a:pPr>
              <a:spcAft>
                <a:spcPts val="600"/>
              </a:spcAft>
            </a:pPr>
            <a:r>
              <a:rPr lang="en-GB" sz="2400" b="1" dirty="0">
                <a:latin typeface="Bodoni MT" panose="02070603080606020203" pitchFamily="18" charset="0"/>
              </a:rPr>
              <a:t>Painted mainly landscapes </a:t>
            </a:r>
          </a:p>
          <a:p>
            <a:pPr>
              <a:spcAft>
                <a:spcPts val="600"/>
              </a:spcAft>
            </a:pPr>
            <a:r>
              <a:rPr lang="en-GB" sz="2400" b="1" dirty="0">
                <a:latin typeface="Bodoni MT" panose="02070603080606020203" pitchFamily="18" charset="0"/>
              </a:rPr>
              <a:t>Instilled some Romantic feelings in his paintings</a:t>
            </a:r>
          </a:p>
          <a:p>
            <a:pPr>
              <a:spcAft>
                <a:spcPts val="600"/>
              </a:spcAft>
            </a:pPr>
            <a:r>
              <a:rPr lang="en-GB" sz="2400" b="1" dirty="0">
                <a:latin typeface="Bodoni MT" panose="02070603080606020203" pitchFamily="18" charset="0"/>
              </a:rPr>
              <a:t>Took part in the events of 1830</a:t>
            </a:r>
          </a:p>
          <a:p>
            <a:pPr>
              <a:spcAft>
                <a:spcPts val="600"/>
              </a:spcAft>
            </a:pPr>
            <a:r>
              <a:rPr lang="en-GB" sz="2400" b="1" dirty="0">
                <a:latin typeface="Bodoni MT" panose="02070603080606020203" pitchFamily="18" charset="0"/>
              </a:rPr>
              <a:t>Remained a Republican</a:t>
            </a:r>
          </a:p>
          <a:p>
            <a:pPr>
              <a:spcAft>
                <a:spcPts val="600"/>
              </a:spcAft>
            </a:pPr>
            <a:r>
              <a:rPr lang="en-GB" sz="2400" b="1" dirty="0">
                <a:latin typeface="Bodoni MT" panose="02070603080606020203" pitchFamily="18" charset="0"/>
              </a:rPr>
              <a:t>Gained honours under one king and one emperor</a:t>
            </a:r>
          </a:p>
          <a:p>
            <a:pPr>
              <a:spcAft>
                <a:spcPts val="600"/>
              </a:spcAft>
            </a:pPr>
            <a:r>
              <a:rPr lang="en-GB" sz="2400" b="1" dirty="0">
                <a:latin typeface="Bodoni MT" panose="02070603080606020203" pitchFamily="18" charset="0"/>
              </a:rPr>
              <a:t>Influenced both the Barbizon school and later the Impressionists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A551E91-C8BF-44CA-A456-FF13B01BA6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530252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7B84-4BF9-41AC-A77C-D270AF6B9F86}"/>
              </a:ext>
            </a:extLst>
          </p:cNvPr>
          <p:cNvSpPr>
            <a:spLocks noGrp="1"/>
          </p:cNvSpPr>
          <p:nvPr>
            <p:ph type="title"/>
          </p:nvPr>
        </p:nvSpPr>
        <p:spPr>
          <a:xfrm>
            <a:off x="4974336" y="484632"/>
            <a:ext cx="6729984" cy="1609344"/>
          </a:xfrm>
        </p:spPr>
        <p:txBody>
          <a:bodyPr>
            <a:normAutofit/>
          </a:bodyPr>
          <a:lstStyle/>
          <a:p>
            <a:r>
              <a:rPr lang="en-GB" sz="4800" b="1" dirty="0"/>
              <a:t>Paul </a:t>
            </a:r>
            <a:r>
              <a:rPr lang="en-GB" sz="4800" b="1" dirty="0" err="1"/>
              <a:t>Huet</a:t>
            </a:r>
            <a:r>
              <a:rPr lang="en-GB" sz="4800" b="1" dirty="0"/>
              <a:t> </a:t>
            </a:r>
            <a:r>
              <a:rPr lang="en-GB" sz="2800" b="1" dirty="0"/>
              <a:t>1803-1869</a:t>
            </a:r>
          </a:p>
        </p:txBody>
      </p:sp>
      <p:sp>
        <p:nvSpPr>
          <p:cNvPr id="3" name="Text Placeholder 2">
            <a:extLst>
              <a:ext uri="{FF2B5EF4-FFF2-40B4-BE49-F238E27FC236}">
                <a16:creationId xmlns:a16="http://schemas.microsoft.com/office/drawing/2014/main" id="{6FD75311-0408-4593-A168-195238612C64}"/>
              </a:ext>
            </a:extLst>
          </p:cNvPr>
          <p:cNvSpPr>
            <a:spLocks noGrp="1"/>
          </p:cNvSpPr>
          <p:nvPr>
            <p:ph type="body"/>
          </p:nvPr>
        </p:nvSpPr>
        <p:spPr>
          <a:xfrm>
            <a:off x="8344591" y="192801"/>
            <a:ext cx="3561823" cy="583661"/>
          </a:xfrm>
        </p:spPr>
        <p:txBody>
          <a:bodyPr>
            <a:normAutofit/>
          </a:bodyPr>
          <a:lstStyle/>
          <a:p>
            <a:r>
              <a:rPr lang="en-GB" sz="1200" dirty="0">
                <a:solidFill>
                  <a:srgbClr val="FFFF00"/>
                </a:solidFill>
                <a:hlinkClick r:id="rId2">
                  <a:extLst>
                    <a:ext uri="{A12FA001-AC4F-418D-AE19-62706E023703}">
                      <ahyp:hlinkClr xmlns:ahyp="http://schemas.microsoft.com/office/drawing/2018/hyperlinkcolor" val="tx"/>
                    </a:ext>
                  </a:extLst>
                </a:hlinkClick>
              </a:rPr>
              <a:t>hs://www.bing.com/videos/sech?q=paul+huet+painter&amp;&amp;&amp;mid=A55968ED3AA2D81DA08BA55968ED3AA2D81DA08B&amp;&amp;FORM=VRDGAR</a:t>
            </a:r>
            <a:endParaRPr lang="en-GB" sz="1200" dirty="0">
              <a:solidFill>
                <a:srgbClr val="FFFF00"/>
              </a:solidFill>
            </a:endParaRPr>
          </a:p>
          <a:p>
            <a:endParaRPr lang="en-GB" sz="2000" dirty="0"/>
          </a:p>
        </p:txBody>
      </p:sp>
      <p:pic>
        <p:nvPicPr>
          <p:cNvPr id="12290" name="Picture 2" descr="Image result for paul huet  peintures">
            <a:extLst>
              <a:ext uri="{FF2B5EF4-FFF2-40B4-BE49-F238E27FC236}">
                <a16:creationId xmlns:a16="http://schemas.microsoft.com/office/drawing/2014/main" id="{0C40655B-63D3-1782-328B-499ABAF35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0" y="58561"/>
            <a:ext cx="4959921" cy="30623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6D341A-361F-26B5-B12F-8ECC9B135B27}"/>
              </a:ext>
            </a:extLst>
          </p:cNvPr>
          <p:cNvSpPr txBox="1"/>
          <p:nvPr/>
        </p:nvSpPr>
        <p:spPr>
          <a:xfrm>
            <a:off x="126460" y="3229583"/>
            <a:ext cx="48478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Les </a:t>
            </a:r>
            <a:r>
              <a:rPr lang="en-GB" dirty="0" err="1">
                <a:solidFill>
                  <a:srgbClr val="FFFF00"/>
                </a:solidFill>
                <a:latin typeface="Bodoni MT Condensed" panose="02070606080606020203" pitchFamily="18" charset="0"/>
              </a:rPr>
              <a:t>Falaises</a:t>
            </a:r>
            <a:r>
              <a:rPr lang="en-GB" dirty="0">
                <a:solidFill>
                  <a:srgbClr val="FFFF00"/>
                </a:solidFill>
                <a:latin typeface="Bodoni MT Condensed" panose="02070606080606020203" pitchFamily="18" charset="0"/>
              </a:rPr>
              <a:t> de Houlgate1845 Paul </a:t>
            </a:r>
            <a:r>
              <a:rPr lang="en-GB" dirty="0" err="1">
                <a:solidFill>
                  <a:srgbClr val="FFFF00"/>
                </a:solidFill>
                <a:latin typeface="Bodoni MT Condensed" panose="02070606080606020203" pitchFamily="18" charset="0"/>
              </a:rPr>
              <a:t>Huet</a:t>
            </a:r>
            <a:endParaRPr lang="en-GB" dirty="0">
              <a:solidFill>
                <a:srgbClr val="FFFF00"/>
              </a:solidFill>
              <a:latin typeface="Bodoni MT Condensed" panose="02070606080606020203" pitchFamily="18" charset="0"/>
            </a:endParaRPr>
          </a:p>
        </p:txBody>
      </p:sp>
      <p:pic>
        <p:nvPicPr>
          <p:cNvPr id="12292" name="Picture 4" descr="Image result for paul huet  peintures">
            <a:extLst>
              <a:ext uri="{FF2B5EF4-FFF2-40B4-BE49-F238E27FC236}">
                <a16:creationId xmlns:a16="http://schemas.microsoft.com/office/drawing/2014/main" id="{C189BFAB-0F03-225B-5982-B5D9EE7B7B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771" y="3707611"/>
            <a:ext cx="4396902" cy="29229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3BE99F-41D8-6DD5-977B-5077FC2552E6}"/>
              </a:ext>
            </a:extLst>
          </p:cNvPr>
          <p:cNvSpPr txBox="1"/>
          <p:nvPr/>
        </p:nvSpPr>
        <p:spPr>
          <a:xfrm>
            <a:off x="5015572" y="6118698"/>
            <a:ext cx="5009745" cy="369332"/>
          </a:xfrm>
          <a:prstGeom prst="rect">
            <a:avLst/>
          </a:prstGeom>
          <a:noFill/>
        </p:spPr>
        <p:txBody>
          <a:bodyPr wrap="square" rtlCol="0">
            <a:spAutoFit/>
          </a:bodyPr>
          <a:lstStyle/>
          <a:p>
            <a:r>
              <a:rPr lang="en-GB" dirty="0">
                <a:latin typeface="Bodoni MT Condensed" panose="02070606080606020203" pitchFamily="18" charset="0"/>
              </a:rPr>
              <a:t>Le Chemin de Crecy 1857 Paul </a:t>
            </a:r>
            <a:r>
              <a:rPr lang="en-GB" dirty="0" err="1">
                <a:latin typeface="Bodoni MT Condensed" panose="02070606080606020203" pitchFamily="18" charset="0"/>
              </a:rPr>
              <a:t>Huet</a:t>
            </a:r>
            <a:endParaRPr lang="en-GB" dirty="0">
              <a:latin typeface="Bodoni MT Condensed" panose="02070606080606020203" pitchFamily="18" charset="0"/>
            </a:endParaRPr>
          </a:p>
        </p:txBody>
      </p:sp>
      <p:pic>
        <p:nvPicPr>
          <p:cNvPr id="12294" name="Picture 6" descr="Image result for paul huet  peintures">
            <a:extLst>
              <a:ext uri="{FF2B5EF4-FFF2-40B4-BE49-F238E27FC236}">
                <a16:creationId xmlns:a16="http://schemas.microsoft.com/office/drawing/2014/main" id="{91C34FEC-72A5-C344-93B0-910BCCD3D8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28664" y="1705232"/>
            <a:ext cx="5377565" cy="3447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18E711-AE2B-EE2F-2416-B51FADD886A8}"/>
              </a:ext>
            </a:extLst>
          </p:cNvPr>
          <p:cNvSpPr txBox="1"/>
          <p:nvPr/>
        </p:nvSpPr>
        <p:spPr>
          <a:xfrm>
            <a:off x="6517531" y="5418466"/>
            <a:ext cx="4705038" cy="369332"/>
          </a:xfrm>
          <a:prstGeom prst="rect">
            <a:avLst/>
          </a:prstGeom>
          <a:noFill/>
        </p:spPr>
        <p:txBody>
          <a:bodyPr wrap="square" rtlCol="0">
            <a:spAutoFit/>
          </a:bodyPr>
          <a:lstStyle/>
          <a:p>
            <a:pPr algn="ctr"/>
            <a:r>
              <a:rPr lang="en-GB" dirty="0" err="1">
                <a:latin typeface="Bodoni MT Condensed" panose="02070606080606020203" pitchFamily="18" charset="0"/>
              </a:rPr>
              <a:t>Coucher</a:t>
            </a:r>
            <a:r>
              <a:rPr lang="en-GB" dirty="0">
                <a:latin typeface="Bodoni MT Condensed" panose="02070606080606020203" pitchFamily="18" charset="0"/>
              </a:rPr>
              <a:t> de Soleil a </a:t>
            </a:r>
            <a:r>
              <a:rPr lang="en-GB" dirty="0" err="1">
                <a:latin typeface="Bodoni MT Condensed" panose="02070606080606020203" pitchFamily="18" charset="0"/>
              </a:rPr>
              <a:t>Rosporden</a:t>
            </a:r>
            <a:r>
              <a:rPr lang="en-GB" dirty="0">
                <a:latin typeface="Bodoni MT Condensed" panose="02070606080606020203" pitchFamily="18" charset="0"/>
              </a:rPr>
              <a:t> 1858 Paul </a:t>
            </a:r>
            <a:r>
              <a:rPr lang="en-GB" dirty="0" err="1">
                <a:latin typeface="Bodoni MT Condensed" panose="02070606080606020203" pitchFamily="18" charset="0"/>
              </a:rPr>
              <a:t>Huet</a:t>
            </a:r>
            <a:r>
              <a:rPr lang="en-GB" dirty="0">
                <a:latin typeface="Bodoni MT Condensed" panose="02070606080606020203" pitchFamily="18" charset="0"/>
              </a:rPr>
              <a:t> </a:t>
            </a:r>
          </a:p>
        </p:txBody>
      </p:sp>
      <p:pic>
        <p:nvPicPr>
          <p:cNvPr id="12296" name="Picture 8" descr="See the source image">
            <a:extLst>
              <a:ext uri="{FF2B5EF4-FFF2-40B4-BE49-F238E27FC236}">
                <a16:creationId xmlns:a16="http://schemas.microsoft.com/office/drawing/2014/main" id="{6CD7C786-F0A9-CD0D-A6B8-AAADC2D9D2A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562" t="5745" r="1536" b="8614"/>
          <a:stretch/>
        </p:blipFill>
        <p:spPr bwMode="auto">
          <a:xfrm>
            <a:off x="210738" y="885158"/>
            <a:ext cx="11807213" cy="49026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8C17F08-E525-7378-02F9-B1E02DDD4457}"/>
              </a:ext>
            </a:extLst>
          </p:cNvPr>
          <p:cNvSpPr txBox="1"/>
          <p:nvPr/>
        </p:nvSpPr>
        <p:spPr>
          <a:xfrm>
            <a:off x="8344591" y="6118698"/>
            <a:ext cx="3359729" cy="369332"/>
          </a:xfrm>
          <a:prstGeom prst="rect">
            <a:avLst/>
          </a:prstGeom>
          <a:noFill/>
        </p:spPr>
        <p:txBody>
          <a:bodyPr wrap="square" rtlCol="0">
            <a:spAutoFit/>
          </a:bodyPr>
          <a:lstStyle/>
          <a:p>
            <a:pPr algn="ctr"/>
            <a:r>
              <a:rPr lang="en-GB" dirty="0">
                <a:latin typeface="Bodoni MT Condensed" panose="02070606080606020203" pitchFamily="18" charset="0"/>
              </a:rPr>
              <a:t>Ciel </a:t>
            </a:r>
            <a:r>
              <a:rPr lang="en-GB" dirty="0" err="1">
                <a:latin typeface="Bodoni MT Condensed" panose="02070606080606020203" pitchFamily="18" charset="0"/>
              </a:rPr>
              <a:t>d’Orage</a:t>
            </a:r>
            <a:r>
              <a:rPr lang="en-GB" dirty="0">
                <a:latin typeface="Bodoni MT Condensed" panose="02070606080606020203" pitchFamily="18" charset="0"/>
              </a:rPr>
              <a:t> 1860 Paul </a:t>
            </a:r>
            <a:r>
              <a:rPr lang="en-GB" dirty="0" err="1">
                <a:latin typeface="Bodoni MT Condensed" panose="02070606080606020203" pitchFamily="18" charset="0"/>
              </a:rPr>
              <a:t>Huet</a:t>
            </a:r>
            <a:endParaRPr lang="en-GB" dirty="0">
              <a:latin typeface="Bodoni MT Condensed" panose="02070606080606020203" pitchFamily="18" charset="0"/>
            </a:endParaRPr>
          </a:p>
        </p:txBody>
      </p:sp>
    </p:spTree>
    <p:extLst>
      <p:ext uri="{BB962C8B-B14F-4D97-AF65-F5344CB8AC3E}">
        <p14:creationId xmlns:p14="http://schemas.microsoft.com/office/powerpoint/2010/main" val="48234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barn(inVertical)">
                                      <p:cBhvr>
                                        <p:cTn id="13" dur="5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292"/>
                                        </p:tgtEl>
                                        <p:attrNameLst>
                                          <p:attrName>style.visibility</p:attrName>
                                        </p:attrNameLst>
                                      </p:cBhvr>
                                      <p:to>
                                        <p:strVal val="visible"/>
                                      </p:to>
                                    </p:set>
                                    <p:animEffect transition="in" filter="wipe(down)">
                                      <p:cBhvr>
                                        <p:cTn id="24" dur="500"/>
                                        <p:tgtEl>
                                          <p:spTgt spid="1229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2294"/>
                                        </p:tgtEl>
                                        <p:attrNameLst>
                                          <p:attrName>style.visibility</p:attrName>
                                        </p:attrNameLst>
                                      </p:cBhvr>
                                      <p:to>
                                        <p:strVal val="visible"/>
                                      </p:to>
                                    </p:set>
                                    <p:animEffect transition="in" filter="wheel(1)">
                                      <p:cBhvr>
                                        <p:cTn id="35" dur="2000"/>
                                        <p:tgtEl>
                                          <p:spTgt spid="1229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12296"/>
                                        </p:tgtEl>
                                        <p:attrNameLst>
                                          <p:attrName>style.visibility</p:attrName>
                                        </p:attrNameLst>
                                      </p:cBhvr>
                                      <p:to>
                                        <p:strVal val="visible"/>
                                      </p:to>
                                    </p:set>
                                    <p:animEffect transition="in" filter="barn(outVertical)">
                                      <p:cBhvr>
                                        <p:cTn id="46" dur="500"/>
                                        <p:tgtEl>
                                          <p:spTgt spid="1229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11" grpId="0"/>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EE51-888D-46C3-95EB-9B686845FA31}"/>
              </a:ext>
            </a:extLst>
          </p:cNvPr>
          <p:cNvSpPr>
            <a:spLocks noGrp="1"/>
          </p:cNvSpPr>
          <p:nvPr>
            <p:ph type="title"/>
          </p:nvPr>
        </p:nvSpPr>
        <p:spPr>
          <a:xfrm>
            <a:off x="762001" y="803325"/>
            <a:ext cx="5314536" cy="1325563"/>
          </a:xfrm>
        </p:spPr>
        <p:txBody>
          <a:bodyPr>
            <a:normAutofit/>
          </a:bodyPr>
          <a:lstStyle/>
          <a:p>
            <a:r>
              <a:rPr lang="en-GB" b="1" dirty="0" err="1">
                <a:solidFill>
                  <a:srgbClr val="FFC000"/>
                </a:solidFill>
              </a:rPr>
              <a:t>Honoré</a:t>
            </a:r>
            <a:r>
              <a:rPr lang="en-GB" b="1" dirty="0">
                <a:solidFill>
                  <a:srgbClr val="FFC000"/>
                </a:solidFill>
              </a:rPr>
              <a:t> Daumier </a:t>
            </a:r>
            <a:r>
              <a:rPr lang="en-GB" sz="2800" b="1" dirty="0"/>
              <a:t>1808-1879</a:t>
            </a:r>
          </a:p>
        </p:txBody>
      </p:sp>
      <p:sp>
        <p:nvSpPr>
          <p:cNvPr id="3" name="Text Placeholder 2">
            <a:extLst>
              <a:ext uri="{FF2B5EF4-FFF2-40B4-BE49-F238E27FC236}">
                <a16:creationId xmlns:a16="http://schemas.microsoft.com/office/drawing/2014/main" id="{3E7980FC-7FA1-4E0D-8199-C0BA43235062}"/>
              </a:ext>
            </a:extLst>
          </p:cNvPr>
          <p:cNvSpPr>
            <a:spLocks noGrp="1"/>
          </p:cNvSpPr>
          <p:nvPr>
            <p:ph type="body"/>
          </p:nvPr>
        </p:nvSpPr>
        <p:spPr>
          <a:xfrm>
            <a:off x="762000" y="2279017"/>
            <a:ext cx="5314543" cy="3985595"/>
          </a:xfrm>
        </p:spPr>
        <p:txBody>
          <a:bodyPr anchor="t">
            <a:normAutofit/>
          </a:bodyPr>
          <a:lstStyle/>
          <a:p>
            <a:pPr>
              <a:spcAft>
                <a:spcPts val="600"/>
              </a:spcAft>
            </a:pPr>
            <a:r>
              <a:rPr lang="en-GB" sz="2400" b="1" dirty="0"/>
              <a:t>Printmaker</a:t>
            </a:r>
          </a:p>
          <a:p>
            <a:pPr>
              <a:spcAft>
                <a:spcPts val="600"/>
              </a:spcAft>
            </a:pPr>
            <a:r>
              <a:rPr lang="en-GB" sz="2400" b="1" dirty="0"/>
              <a:t>Caricaturist</a:t>
            </a:r>
          </a:p>
          <a:p>
            <a:pPr>
              <a:spcAft>
                <a:spcPts val="600"/>
              </a:spcAft>
            </a:pPr>
            <a:r>
              <a:rPr lang="en-GB" sz="2400" b="1" dirty="0"/>
              <a:t>Sculptor</a:t>
            </a:r>
          </a:p>
          <a:p>
            <a:pPr>
              <a:spcAft>
                <a:spcPts val="600"/>
              </a:spcAft>
            </a:pPr>
            <a:r>
              <a:rPr lang="en-GB" sz="2400" b="1" dirty="0"/>
              <a:t>Painter</a:t>
            </a:r>
          </a:p>
          <a:p>
            <a:pPr>
              <a:spcAft>
                <a:spcPts val="600"/>
              </a:spcAft>
            </a:pPr>
            <a:r>
              <a:rPr lang="en-GB" sz="2400" b="1" dirty="0"/>
              <a:t>Commentator on political and social</a:t>
            </a:r>
            <a:r>
              <a:rPr lang="en-GB" b="1" dirty="0"/>
              <a:t> </a:t>
            </a:r>
            <a:r>
              <a:rPr lang="en-GB" sz="2800" b="1" dirty="0"/>
              <a:t>life</a:t>
            </a:r>
          </a:p>
          <a:p>
            <a:pPr>
              <a:spcAft>
                <a:spcPts val="600"/>
              </a:spcAft>
            </a:pPr>
            <a:r>
              <a:rPr lang="en-GB" sz="2800" b="1" dirty="0"/>
              <a:t>Very prolific (500 paintings)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suit and tie&#10;&#10;Description automatically generated">
            <a:extLst>
              <a:ext uri="{FF2B5EF4-FFF2-40B4-BE49-F238E27FC236}">
                <a16:creationId xmlns:a16="http://schemas.microsoft.com/office/drawing/2014/main" id="{68CA16A4-1164-49C5-A40E-4DC6317847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059198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the camera&#10;&#10;Description automatically generated">
            <a:extLst>
              <a:ext uri="{FF2B5EF4-FFF2-40B4-BE49-F238E27FC236}">
                <a16:creationId xmlns:a16="http://schemas.microsoft.com/office/drawing/2014/main" id="{DD149015-13F5-431F-953F-DC3BECA5B9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1" y="6"/>
            <a:ext cx="3922776" cy="3937609"/>
          </a:xfrm>
          <a:prstGeom prst="rect">
            <a:avLst/>
          </a:prstGeom>
        </p:spPr>
      </p:pic>
      <p:pic>
        <p:nvPicPr>
          <p:cNvPr id="5" name="Picture 4" descr="A group of people around each other&#10;&#10;Description automatically generated">
            <a:extLst>
              <a:ext uri="{FF2B5EF4-FFF2-40B4-BE49-F238E27FC236}">
                <a16:creationId xmlns:a16="http://schemas.microsoft.com/office/drawing/2014/main" id="{347D5F5F-310B-4A44-AB20-7C1D8BA2E4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1633" y="-18844"/>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ABADB7-573C-4FD1-AC17-331D52843FDF}"/>
              </a:ext>
            </a:extLst>
          </p:cNvPr>
          <p:cNvSpPr>
            <a:spLocks noGrp="1"/>
          </p:cNvSpPr>
          <p:nvPr>
            <p:ph type="title"/>
          </p:nvPr>
        </p:nvSpPr>
        <p:spPr>
          <a:xfrm>
            <a:off x="865325" y="4462819"/>
            <a:ext cx="2869683" cy="1608383"/>
          </a:xfrm>
        </p:spPr>
        <p:txBody>
          <a:bodyPr>
            <a:normAutofit/>
          </a:bodyPr>
          <a:lstStyle/>
          <a:p>
            <a:r>
              <a:rPr lang="en-GB" b="1" dirty="0" err="1"/>
              <a:t>Honoré</a:t>
            </a:r>
            <a:r>
              <a:rPr lang="en-GB" b="1" dirty="0"/>
              <a:t> Daumier</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904FB3A-859D-4319-AEFE-673F8ECC876C}"/>
              </a:ext>
            </a:extLst>
          </p:cNvPr>
          <p:cNvSpPr>
            <a:spLocks noGrp="1"/>
          </p:cNvSpPr>
          <p:nvPr>
            <p:ph type="body"/>
          </p:nvPr>
        </p:nvSpPr>
        <p:spPr>
          <a:xfrm>
            <a:off x="4131633" y="4464872"/>
            <a:ext cx="3712464" cy="1608383"/>
          </a:xfrm>
        </p:spPr>
        <p:txBody>
          <a:bodyPr anchor="ctr">
            <a:normAutofit/>
          </a:bodyPr>
          <a:lstStyle/>
          <a:p>
            <a:r>
              <a:rPr lang="en-GB" sz="1700" dirty="0">
                <a:hlinkClick r:id="rId4"/>
              </a:rPr>
              <a:t>https://www.bing.com/videos/search?q=honore+daumier&amp;&amp;view=detail&amp;mid=C74B969C971751EDF547C74B969C971751EDF547&amp;&amp;FORM=VRDGAR</a:t>
            </a:r>
            <a:endParaRPr lang="en-GB" sz="1700" dirty="0"/>
          </a:p>
          <a:p>
            <a:endParaRPr lang="en-GB" sz="1700" dirty="0"/>
          </a:p>
        </p:txBody>
      </p:sp>
      <p:pic>
        <p:nvPicPr>
          <p:cNvPr id="9" name="Picture 8" descr="A group of people posing for the camera&#10;&#10;Description automatically generated">
            <a:extLst>
              <a:ext uri="{FF2B5EF4-FFF2-40B4-BE49-F238E27FC236}">
                <a16:creationId xmlns:a16="http://schemas.microsoft.com/office/drawing/2014/main" id="{60CC95C7-F1F0-46FC-8CC3-5E388E4B60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6" name="TextBox 5">
            <a:extLst>
              <a:ext uri="{FF2B5EF4-FFF2-40B4-BE49-F238E27FC236}">
                <a16:creationId xmlns:a16="http://schemas.microsoft.com/office/drawing/2014/main" id="{90576FF0-CABA-E038-2F2D-A25039CEFCA8}"/>
              </a:ext>
            </a:extLst>
          </p:cNvPr>
          <p:cNvSpPr txBox="1"/>
          <p:nvPr/>
        </p:nvSpPr>
        <p:spPr>
          <a:xfrm>
            <a:off x="8346332" y="6468894"/>
            <a:ext cx="377433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Honoré Daumier  1868 Sortie </a:t>
            </a:r>
            <a:r>
              <a:rPr lang="en-GB" dirty="0" err="1">
                <a:solidFill>
                  <a:srgbClr val="FFFF00"/>
                </a:solidFill>
                <a:latin typeface="Bodoni MT Condensed" panose="02070606080606020203" pitchFamily="18" charset="0"/>
              </a:rPr>
              <a:t>d’Ecole</a:t>
            </a:r>
            <a:endParaRPr lang="en-GB" dirty="0">
              <a:solidFill>
                <a:srgbClr val="FFFF00"/>
              </a:solidFill>
              <a:latin typeface="Bodoni MT Condensed" panose="02070606080606020203" pitchFamily="18" charset="0"/>
            </a:endParaRPr>
          </a:p>
        </p:txBody>
      </p:sp>
      <p:pic>
        <p:nvPicPr>
          <p:cNvPr id="7170" name="Picture 2" descr="Solitary Dog Sculptor I: Painter: Honore Daumier - Part 13 - Links">
            <a:extLst>
              <a:ext uri="{FF2B5EF4-FFF2-40B4-BE49-F238E27FC236}">
                <a16:creationId xmlns:a16="http://schemas.microsoft.com/office/drawing/2014/main" id="{E4AE24DA-CCCB-FDAD-2010-851AE911AEA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46238" y="0"/>
            <a:ext cx="8899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4138CAF-DB1C-0541-3E31-78CC74F96C82}"/>
              </a:ext>
            </a:extLst>
          </p:cNvPr>
          <p:cNvSpPr txBox="1"/>
          <p:nvPr/>
        </p:nvSpPr>
        <p:spPr>
          <a:xfrm>
            <a:off x="1832007" y="6290430"/>
            <a:ext cx="3087170"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Révolte</a:t>
            </a:r>
            <a:r>
              <a:rPr lang="en-GB" dirty="0">
                <a:solidFill>
                  <a:srgbClr val="FFFF00"/>
                </a:solidFill>
                <a:latin typeface="Bodoni MT Condensed" panose="02070606080606020203" pitchFamily="18" charset="0"/>
              </a:rPr>
              <a:t> c.1850 Honoré Daumier</a:t>
            </a:r>
          </a:p>
        </p:txBody>
      </p:sp>
      <p:sp>
        <p:nvSpPr>
          <p:cNvPr id="12" name="TextBox 11">
            <a:extLst>
              <a:ext uri="{FF2B5EF4-FFF2-40B4-BE49-F238E27FC236}">
                <a16:creationId xmlns:a16="http://schemas.microsoft.com/office/drawing/2014/main" id="{12E6140D-1E58-23AA-C866-73A5424700CE}"/>
              </a:ext>
            </a:extLst>
          </p:cNvPr>
          <p:cNvSpPr txBox="1"/>
          <p:nvPr/>
        </p:nvSpPr>
        <p:spPr>
          <a:xfrm>
            <a:off x="-182394" y="6599845"/>
            <a:ext cx="6094378" cy="276999"/>
          </a:xfrm>
          <a:prstGeom prst="rect">
            <a:avLst/>
          </a:prstGeom>
          <a:noFill/>
        </p:spPr>
        <p:txBody>
          <a:bodyPr wrap="square">
            <a:spAutoFit/>
          </a:bodyPr>
          <a:lstStyle/>
          <a:p>
            <a:r>
              <a:rPr lang="en-GB" sz="1200" dirty="0">
                <a:solidFill>
                  <a:srgbClr val="FFFF00"/>
                </a:solidFill>
                <a:hlinkClick r:id="rId7">
                  <a:extLst>
                    <a:ext uri="{A12FA001-AC4F-418D-AE19-62706E023703}">
                      <ahyp:hlinkClr xmlns:ahyp="http://schemas.microsoft.com/office/drawing/2018/hyperlinkcolor" val="tx"/>
                    </a:ext>
                  </a:extLst>
                </a:hlinkClick>
              </a:rPr>
              <a:t>Honoré Daumier: The Moral Gaze - Bing video</a:t>
            </a:r>
            <a:endParaRPr lang="en-GB" sz="1200" dirty="0">
              <a:solidFill>
                <a:srgbClr val="FFFF00"/>
              </a:solidFill>
            </a:endParaRPr>
          </a:p>
        </p:txBody>
      </p:sp>
    </p:spTree>
    <p:extLst>
      <p:ext uri="{BB962C8B-B14F-4D97-AF65-F5344CB8AC3E}">
        <p14:creationId xmlns:p14="http://schemas.microsoft.com/office/powerpoint/2010/main" val="40595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170"/>
                                        </p:tgtEl>
                                        <p:attrNameLst>
                                          <p:attrName>style.visibility</p:attrName>
                                        </p:attrNameLst>
                                      </p:cBhvr>
                                      <p:to>
                                        <p:strVal val="visible"/>
                                      </p:to>
                                    </p:set>
                                    <p:animEffect transition="in" filter="barn(inVertical)">
                                      <p:cBhvr>
                                        <p:cTn id="40" dur="500"/>
                                        <p:tgtEl>
                                          <p:spTgt spid="717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10" grpId="0"/>
      <p:bldP spid="12"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2D56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49C9-5936-D472-3623-C17E62E19B94}"/>
              </a:ext>
            </a:extLst>
          </p:cNvPr>
          <p:cNvSpPr>
            <a:spLocks noGrp="1"/>
          </p:cNvSpPr>
          <p:nvPr>
            <p:ph type="title"/>
          </p:nvPr>
        </p:nvSpPr>
        <p:spPr/>
        <p:txBody>
          <a:bodyPr/>
          <a:lstStyle/>
          <a:p>
            <a:r>
              <a:rPr lang="fr-FR" dirty="0">
                <a:solidFill>
                  <a:srgbClr val="FFFF00"/>
                </a:solidFill>
                <a:latin typeface="Bodoni MT" panose="02070603080606020203" pitchFamily="18" charset="0"/>
              </a:rPr>
              <a:t>Ecole de Barbizon </a:t>
            </a:r>
          </a:p>
        </p:txBody>
      </p:sp>
      <p:sp>
        <p:nvSpPr>
          <p:cNvPr id="3" name="Text Placeholder 2">
            <a:extLst>
              <a:ext uri="{FF2B5EF4-FFF2-40B4-BE49-F238E27FC236}">
                <a16:creationId xmlns:a16="http://schemas.microsoft.com/office/drawing/2014/main" id="{21A7513D-7B3A-AD94-D6F4-560C21B8FDB9}"/>
              </a:ext>
            </a:extLst>
          </p:cNvPr>
          <p:cNvSpPr>
            <a:spLocks noGrp="1"/>
          </p:cNvSpPr>
          <p:nvPr>
            <p:ph type="body"/>
          </p:nvPr>
        </p:nvSpPr>
        <p:spPr>
          <a:xfrm>
            <a:off x="742004" y="3320156"/>
            <a:ext cx="10971720" cy="1144080"/>
          </a:xfrm>
        </p:spPr>
        <p:txBody>
          <a:bodyPr>
            <a:normAutofit fontScale="25000" lnSpcReduction="20000"/>
          </a:bodyPr>
          <a:lstStyle/>
          <a:p>
            <a:r>
              <a:rPr lang="en-GB" sz="9600" dirty="0">
                <a:solidFill>
                  <a:srgbClr val="99FFCC"/>
                </a:solidFill>
                <a:latin typeface="Bodoni MT" panose="02070603080606020203" pitchFamily="18" charset="0"/>
              </a:rPr>
              <a:t>Named after small village on the outskirts of Fontainebleau forest</a:t>
            </a:r>
          </a:p>
          <a:p>
            <a:r>
              <a:rPr lang="en-GB" sz="9600" dirty="0">
                <a:solidFill>
                  <a:srgbClr val="99FFCC"/>
                </a:solidFill>
                <a:latin typeface="Bodoni MT" panose="02070603080606020203" pitchFamily="18" charset="0"/>
              </a:rPr>
              <a:t>Happened in the first 30 to 50 years of the XIX century</a:t>
            </a:r>
          </a:p>
          <a:p>
            <a:r>
              <a:rPr lang="en-GB" sz="9600" dirty="0">
                <a:solidFill>
                  <a:srgbClr val="99FFCC"/>
                </a:solidFill>
                <a:latin typeface="Bodoni MT" panose="02070603080606020203" pitchFamily="18" charset="0"/>
              </a:rPr>
              <a:t>The invention of paint in tubes helped</a:t>
            </a:r>
          </a:p>
          <a:p>
            <a:r>
              <a:rPr lang="en-GB" sz="9600" dirty="0">
                <a:solidFill>
                  <a:srgbClr val="99FFCC"/>
                </a:solidFill>
                <a:latin typeface="Bodoni MT" panose="02070603080606020203" pitchFamily="18" charset="0"/>
              </a:rPr>
              <a:t>“</a:t>
            </a:r>
            <a:r>
              <a:rPr lang="en-GB" sz="9600" dirty="0" err="1">
                <a:solidFill>
                  <a:srgbClr val="99FFCC"/>
                </a:solidFill>
                <a:latin typeface="Bodoni MT" panose="02070603080606020203" pitchFamily="18" charset="0"/>
              </a:rPr>
              <a:t>Peinture</a:t>
            </a:r>
            <a:r>
              <a:rPr lang="en-GB" sz="9600" dirty="0">
                <a:solidFill>
                  <a:srgbClr val="99FFCC"/>
                </a:solidFill>
                <a:latin typeface="Bodoni MT" panose="02070603080606020203" pitchFamily="18" charset="0"/>
              </a:rPr>
              <a:t> en plein air”</a:t>
            </a:r>
          </a:p>
          <a:p>
            <a:r>
              <a:rPr lang="en-GB" sz="9600" dirty="0">
                <a:solidFill>
                  <a:srgbClr val="99FFCC"/>
                </a:solidFill>
                <a:latin typeface="Bodoni MT" panose="02070603080606020203" pitchFamily="18" charset="0"/>
              </a:rPr>
              <a:t>Precursor of Impressionism (?!)</a:t>
            </a:r>
          </a:p>
          <a:p>
            <a:r>
              <a:rPr lang="en-GB" sz="9600" dirty="0">
                <a:solidFill>
                  <a:srgbClr val="99FFCC"/>
                </a:solidFill>
                <a:latin typeface="Bodoni MT" panose="02070603080606020203" pitchFamily="18" charset="0"/>
              </a:rPr>
              <a:t>Aim to paint nature as it is</a:t>
            </a:r>
          </a:p>
          <a:p>
            <a:r>
              <a:rPr lang="en-GB" sz="9600" dirty="0">
                <a:solidFill>
                  <a:srgbClr val="99FFCC"/>
                </a:solidFill>
                <a:latin typeface="Bodoni MT" panose="02070603080606020203" pitchFamily="18" charset="0"/>
              </a:rPr>
              <a:t>Formation of practical and spiritual groups in Barbizon</a:t>
            </a:r>
          </a:p>
          <a:p>
            <a:r>
              <a:rPr lang="en-GB" sz="9600" dirty="0">
                <a:solidFill>
                  <a:srgbClr val="99FFCC"/>
                </a:solidFill>
                <a:latin typeface="Bodoni MT" panose="02070603080606020203" pitchFamily="18" charset="0"/>
              </a:rPr>
              <a:t>T. Rousseau, Dupré, Millet, Daubigny main characters</a:t>
            </a:r>
          </a:p>
          <a:p>
            <a:r>
              <a:rPr lang="en-GB" sz="9600" dirty="0">
                <a:solidFill>
                  <a:srgbClr val="99FFCC"/>
                </a:solidFill>
                <a:latin typeface="Bodoni MT" panose="02070603080606020203" pitchFamily="18" charset="0"/>
              </a:rPr>
              <a:t>Corot, Courbet and many more visited </a:t>
            </a:r>
          </a:p>
          <a:p>
            <a:endParaRPr lang="en-GB" dirty="0"/>
          </a:p>
        </p:txBody>
      </p:sp>
      <p:pic>
        <p:nvPicPr>
          <p:cNvPr id="48130" name="Picture 2" descr="Peinture Française du 19ème Siècle: Charles-François Daubigny | Paysage ...">
            <a:extLst>
              <a:ext uri="{FF2B5EF4-FFF2-40B4-BE49-F238E27FC236}">
                <a16:creationId xmlns:a16="http://schemas.microsoft.com/office/drawing/2014/main" id="{EE7D6C1C-4CD3-B7F5-27D4-DA37A188B3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17995" y="2341986"/>
            <a:ext cx="2735094" cy="3646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252014-D29C-15E4-DB7D-DA2D76D09585}"/>
              </a:ext>
            </a:extLst>
          </p:cNvPr>
          <p:cNvSpPr txBox="1"/>
          <p:nvPr/>
        </p:nvSpPr>
        <p:spPr>
          <a:xfrm>
            <a:off x="8978630" y="5797685"/>
            <a:ext cx="2735094" cy="382187"/>
          </a:xfrm>
          <a:prstGeom prst="rect">
            <a:avLst/>
          </a:prstGeom>
          <a:noFill/>
        </p:spPr>
        <p:txBody>
          <a:bodyPr wrap="square" rtlCol="0">
            <a:spAutoFit/>
          </a:bodyPr>
          <a:lstStyle/>
          <a:p>
            <a:pPr algn="ctr"/>
            <a:r>
              <a:rPr lang="en-GB" dirty="0">
                <a:solidFill>
                  <a:srgbClr val="66FF99"/>
                </a:solidFill>
                <a:latin typeface="Bodoni MT Condensed" panose="02070606080606020203" pitchFamily="18" charset="0"/>
              </a:rPr>
              <a:t>Barbizon 1849 Charles Daubigny </a:t>
            </a:r>
          </a:p>
        </p:txBody>
      </p:sp>
    </p:spTree>
    <p:extLst>
      <p:ext uri="{BB962C8B-B14F-4D97-AF65-F5344CB8AC3E}">
        <p14:creationId xmlns:p14="http://schemas.microsoft.com/office/powerpoint/2010/main" val="20610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48130"/>
                                        </p:tgtEl>
                                        <p:attrNameLst>
                                          <p:attrName>style.visibility</p:attrName>
                                        </p:attrNameLst>
                                      </p:cBhvr>
                                      <p:to>
                                        <p:strVal val="visible"/>
                                      </p:to>
                                    </p:set>
                                    <p:animEffect transition="in" filter="barn(inVertical)">
                                      <p:cBhvr>
                                        <p:cTn id="68" dur="500"/>
                                        <p:tgtEl>
                                          <p:spTgt spid="4813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 calcmode="lin" valueType="num">
                                      <p:cBhvr additive="base">
                                        <p:cTn id="7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CustomShape 1"/>
          <p:cNvSpPr/>
          <p:nvPr/>
        </p:nvSpPr>
        <p:spPr>
          <a:xfrm>
            <a:off x="0" y="0"/>
            <a:ext cx="1219068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8" name="CustomShape 2"/>
          <p:cNvSpPr/>
          <p:nvPr/>
        </p:nvSpPr>
        <p:spPr>
          <a:xfrm>
            <a:off x="184320" y="237600"/>
            <a:ext cx="7651440" cy="638100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p:style>
      </p:sp>
      <p:sp>
        <p:nvSpPr>
          <p:cNvPr id="269" name="CustomShape 3"/>
          <p:cNvSpPr/>
          <p:nvPr/>
        </p:nvSpPr>
        <p:spPr>
          <a:xfrm>
            <a:off x="321480" y="374760"/>
            <a:ext cx="7338600" cy="6106680"/>
          </a:xfrm>
          <a:prstGeom prst="rect">
            <a:avLst/>
          </a:prstGeom>
          <a:noFill/>
          <a:ln w="6480">
            <a:solidFill>
              <a:schemeClr val="tx1">
                <a:lumMod val="75000"/>
                <a:lumOff val="25000"/>
              </a:schemeClr>
            </a:solidFill>
            <a:miter/>
          </a:ln>
        </p:spPr>
        <p:style>
          <a:lnRef idx="2">
            <a:schemeClr val="accent1">
              <a:shade val="50000"/>
            </a:schemeClr>
          </a:lnRef>
          <a:fillRef idx="1">
            <a:schemeClr val="accent1"/>
          </a:fillRef>
          <a:effectRef idx="0">
            <a:schemeClr val="accent1"/>
          </a:effectRef>
          <a:fontRef idx="minor"/>
        </p:style>
      </p:sp>
      <p:sp>
        <p:nvSpPr>
          <p:cNvPr id="270" name="CustomShape 4"/>
          <p:cNvSpPr/>
          <p:nvPr/>
        </p:nvSpPr>
        <p:spPr>
          <a:xfrm>
            <a:off x="868680" y="642600"/>
            <a:ext cx="6280560" cy="174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GB" sz="4800" b="0" i="1" strike="noStrike" spc="-72">
                <a:solidFill>
                  <a:srgbClr val="262626"/>
                </a:solidFill>
                <a:latin typeface="Goudy Old Style"/>
                <a:ea typeface="DejaVu Sans"/>
              </a:rPr>
              <a:t>Anastasia c1400</a:t>
            </a:r>
            <a:endParaRPr lang="en-GB" sz="4800" b="0" strike="noStrike" spc="-1">
              <a:latin typeface="Arial"/>
            </a:endParaRPr>
          </a:p>
        </p:txBody>
      </p:sp>
      <p:sp>
        <p:nvSpPr>
          <p:cNvPr id="271" name="CustomShape 5"/>
          <p:cNvSpPr/>
          <p:nvPr/>
        </p:nvSpPr>
        <p:spPr>
          <a:xfrm>
            <a:off x="868680" y="2386440"/>
            <a:ext cx="6280560" cy="364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182880" indent="-181440">
              <a:lnSpc>
                <a:spcPct val="110000"/>
              </a:lnSpc>
              <a:spcBef>
                <a:spcPts val="901"/>
              </a:spcBef>
              <a:buClr>
                <a:srgbClr val="262626"/>
              </a:buClr>
              <a:buFont typeface="Garamond"/>
              <a:buChar char="◦"/>
            </a:pPr>
            <a:r>
              <a:rPr lang="en-GB" sz="1700" b="0" strike="noStrike" spc="-1">
                <a:solidFill>
                  <a:srgbClr val="000000"/>
                </a:solidFill>
                <a:latin typeface="Goudy Old Style"/>
                <a:ea typeface="DejaVu Sans"/>
              </a:rPr>
              <a:t>Illuminator</a:t>
            </a:r>
            <a:endParaRPr lang="en-GB" sz="1700" b="0" strike="noStrike" spc="-1">
              <a:latin typeface="Arial"/>
            </a:endParaRPr>
          </a:p>
          <a:p>
            <a:pPr marL="182880" indent="-181440">
              <a:lnSpc>
                <a:spcPct val="110000"/>
              </a:lnSpc>
              <a:spcBef>
                <a:spcPts val="901"/>
              </a:spcBef>
              <a:buClr>
                <a:srgbClr val="262626"/>
              </a:buClr>
              <a:buFont typeface="Garamond"/>
              <a:buChar char="◦"/>
            </a:pPr>
            <a:r>
              <a:rPr lang="en-GB" sz="1700" b="0" strike="noStrike" spc="-1">
                <a:solidFill>
                  <a:srgbClr val="000000"/>
                </a:solidFill>
                <a:latin typeface="Goudy Old Style"/>
                <a:ea typeface="DejaVu Sans"/>
              </a:rPr>
              <a:t>Worked on books by Christine de Pizan</a:t>
            </a:r>
            <a:endParaRPr lang="en-GB" sz="1700" b="0" strike="noStrike" spc="-1">
              <a:latin typeface="Arial"/>
            </a:endParaRPr>
          </a:p>
          <a:p>
            <a:pPr marL="182880" indent="-181440">
              <a:lnSpc>
                <a:spcPct val="110000"/>
              </a:lnSpc>
              <a:spcBef>
                <a:spcPts val="901"/>
              </a:spcBef>
              <a:buClr>
                <a:srgbClr val="262626"/>
              </a:buClr>
              <a:buFont typeface="Garamond"/>
              <a:buChar char="◦"/>
            </a:pPr>
            <a:r>
              <a:rPr lang="en-GB" sz="1700" b="0" i="1" strike="noStrike" spc="-1">
                <a:solidFill>
                  <a:srgbClr val="000000"/>
                </a:solidFill>
                <a:latin typeface="Goudy Old Style"/>
                <a:ea typeface="DejaVu Sans"/>
              </a:rPr>
              <a:t>"I know a woman today, named Anastasia, who is so learned and skilled in painting manuscript borders and miniature backgrounds (vignetures d'enlumineure en livres and the champaignes d'ystories)</a:t>
            </a:r>
            <a:r>
              <a:rPr lang="en-GB" sz="1700" b="0" strike="noStrike" spc="-1" baseline="30000">
                <a:solidFill>
                  <a:srgbClr val="000000"/>
                </a:solidFill>
                <a:latin typeface="Goudy Old Style"/>
                <a:ea typeface="DejaVu Sans"/>
              </a:rPr>
              <a:t> </a:t>
            </a:r>
            <a:r>
              <a:rPr lang="en-GB" sz="1700" b="0" i="1" strike="noStrike" spc="-1">
                <a:solidFill>
                  <a:srgbClr val="000000"/>
                </a:solidFill>
                <a:latin typeface="Goudy Old Style"/>
                <a:ea typeface="DejaVu Sans"/>
              </a:rPr>
              <a:t>that one cannot find an artisan in all the city of Paris - where the best in the world are found - who can surpass her, nor who can paint flowers and details as delicately as she does, nor whose work is more highly esteemed, no matter how rich or precious the book is. People cannot stop talking about her. And I know this from experience, for she has executed several things for me, which stand out among the ornamental borders of the great masters.</a:t>
            </a:r>
            <a:r>
              <a:rPr lang="en-GB" sz="1700" b="0" strike="noStrike" spc="-1">
                <a:solidFill>
                  <a:srgbClr val="000000"/>
                </a:solidFill>
                <a:latin typeface="Goudy Old Style"/>
                <a:ea typeface="DejaVu Sans"/>
              </a:rPr>
              <a:t> (City of Ladies 85)</a:t>
            </a:r>
            <a:endParaRPr lang="en-GB" sz="1700" b="0" strike="noStrike" spc="-1">
              <a:latin typeface="Arial"/>
            </a:endParaRPr>
          </a:p>
        </p:txBody>
      </p:sp>
      <p:pic>
        <p:nvPicPr>
          <p:cNvPr id="272" name="Picture 4"/>
          <p:cNvPicPr/>
          <p:nvPr/>
        </p:nvPicPr>
        <p:blipFill>
          <a:blip r:embed="rId2" cstate="screen">
            <a:extLst>
              <a:ext uri="{28A0092B-C50C-407E-A947-70E740481C1C}">
                <a14:useLocalDpi xmlns:a14="http://schemas.microsoft.com/office/drawing/2010/main"/>
              </a:ext>
            </a:extLst>
          </a:blip>
          <a:srcRect/>
          <a:stretch/>
        </p:blipFill>
        <p:spPr>
          <a:xfrm>
            <a:off x="7837200" y="237600"/>
            <a:ext cx="4123080" cy="6381000"/>
          </a:xfrm>
          <a:prstGeom prst="rect">
            <a:avLst/>
          </a:prstGeom>
          <a:ln>
            <a:noFill/>
          </a:ln>
        </p:spPr>
      </p:pic>
      <p:pic>
        <p:nvPicPr>
          <p:cNvPr id="5122" name="Picture 2" descr="See the source image">
            <a:extLst>
              <a:ext uri="{FF2B5EF4-FFF2-40B4-BE49-F238E27FC236}">
                <a16:creationId xmlns:a16="http://schemas.microsoft.com/office/drawing/2014/main" id="{9814C5B7-A9DE-2320-E876-35BC79E3BB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219" y="727123"/>
            <a:ext cx="8229600" cy="5210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repl">
                                        <p:cTn id="7" dur="500" fill="hold"/>
                                        <p:tgtEl>
                                          <p:spTgt spid="270"/>
                                        </p:tgtEl>
                                        <p:attrNameLst>
                                          <p:attrName>ppt_x</p:attrName>
                                        </p:attrNameLst>
                                      </p:cBhvr>
                                      <p:tavLst>
                                        <p:tav tm="0">
                                          <p:val>
                                            <p:strVal val="#ppt_x"/>
                                          </p:val>
                                        </p:tav>
                                        <p:tav tm="100000">
                                          <p:val>
                                            <p:strVal val="#ppt_x"/>
                                          </p:val>
                                        </p:tav>
                                      </p:tavLst>
                                    </p:anim>
                                    <p:anim calcmode="lin" valueType="num">
                                      <p:cBhvr additive="repl">
                                        <p:cTn id="8" dur="500" fill="hold"/>
                                        <p:tgtEl>
                                          <p:spTgt spid="2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1">
                                            <p:txEl>
                                              <p:pRg st="0" end="0"/>
                                            </p:txEl>
                                          </p:spTgt>
                                        </p:tgtEl>
                                        <p:attrNameLst>
                                          <p:attrName>style.visibility</p:attrName>
                                        </p:attrNameLst>
                                      </p:cBhvr>
                                      <p:to>
                                        <p:strVal val="visible"/>
                                      </p:to>
                                    </p:set>
                                    <p:anim calcmode="lin" valueType="num">
                                      <p:cBhvr additive="repl">
                                        <p:cTn id="13" dur="500" fill="hold"/>
                                        <p:tgtEl>
                                          <p:spTgt spid="271">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1">
                                            <p:txEl>
                                              <p:pRg st="1" end="1"/>
                                            </p:txEl>
                                          </p:spTgt>
                                        </p:tgtEl>
                                        <p:attrNameLst>
                                          <p:attrName>style.visibility</p:attrName>
                                        </p:attrNameLst>
                                      </p:cBhvr>
                                      <p:to>
                                        <p:strVal val="visible"/>
                                      </p:to>
                                    </p:set>
                                    <p:anim calcmode="lin" valueType="num">
                                      <p:cBhvr additive="repl">
                                        <p:cTn id="19" dur="500" fill="hold"/>
                                        <p:tgtEl>
                                          <p:spTgt spid="271">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1">
                                            <p:txEl>
                                              <p:pRg st="2" end="2"/>
                                            </p:txEl>
                                          </p:spTgt>
                                        </p:tgtEl>
                                        <p:attrNameLst>
                                          <p:attrName>style.visibility</p:attrName>
                                        </p:attrNameLst>
                                      </p:cBhvr>
                                      <p:to>
                                        <p:strVal val="visible"/>
                                      </p:to>
                                    </p:set>
                                    <p:anim calcmode="lin" valueType="num">
                                      <p:cBhvr additive="repl">
                                        <p:cTn id="25" dur="500" fill="hold"/>
                                        <p:tgtEl>
                                          <p:spTgt spid="271">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72"/>
                                        </p:tgtEl>
                                        <p:attrNameLst>
                                          <p:attrName>style.visibility</p:attrName>
                                        </p:attrNameLst>
                                      </p:cBhvr>
                                      <p:to>
                                        <p:strVal val="visible"/>
                                      </p:to>
                                    </p:set>
                                    <p:animEffect transition="in" filter="wheel(1)">
                                      <p:cBhvr additive="repl">
                                        <p:cTn id="31" dur="2000"/>
                                        <p:tgtEl>
                                          <p:spTgt spid="27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barn(inVertical)">
                                      <p:cBhvr>
                                        <p:cTn id="3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FEF6A-077C-4F92-B59E-C6F4A884A561}"/>
              </a:ext>
            </a:extLst>
          </p:cNvPr>
          <p:cNvSpPr>
            <a:spLocks noGrp="1"/>
          </p:cNvSpPr>
          <p:nvPr>
            <p:ph type="title"/>
          </p:nvPr>
        </p:nvSpPr>
        <p:spPr>
          <a:xfrm>
            <a:off x="5080216" y="1076324"/>
            <a:ext cx="6272784" cy="1535051"/>
          </a:xfrm>
        </p:spPr>
        <p:txBody>
          <a:bodyPr anchor="b">
            <a:normAutofit/>
          </a:bodyPr>
          <a:lstStyle/>
          <a:p>
            <a:r>
              <a:rPr lang="en-GB" sz="5200" b="1" dirty="0"/>
              <a:t>Jules </a:t>
            </a:r>
            <a:r>
              <a:rPr lang="en-GB" sz="5200" b="1" dirty="0" err="1"/>
              <a:t>Dupré</a:t>
            </a:r>
            <a:r>
              <a:rPr lang="en-GB" sz="5200" b="1" dirty="0"/>
              <a:t> </a:t>
            </a:r>
            <a:r>
              <a:rPr lang="en-GB" sz="2800" b="1" dirty="0">
                <a:solidFill>
                  <a:srgbClr val="FFFF00"/>
                </a:solidFill>
              </a:rPr>
              <a:t>1811-1889</a:t>
            </a:r>
          </a:p>
        </p:txBody>
      </p:sp>
      <p:pic>
        <p:nvPicPr>
          <p:cNvPr id="5" name="Picture 4" descr="A person wearing a suit and tie&#10;&#10;Description automatically generated">
            <a:extLst>
              <a:ext uri="{FF2B5EF4-FFF2-40B4-BE49-F238E27FC236}">
                <a16:creationId xmlns:a16="http://schemas.microsoft.com/office/drawing/2014/main" id="{A4092D22-85B7-4624-9399-F9DFBCC883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505305" cy="6857990"/>
          </a:xfrm>
          <a:prstGeom prst="rect">
            <a:avLst/>
          </a:prstGeom>
        </p:spPr>
      </p:pic>
      <p:sp>
        <p:nvSpPr>
          <p:cNvPr id="12" name="Rectangle 11">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1B84825D-2696-413E-A29A-1071871E3A80}"/>
              </a:ext>
            </a:extLst>
          </p:cNvPr>
          <p:cNvSpPr>
            <a:spLocks noGrp="1"/>
          </p:cNvSpPr>
          <p:nvPr>
            <p:ph type="body"/>
          </p:nvPr>
        </p:nvSpPr>
        <p:spPr>
          <a:xfrm>
            <a:off x="5080216" y="3351276"/>
            <a:ext cx="6272784" cy="2825686"/>
          </a:xfrm>
        </p:spPr>
        <p:txBody>
          <a:bodyPr>
            <a:normAutofit lnSpcReduction="10000"/>
          </a:bodyPr>
          <a:lstStyle/>
          <a:p>
            <a:pPr>
              <a:spcAft>
                <a:spcPts val="600"/>
              </a:spcAft>
            </a:pPr>
            <a:r>
              <a:rPr lang="en-GB" sz="3200" dirty="0">
                <a:latin typeface="Bodoni MT" panose="02070603080606020203" pitchFamily="18" charset="0"/>
              </a:rPr>
              <a:t>Belonged to the Barbizon School </a:t>
            </a:r>
          </a:p>
          <a:p>
            <a:pPr>
              <a:spcAft>
                <a:spcPts val="600"/>
              </a:spcAft>
            </a:pPr>
            <a:r>
              <a:rPr lang="en-GB" sz="3200" dirty="0">
                <a:latin typeface="Bodoni MT" panose="02070603080606020203" pitchFamily="18" charset="0"/>
              </a:rPr>
              <a:t>Outdoors </a:t>
            </a:r>
          </a:p>
          <a:p>
            <a:pPr>
              <a:spcAft>
                <a:spcPts val="600"/>
              </a:spcAft>
            </a:pPr>
            <a:r>
              <a:rPr lang="en-GB" sz="3200" dirty="0">
                <a:latin typeface="Bodoni MT" panose="02070603080606020203" pitchFamily="18" charset="0"/>
              </a:rPr>
              <a:t>Subjects chosen from contemporary life</a:t>
            </a:r>
          </a:p>
          <a:p>
            <a:pPr>
              <a:spcAft>
                <a:spcPts val="600"/>
              </a:spcAft>
            </a:pPr>
            <a:r>
              <a:rPr lang="en-GB" sz="3200" dirty="0">
                <a:latin typeface="Bodoni MT" panose="02070603080606020203" pitchFamily="18" charset="0"/>
              </a:rPr>
              <a:t>Tragic</a:t>
            </a:r>
          </a:p>
          <a:p>
            <a:pPr>
              <a:spcAft>
                <a:spcPts val="600"/>
              </a:spcAft>
            </a:pPr>
            <a:r>
              <a:rPr lang="en-GB" sz="3200" dirty="0">
                <a:latin typeface="Bodoni MT" panose="02070603080606020203" pitchFamily="18" charset="0"/>
              </a:rPr>
              <a:t>Dramatic</a:t>
            </a:r>
          </a:p>
          <a:p>
            <a:pPr>
              <a:spcAft>
                <a:spcPts val="600"/>
              </a:spcAft>
            </a:pPr>
            <a:endParaRPr lang="en-GB" sz="2200" dirty="0"/>
          </a:p>
        </p:txBody>
      </p:sp>
    </p:spTree>
    <p:extLst>
      <p:ext uri="{BB962C8B-B14F-4D97-AF65-F5344CB8AC3E}">
        <p14:creationId xmlns:p14="http://schemas.microsoft.com/office/powerpoint/2010/main" val="42200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7450-1E62-470C-A5D9-0E987B3F1109}"/>
              </a:ext>
            </a:extLst>
          </p:cNvPr>
          <p:cNvSpPr>
            <a:spLocks noGrp="1"/>
          </p:cNvSpPr>
          <p:nvPr>
            <p:ph type="title"/>
          </p:nvPr>
        </p:nvSpPr>
        <p:spPr>
          <a:xfrm>
            <a:off x="6400800" y="484632"/>
            <a:ext cx="5299586" cy="1609344"/>
          </a:xfrm>
          <a:ln>
            <a:noFill/>
          </a:ln>
        </p:spPr>
        <p:txBody>
          <a:bodyPr>
            <a:normAutofit/>
          </a:bodyPr>
          <a:lstStyle/>
          <a:p>
            <a:r>
              <a:rPr lang="en-GB" sz="4000" b="1" dirty="0"/>
              <a:t>Jules </a:t>
            </a:r>
            <a:r>
              <a:rPr lang="en-GB" sz="4000" b="1" dirty="0" err="1"/>
              <a:t>Dupré</a:t>
            </a:r>
            <a:r>
              <a:rPr lang="en-GB" sz="4000" b="1" dirty="0"/>
              <a:t> </a:t>
            </a:r>
            <a:r>
              <a:rPr lang="en-GB" sz="2800" b="1" dirty="0"/>
              <a:t>1811-1889</a:t>
            </a:r>
          </a:p>
        </p:txBody>
      </p:sp>
      <p:pic>
        <p:nvPicPr>
          <p:cNvPr id="5" name="Picture 4" descr="A person standing in a field&#10;&#10;Description automatically generated">
            <a:extLst>
              <a:ext uri="{FF2B5EF4-FFF2-40B4-BE49-F238E27FC236}">
                <a16:creationId xmlns:a16="http://schemas.microsoft.com/office/drawing/2014/main" id="{65C2616A-FC4C-46BC-A2E0-3B705C3C69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416578"/>
            <a:ext cx="2917436" cy="3407764"/>
          </a:xfrm>
          <a:prstGeom prst="rect">
            <a:avLst/>
          </a:prstGeom>
        </p:spPr>
      </p:pic>
      <p:pic>
        <p:nvPicPr>
          <p:cNvPr id="7" name="Picture 6" descr="A person in a green field&#10;&#10;Description automatically generated">
            <a:extLst>
              <a:ext uri="{FF2B5EF4-FFF2-40B4-BE49-F238E27FC236}">
                <a16:creationId xmlns:a16="http://schemas.microsoft.com/office/drawing/2014/main" id="{D366794C-96DD-4160-8775-76D5A5DAC8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8896" y="-2655"/>
            <a:ext cx="2917457" cy="3407774"/>
          </a:xfrm>
          <a:prstGeom prst="rect">
            <a:avLst/>
          </a:prstGeom>
        </p:spPr>
      </p:pic>
      <p:pic>
        <p:nvPicPr>
          <p:cNvPr id="9" name="Picture 8" descr="A picture containing water, outdoor, surfing, wave&#10;&#10;Description automatically generated">
            <a:extLst>
              <a:ext uri="{FF2B5EF4-FFF2-40B4-BE49-F238E27FC236}">
                <a16:creationId xmlns:a16="http://schemas.microsoft.com/office/drawing/2014/main" id="{C4A561F4-5E50-431C-B5EE-30C2E7A30C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8243" y="3429000"/>
            <a:ext cx="5926333" cy="3363686"/>
          </a:xfrm>
          <a:prstGeom prst="rect">
            <a:avLst/>
          </a:prstGeom>
        </p:spPr>
      </p:pic>
      <p:sp>
        <p:nvSpPr>
          <p:cNvPr id="3" name="Text Placeholder 2">
            <a:extLst>
              <a:ext uri="{FF2B5EF4-FFF2-40B4-BE49-F238E27FC236}">
                <a16:creationId xmlns:a16="http://schemas.microsoft.com/office/drawing/2014/main" id="{329F259E-6906-46B9-B2B5-4A56AB80CA99}"/>
              </a:ext>
            </a:extLst>
          </p:cNvPr>
          <p:cNvSpPr>
            <a:spLocks noGrp="1"/>
          </p:cNvSpPr>
          <p:nvPr>
            <p:ph type="body"/>
          </p:nvPr>
        </p:nvSpPr>
        <p:spPr>
          <a:xfrm>
            <a:off x="8900807" y="175487"/>
            <a:ext cx="3153769" cy="1113817"/>
          </a:xfrm>
        </p:spPr>
        <p:txBody>
          <a:bodyPr>
            <a:norm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https://www.youtube.com/watch?v=Aqn18N0FBSY</a:t>
            </a:r>
            <a:endParaRPr lang="en-GB" sz="1200" dirty="0">
              <a:solidFill>
                <a:srgbClr val="FFFF00"/>
              </a:solidFill>
            </a:endParaRPr>
          </a:p>
          <a:p>
            <a:endParaRPr lang="en-GB" sz="2000" dirty="0"/>
          </a:p>
        </p:txBody>
      </p:sp>
      <p:sp>
        <p:nvSpPr>
          <p:cNvPr id="4" name="TextBox 3">
            <a:extLst>
              <a:ext uri="{FF2B5EF4-FFF2-40B4-BE49-F238E27FC236}">
                <a16:creationId xmlns:a16="http://schemas.microsoft.com/office/drawing/2014/main" id="{7E6FB581-230C-7801-FE67-F58452DFF204}"/>
              </a:ext>
            </a:extLst>
          </p:cNvPr>
          <p:cNvSpPr txBox="1"/>
          <p:nvPr/>
        </p:nvSpPr>
        <p:spPr>
          <a:xfrm>
            <a:off x="491614" y="1867711"/>
            <a:ext cx="2202948" cy="369332"/>
          </a:xfrm>
          <a:prstGeom prst="rect">
            <a:avLst/>
          </a:prstGeom>
          <a:noFill/>
        </p:spPr>
        <p:txBody>
          <a:bodyPr wrap="square" rtlCol="0">
            <a:spAutoFit/>
          </a:bodyPr>
          <a:lstStyle/>
          <a:p>
            <a:r>
              <a:rPr lang="en-GB" dirty="0">
                <a:latin typeface="Bodoni MT Condensed" panose="02070606080606020203" pitchFamily="18" charset="0"/>
              </a:rPr>
              <a:t>La </a:t>
            </a:r>
            <a:r>
              <a:rPr lang="en-GB" dirty="0" err="1">
                <a:latin typeface="Bodoni MT Condensed" panose="02070606080606020203" pitchFamily="18" charset="0"/>
              </a:rPr>
              <a:t>Moisson</a:t>
            </a:r>
            <a:r>
              <a:rPr lang="en-GB" dirty="0">
                <a:latin typeface="Bodoni MT Condensed" panose="02070606080606020203" pitchFamily="18" charset="0"/>
              </a:rPr>
              <a:t> 1857 Jules Dupré</a:t>
            </a:r>
          </a:p>
        </p:txBody>
      </p:sp>
      <p:sp>
        <p:nvSpPr>
          <p:cNvPr id="6" name="TextBox 5">
            <a:extLst>
              <a:ext uri="{FF2B5EF4-FFF2-40B4-BE49-F238E27FC236}">
                <a16:creationId xmlns:a16="http://schemas.microsoft.com/office/drawing/2014/main" id="{ED607730-833D-8EF8-EE0C-83423B2D22EC}"/>
              </a:ext>
            </a:extLst>
          </p:cNvPr>
          <p:cNvSpPr txBox="1"/>
          <p:nvPr/>
        </p:nvSpPr>
        <p:spPr>
          <a:xfrm>
            <a:off x="8511702" y="2801566"/>
            <a:ext cx="3542874" cy="369332"/>
          </a:xfrm>
          <a:prstGeom prst="rect">
            <a:avLst/>
          </a:prstGeom>
          <a:noFill/>
        </p:spPr>
        <p:txBody>
          <a:bodyPr wrap="square" rtlCol="0">
            <a:spAutoFit/>
          </a:bodyPr>
          <a:lstStyle/>
          <a:p>
            <a:r>
              <a:rPr lang="fr-FR" dirty="0">
                <a:latin typeface="Bodoni MT Condensed" panose="02070606080606020203" pitchFamily="18" charset="0"/>
              </a:rPr>
              <a:t>Bateau de Pêche 1878 Jules Dupré</a:t>
            </a:r>
          </a:p>
        </p:txBody>
      </p:sp>
      <p:pic>
        <p:nvPicPr>
          <p:cNvPr id="8194" name="Picture 2" descr="Jules Dupré | The Barbizon school of painters | Barbizon school, Artist ...">
            <a:extLst>
              <a:ext uri="{FF2B5EF4-FFF2-40B4-BE49-F238E27FC236}">
                <a16:creationId xmlns:a16="http://schemas.microsoft.com/office/drawing/2014/main" id="{609712F2-7A29-5574-F77F-5181A673C15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93850" y="0"/>
            <a:ext cx="9004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BE8B2E-A372-C8F3-6358-6A35EF44C3B5}"/>
              </a:ext>
            </a:extLst>
          </p:cNvPr>
          <p:cNvSpPr txBox="1"/>
          <p:nvPr/>
        </p:nvSpPr>
        <p:spPr>
          <a:xfrm>
            <a:off x="1789889" y="6439711"/>
            <a:ext cx="4513634"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Barque sur la Rivière à Barbizon 186 Jules Dupré</a:t>
            </a:r>
          </a:p>
        </p:txBody>
      </p:sp>
    </p:spTree>
    <p:extLst>
      <p:ext uri="{BB962C8B-B14F-4D97-AF65-F5344CB8AC3E}">
        <p14:creationId xmlns:p14="http://schemas.microsoft.com/office/powerpoint/2010/main" val="42331003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barn(inVertical)">
                                      <p:cBhvr>
                                        <p:cTn id="40" dur="500"/>
                                        <p:tgtEl>
                                          <p:spTgt spid="819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559C-5240-439E-9767-8F55B6202095}"/>
              </a:ext>
            </a:extLst>
          </p:cNvPr>
          <p:cNvSpPr>
            <a:spLocks noGrp="1"/>
          </p:cNvSpPr>
          <p:nvPr>
            <p:ph type="title"/>
          </p:nvPr>
        </p:nvSpPr>
        <p:spPr>
          <a:xfrm>
            <a:off x="5069940" y="365124"/>
            <a:ext cx="6172200" cy="1828800"/>
          </a:xfrm>
        </p:spPr>
        <p:txBody>
          <a:bodyPr>
            <a:normAutofit/>
          </a:bodyPr>
          <a:lstStyle/>
          <a:p>
            <a:r>
              <a:rPr lang="en-GB" b="1" dirty="0"/>
              <a:t>Theodore Rousseau </a:t>
            </a:r>
            <a:r>
              <a:rPr lang="en-GB" sz="2800" b="1" dirty="0">
                <a:solidFill>
                  <a:srgbClr val="FFFF00"/>
                </a:solidFill>
              </a:rPr>
              <a:t>1812-1867</a:t>
            </a:r>
          </a:p>
        </p:txBody>
      </p:sp>
      <p:pic>
        <p:nvPicPr>
          <p:cNvPr id="5" name="Picture 4" descr="A vintage photo of a person&#10;&#10;Description automatically generated">
            <a:extLst>
              <a:ext uri="{FF2B5EF4-FFF2-40B4-BE49-F238E27FC236}">
                <a16:creationId xmlns:a16="http://schemas.microsoft.com/office/drawing/2014/main" id="{57A5AAFC-F19D-4B47-A9C7-66E1B91682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9713" cy="6857990"/>
          </a:xfrm>
          <a:prstGeom prst="rect">
            <a:avLst/>
          </a:prstGeom>
        </p:spPr>
      </p:pic>
      <p:sp>
        <p:nvSpPr>
          <p:cNvPr id="3" name="Text Placeholder 2">
            <a:extLst>
              <a:ext uri="{FF2B5EF4-FFF2-40B4-BE49-F238E27FC236}">
                <a16:creationId xmlns:a16="http://schemas.microsoft.com/office/drawing/2014/main" id="{C17FF620-4D6E-4FF3-9408-B0CD20574887}"/>
              </a:ext>
            </a:extLst>
          </p:cNvPr>
          <p:cNvSpPr>
            <a:spLocks noGrp="1"/>
          </p:cNvSpPr>
          <p:nvPr>
            <p:ph type="body"/>
          </p:nvPr>
        </p:nvSpPr>
        <p:spPr>
          <a:xfrm>
            <a:off x="5069940" y="2322576"/>
            <a:ext cx="6172200" cy="3858768"/>
          </a:xfrm>
        </p:spPr>
        <p:txBody>
          <a:bodyPr>
            <a:noAutofit/>
          </a:bodyPr>
          <a:lstStyle/>
          <a:p>
            <a:pPr>
              <a:spcAft>
                <a:spcPts val="600"/>
              </a:spcAft>
            </a:pPr>
            <a:r>
              <a:rPr lang="en-GB" sz="2800" dirty="0">
                <a:solidFill>
                  <a:srgbClr val="99FFCC"/>
                </a:solidFill>
                <a:latin typeface="Bodoni MT" panose="02070603080606020203" pitchFamily="18" charset="0"/>
              </a:rPr>
              <a:t>Barbizon School of painters</a:t>
            </a:r>
          </a:p>
          <a:p>
            <a:pPr>
              <a:spcAft>
                <a:spcPts val="600"/>
              </a:spcAft>
            </a:pPr>
            <a:r>
              <a:rPr lang="en-GB" sz="2800" dirty="0">
                <a:solidFill>
                  <a:srgbClr val="99FFCC"/>
                </a:solidFill>
                <a:latin typeface="Bodoni MT" panose="02070603080606020203" pitchFamily="18" charset="0"/>
              </a:rPr>
              <a:t>Landscape artist</a:t>
            </a:r>
          </a:p>
          <a:p>
            <a:pPr>
              <a:spcAft>
                <a:spcPts val="600"/>
              </a:spcAft>
            </a:pPr>
            <a:r>
              <a:rPr lang="en-GB" sz="2800" dirty="0">
                <a:solidFill>
                  <a:srgbClr val="99FFCC"/>
                </a:solidFill>
                <a:latin typeface="Bodoni MT" panose="02070603080606020203" pitchFamily="18" charset="0"/>
              </a:rPr>
              <a:t>Ignored for a long time</a:t>
            </a:r>
          </a:p>
          <a:p>
            <a:pPr>
              <a:spcAft>
                <a:spcPts val="600"/>
              </a:spcAft>
            </a:pPr>
            <a:r>
              <a:rPr lang="en-GB" sz="2800" dirty="0">
                <a:solidFill>
                  <a:srgbClr val="99FFCC"/>
                </a:solidFill>
                <a:latin typeface="Bodoni MT" panose="02070603080606020203" pitchFamily="18" charset="0"/>
              </a:rPr>
              <a:t>Suffered a lot of misfortunes</a:t>
            </a:r>
          </a:p>
          <a:p>
            <a:pPr>
              <a:spcAft>
                <a:spcPts val="600"/>
              </a:spcAft>
            </a:pPr>
            <a:r>
              <a:rPr lang="en-GB" sz="2800" dirty="0">
                <a:solidFill>
                  <a:srgbClr val="99FFCC"/>
                </a:solidFill>
                <a:latin typeface="Bodoni MT" panose="02070603080606020203" pitchFamily="18" charset="0"/>
              </a:rPr>
              <a:t>Paintings sought after his death</a:t>
            </a:r>
          </a:p>
          <a:p>
            <a:pPr>
              <a:spcAft>
                <a:spcPts val="600"/>
              </a:spcAft>
            </a:pPr>
            <a:r>
              <a:rPr lang="en-GB" sz="2800" dirty="0">
                <a:solidFill>
                  <a:srgbClr val="99FFCC"/>
                </a:solidFill>
                <a:latin typeface="Bodoni MT" panose="02070603080606020203" pitchFamily="18" charset="0"/>
              </a:rPr>
              <a:t>Quintessential romantic impressionist</a:t>
            </a:r>
          </a:p>
        </p:txBody>
      </p:sp>
    </p:spTree>
    <p:extLst>
      <p:ext uri="{BB962C8B-B14F-4D97-AF65-F5344CB8AC3E}">
        <p14:creationId xmlns:p14="http://schemas.microsoft.com/office/powerpoint/2010/main" val="10134246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ABF8-8ADC-4984-8BFC-9CE1D430CE09}"/>
              </a:ext>
            </a:extLst>
          </p:cNvPr>
          <p:cNvSpPr>
            <a:spLocks noGrp="1"/>
          </p:cNvSpPr>
          <p:nvPr>
            <p:ph type="title"/>
          </p:nvPr>
        </p:nvSpPr>
        <p:spPr>
          <a:xfrm>
            <a:off x="6400800" y="484632"/>
            <a:ext cx="5299586" cy="1609344"/>
          </a:xfrm>
          <a:ln>
            <a:noFill/>
          </a:ln>
        </p:spPr>
        <p:txBody>
          <a:bodyPr>
            <a:normAutofit/>
          </a:bodyPr>
          <a:lstStyle/>
          <a:p>
            <a:r>
              <a:rPr lang="en-GB" sz="4000" b="1" dirty="0"/>
              <a:t>Theodore Rousseau </a:t>
            </a:r>
            <a:r>
              <a:rPr lang="en-GB" sz="2800" b="1" dirty="0"/>
              <a:t>1812-1867</a:t>
            </a:r>
          </a:p>
        </p:txBody>
      </p:sp>
      <p:pic>
        <p:nvPicPr>
          <p:cNvPr id="9" name="Picture 8" descr="A picture containing grass, outdoor, nature, field&#10;&#10;Description automatically generated">
            <a:extLst>
              <a:ext uri="{FF2B5EF4-FFF2-40B4-BE49-F238E27FC236}">
                <a16:creationId xmlns:a16="http://schemas.microsoft.com/office/drawing/2014/main" id="{56316129-13B5-4D87-A809-44572AF955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999" y="3407774"/>
            <a:ext cx="2917457" cy="3407774"/>
          </a:xfrm>
          <a:prstGeom prst="rect">
            <a:avLst/>
          </a:prstGeom>
        </p:spPr>
      </p:pic>
      <p:pic>
        <p:nvPicPr>
          <p:cNvPr id="5" name="Picture 4" descr="A blurry photo of a sunset&#10;&#10;Description automatically generated">
            <a:extLst>
              <a:ext uri="{FF2B5EF4-FFF2-40B4-BE49-F238E27FC236}">
                <a16:creationId xmlns:a16="http://schemas.microsoft.com/office/drawing/2014/main" id="{FDD6EA5A-E869-4561-B3D4-29327A6C65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317268"/>
            <a:ext cx="5926333" cy="3363686"/>
          </a:xfrm>
          <a:prstGeom prst="rect">
            <a:avLst/>
          </a:prstGeom>
        </p:spPr>
      </p:pic>
      <p:sp>
        <p:nvSpPr>
          <p:cNvPr id="3" name="Text Placeholder 2">
            <a:extLst>
              <a:ext uri="{FF2B5EF4-FFF2-40B4-BE49-F238E27FC236}">
                <a16:creationId xmlns:a16="http://schemas.microsoft.com/office/drawing/2014/main" id="{2E9BD7BE-DB55-41F2-867C-56EBA5FB6698}"/>
              </a:ext>
            </a:extLst>
          </p:cNvPr>
          <p:cNvSpPr>
            <a:spLocks noGrp="1"/>
          </p:cNvSpPr>
          <p:nvPr>
            <p:ph type="body"/>
          </p:nvPr>
        </p:nvSpPr>
        <p:spPr>
          <a:xfrm>
            <a:off x="7558390" y="-14911"/>
            <a:ext cx="4350271" cy="1408175"/>
          </a:xfrm>
        </p:spPr>
        <p:txBody>
          <a:bodyPr>
            <a:norm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https://www.bing.com/videos/search?q=teheodore+rousseau&amp;&amp;view=detail&amp;mid=5904439862ECB76FF38B5904439862ECB76FF38B&amp;&amp;FORM=VRDGAR</a:t>
            </a:r>
            <a:endParaRPr lang="en-GB" sz="1200" dirty="0">
              <a:solidFill>
                <a:srgbClr val="FFFF00"/>
              </a:solidFill>
            </a:endParaRPr>
          </a:p>
          <a:p>
            <a:endParaRPr lang="en-GB" sz="2000" dirty="0"/>
          </a:p>
        </p:txBody>
      </p:sp>
      <p:sp>
        <p:nvSpPr>
          <p:cNvPr id="4" name="TextBox 3">
            <a:extLst>
              <a:ext uri="{FF2B5EF4-FFF2-40B4-BE49-F238E27FC236}">
                <a16:creationId xmlns:a16="http://schemas.microsoft.com/office/drawing/2014/main" id="{CCF4192A-539B-CAB7-7A8D-35A284BCA834}"/>
              </a:ext>
            </a:extLst>
          </p:cNvPr>
          <p:cNvSpPr txBox="1"/>
          <p:nvPr/>
        </p:nvSpPr>
        <p:spPr>
          <a:xfrm>
            <a:off x="6712085" y="5865779"/>
            <a:ext cx="5097294"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Tombée</a:t>
            </a:r>
            <a:r>
              <a:rPr lang="en-GB" dirty="0">
                <a:latin typeface="Bodoni MT Condensed" panose="02070606080606020203" pitchFamily="18" charset="0"/>
              </a:rPr>
              <a:t> du Jour c.1852 Theodore Rousseau</a:t>
            </a:r>
          </a:p>
        </p:txBody>
      </p:sp>
      <p:sp>
        <p:nvSpPr>
          <p:cNvPr id="6" name="TextBox 5">
            <a:extLst>
              <a:ext uri="{FF2B5EF4-FFF2-40B4-BE49-F238E27FC236}">
                <a16:creationId xmlns:a16="http://schemas.microsoft.com/office/drawing/2014/main" id="{E1C49D2D-4261-478C-F323-041C5EC57C69}"/>
              </a:ext>
            </a:extLst>
          </p:cNvPr>
          <p:cNvSpPr txBox="1"/>
          <p:nvPr/>
        </p:nvSpPr>
        <p:spPr>
          <a:xfrm>
            <a:off x="204281" y="6235111"/>
            <a:ext cx="2713175" cy="369332"/>
          </a:xfrm>
          <a:prstGeom prst="rect">
            <a:avLst/>
          </a:prstGeom>
          <a:noFill/>
        </p:spPr>
        <p:txBody>
          <a:bodyPr wrap="square" rtlCol="0">
            <a:spAutoFit/>
          </a:bodyPr>
          <a:lstStyle/>
          <a:p>
            <a:r>
              <a:rPr lang="en-GB" dirty="0" err="1">
                <a:latin typeface="Bodoni MT Condensed" panose="02070606080606020203" pitchFamily="18" charset="0"/>
              </a:rPr>
              <a:t>Promeneur</a:t>
            </a:r>
            <a:r>
              <a:rPr lang="en-GB" dirty="0">
                <a:latin typeface="Bodoni MT Condensed" panose="02070606080606020203" pitchFamily="18" charset="0"/>
              </a:rPr>
              <a:t> Solitaire 1848 </a:t>
            </a:r>
            <a:r>
              <a:rPr lang="en-GB" dirty="0" err="1">
                <a:latin typeface="Bodoni MT Condensed" panose="02070606080606020203" pitchFamily="18" charset="0"/>
              </a:rPr>
              <a:t>T.Rousseau</a:t>
            </a:r>
            <a:endParaRPr lang="en-GB" dirty="0">
              <a:latin typeface="Bodoni MT Condensed" panose="02070606080606020203" pitchFamily="18" charset="0"/>
            </a:endParaRPr>
          </a:p>
        </p:txBody>
      </p:sp>
      <p:pic>
        <p:nvPicPr>
          <p:cNvPr id="3074" name="Picture 2" descr="Image result for Theodore Rousseau peintures">
            <a:extLst>
              <a:ext uri="{FF2B5EF4-FFF2-40B4-BE49-F238E27FC236}">
                <a16:creationId xmlns:a16="http://schemas.microsoft.com/office/drawing/2014/main" id="{2092C055-7AEA-DC5C-8735-AD5ED8D7E1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59183"/>
            <a:ext cx="4931081" cy="30606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D0584E-4A9E-15F1-A75A-BF04CBF3FCB2}"/>
              </a:ext>
            </a:extLst>
          </p:cNvPr>
          <p:cNvSpPr txBox="1"/>
          <p:nvPr/>
        </p:nvSpPr>
        <p:spPr>
          <a:xfrm>
            <a:off x="5068111" y="1689518"/>
            <a:ext cx="4017523" cy="369332"/>
          </a:xfrm>
          <a:prstGeom prst="rect">
            <a:avLst/>
          </a:prstGeom>
          <a:noFill/>
        </p:spPr>
        <p:txBody>
          <a:bodyPr wrap="square" rtlCol="0">
            <a:spAutoFit/>
          </a:bodyPr>
          <a:lstStyle/>
          <a:p>
            <a:r>
              <a:rPr lang="en-GB" dirty="0">
                <a:latin typeface="Bodoni MT Condensed" panose="02070606080606020203" pitchFamily="18" charset="0"/>
              </a:rPr>
              <a:t>Le Retour Chez </a:t>
            </a:r>
            <a:r>
              <a:rPr lang="en-GB" dirty="0" err="1">
                <a:latin typeface="Bodoni MT Condensed" panose="02070606080606020203" pitchFamily="18" charset="0"/>
              </a:rPr>
              <a:t>Canelle</a:t>
            </a:r>
            <a:r>
              <a:rPr lang="en-GB" dirty="0">
                <a:latin typeface="Bodoni MT Condensed" panose="02070606080606020203" pitchFamily="18" charset="0"/>
              </a:rPr>
              <a:t> 1838 Theodore Rousseau</a:t>
            </a:r>
          </a:p>
        </p:txBody>
      </p:sp>
      <p:pic>
        <p:nvPicPr>
          <p:cNvPr id="3076" name="Picture 4" descr="See the source image">
            <a:extLst>
              <a:ext uri="{FF2B5EF4-FFF2-40B4-BE49-F238E27FC236}">
                <a16:creationId xmlns:a16="http://schemas.microsoft.com/office/drawing/2014/main" id="{E70EB469-8F91-8828-B9DB-2D813E4E47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2718" y="159183"/>
            <a:ext cx="10415859" cy="65619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0DE305-6FAC-F804-F625-5C5320264C85}"/>
              </a:ext>
            </a:extLst>
          </p:cNvPr>
          <p:cNvSpPr txBox="1"/>
          <p:nvPr/>
        </p:nvSpPr>
        <p:spPr>
          <a:xfrm>
            <a:off x="1313234" y="6235111"/>
            <a:ext cx="3015575"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Village de </a:t>
            </a:r>
            <a:r>
              <a:rPr lang="en-GB" dirty="0" err="1">
                <a:solidFill>
                  <a:srgbClr val="FFFF00"/>
                </a:solidFill>
                <a:latin typeface="Bodoni MT Condensed" panose="02070606080606020203" pitchFamily="18" charset="0"/>
              </a:rPr>
              <a:t>Becquigny</a:t>
            </a:r>
            <a:r>
              <a:rPr lang="en-GB" dirty="0">
                <a:solidFill>
                  <a:srgbClr val="FFFF00"/>
                </a:solidFill>
                <a:latin typeface="Bodoni MT Condensed" panose="02070606080606020203" pitchFamily="18" charset="0"/>
              </a:rPr>
              <a:t> 1836 T Rousseau</a:t>
            </a:r>
          </a:p>
        </p:txBody>
      </p:sp>
    </p:spTree>
    <p:extLst>
      <p:ext uri="{BB962C8B-B14F-4D97-AF65-F5344CB8AC3E}">
        <p14:creationId xmlns:p14="http://schemas.microsoft.com/office/powerpoint/2010/main" val="5073912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076"/>
                                        </p:tgtEl>
                                        <p:attrNameLst>
                                          <p:attrName>style.visibility</p:attrName>
                                        </p:attrNameLst>
                                      </p:cBhvr>
                                      <p:to>
                                        <p:strVal val="visible"/>
                                      </p:to>
                                    </p:set>
                                    <p:animEffect transition="in" filter="circle(in)">
                                      <p:cBhvr>
                                        <p:cTn id="52" dur="2000"/>
                                        <p:tgtEl>
                                          <p:spTgt spid="307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39A9-568F-4AD5-BE14-9C6B603A06DF}"/>
              </a:ext>
            </a:extLst>
          </p:cNvPr>
          <p:cNvSpPr>
            <a:spLocks noGrp="1"/>
          </p:cNvSpPr>
          <p:nvPr>
            <p:ph type="title"/>
          </p:nvPr>
        </p:nvSpPr>
        <p:spPr>
          <a:xfrm>
            <a:off x="5069940" y="365124"/>
            <a:ext cx="6172200" cy="1828800"/>
          </a:xfrm>
        </p:spPr>
        <p:txBody>
          <a:bodyPr>
            <a:normAutofit/>
          </a:bodyPr>
          <a:lstStyle/>
          <a:p>
            <a:r>
              <a:rPr lang="en-GB" b="1" dirty="0"/>
              <a:t>Jean-François Millet </a:t>
            </a:r>
            <a:r>
              <a:rPr lang="en-GB" sz="2800" b="1" dirty="0">
                <a:solidFill>
                  <a:srgbClr val="00B0F0"/>
                </a:solidFill>
              </a:rPr>
              <a:t>1814-1875</a:t>
            </a:r>
          </a:p>
        </p:txBody>
      </p:sp>
      <p:pic>
        <p:nvPicPr>
          <p:cNvPr id="5" name="Picture 4" descr="A person wearing a suit and tie&#10;&#10;Description automatically generated">
            <a:extLst>
              <a:ext uri="{FF2B5EF4-FFF2-40B4-BE49-F238E27FC236}">
                <a16:creationId xmlns:a16="http://schemas.microsoft.com/office/drawing/2014/main" id="{2F9FBAB7-8F73-4120-9B92-A88492637B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639713" cy="6857990"/>
          </a:xfrm>
          <a:prstGeom prst="rect">
            <a:avLst/>
          </a:prstGeom>
        </p:spPr>
      </p:pic>
      <p:sp>
        <p:nvSpPr>
          <p:cNvPr id="3" name="Text Placeholder 2">
            <a:extLst>
              <a:ext uri="{FF2B5EF4-FFF2-40B4-BE49-F238E27FC236}">
                <a16:creationId xmlns:a16="http://schemas.microsoft.com/office/drawing/2014/main" id="{8E19E84E-49BE-4562-8105-A09C54A2B328}"/>
              </a:ext>
            </a:extLst>
          </p:cNvPr>
          <p:cNvSpPr>
            <a:spLocks noGrp="1"/>
          </p:cNvSpPr>
          <p:nvPr>
            <p:ph type="body"/>
          </p:nvPr>
        </p:nvSpPr>
        <p:spPr>
          <a:xfrm>
            <a:off x="5069940" y="2322576"/>
            <a:ext cx="6172200" cy="3858768"/>
          </a:xfrm>
        </p:spPr>
        <p:txBody>
          <a:bodyPr>
            <a:normAutofit/>
          </a:bodyPr>
          <a:lstStyle/>
          <a:p>
            <a:pPr>
              <a:spcAft>
                <a:spcPts val="600"/>
              </a:spcAft>
            </a:pPr>
            <a:r>
              <a:rPr lang="en-GB" sz="2400" b="1" dirty="0">
                <a:solidFill>
                  <a:srgbClr val="FFC000"/>
                </a:solidFill>
                <a:latin typeface="Bodoni MT" panose="02070603080606020203" pitchFamily="18" charset="0"/>
              </a:rPr>
              <a:t>Came from a poor family</a:t>
            </a:r>
          </a:p>
          <a:p>
            <a:pPr>
              <a:spcAft>
                <a:spcPts val="600"/>
              </a:spcAft>
            </a:pPr>
            <a:r>
              <a:rPr lang="en-GB" sz="2400" b="1" dirty="0">
                <a:solidFill>
                  <a:srgbClr val="FFC000"/>
                </a:solidFill>
                <a:latin typeface="Bodoni MT" panose="02070603080606020203" pitchFamily="18" charset="0"/>
              </a:rPr>
              <a:t>Experienced peasant life at first hand</a:t>
            </a:r>
          </a:p>
          <a:p>
            <a:pPr>
              <a:spcAft>
                <a:spcPts val="600"/>
              </a:spcAft>
            </a:pPr>
            <a:r>
              <a:rPr lang="en-GB" sz="2400" b="1" dirty="0">
                <a:solidFill>
                  <a:srgbClr val="FFC000"/>
                </a:solidFill>
                <a:latin typeface="Bodoni MT" panose="02070603080606020203" pitchFamily="18" charset="0"/>
              </a:rPr>
              <a:t>Left the farm to be trained by a portrait painter</a:t>
            </a:r>
          </a:p>
          <a:p>
            <a:pPr>
              <a:spcAft>
                <a:spcPts val="600"/>
              </a:spcAft>
            </a:pPr>
            <a:r>
              <a:rPr lang="en-GB" sz="2400" b="1" dirty="0">
                <a:solidFill>
                  <a:srgbClr val="FFC000"/>
                </a:solidFill>
                <a:latin typeface="Bodoni MT" panose="02070603080606020203" pitchFamily="18" charset="0"/>
              </a:rPr>
              <a:t>Eventually joined the Barbizon school</a:t>
            </a:r>
          </a:p>
          <a:p>
            <a:pPr>
              <a:spcAft>
                <a:spcPts val="600"/>
              </a:spcAft>
            </a:pPr>
            <a:r>
              <a:rPr lang="en-GB" sz="2400" b="1" dirty="0">
                <a:solidFill>
                  <a:srgbClr val="FFC000"/>
                </a:solidFill>
                <a:latin typeface="Bodoni MT" panose="02070603080606020203" pitchFamily="18" charset="0"/>
              </a:rPr>
              <a:t>Struggled financially for most of his life</a:t>
            </a:r>
          </a:p>
          <a:p>
            <a:pPr>
              <a:spcAft>
                <a:spcPts val="600"/>
              </a:spcAft>
            </a:pPr>
            <a:r>
              <a:rPr lang="en-GB" sz="2400" b="1" dirty="0">
                <a:solidFill>
                  <a:srgbClr val="FFC000"/>
                </a:solidFill>
                <a:latin typeface="Bodoni MT" panose="02070603080606020203" pitchFamily="18" charset="0"/>
              </a:rPr>
              <a:t>Influenced Impressionists and Van Gogh</a:t>
            </a:r>
          </a:p>
        </p:txBody>
      </p:sp>
    </p:spTree>
    <p:extLst>
      <p:ext uri="{BB962C8B-B14F-4D97-AF65-F5344CB8AC3E}">
        <p14:creationId xmlns:p14="http://schemas.microsoft.com/office/powerpoint/2010/main" val="37044974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B897-52F8-48D1-9404-B24BD4CEAC33}"/>
              </a:ext>
            </a:extLst>
          </p:cNvPr>
          <p:cNvSpPr>
            <a:spLocks noGrp="1"/>
          </p:cNvSpPr>
          <p:nvPr>
            <p:ph type="title"/>
          </p:nvPr>
        </p:nvSpPr>
        <p:spPr>
          <a:xfrm>
            <a:off x="6400800" y="484632"/>
            <a:ext cx="5299586" cy="1609344"/>
          </a:xfrm>
          <a:ln>
            <a:noFill/>
          </a:ln>
        </p:spPr>
        <p:txBody>
          <a:bodyPr>
            <a:normAutofit/>
          </a:bodyPr>
          <a:lstStyle/>
          <a:p>
            <a:r>
              <a:rPr lang="en-GB" sz="4000" b="1" dirty="0"/>
              <a:t>Jean-Francois Millet </a:t>
            </a:r>
            <a:r>
              <a:rPr lang="en-GB" sz="2800" b="1" dirty="0"/>
              <a:t>1814-1875</a:t>
            </a:r>
          </a:p>
        </p:txBody>
      </p:sp>
      <p:pic>
        <p:nvPicPr>
          <p:cNvPr id="7" name="Picture 6">
            <a:extLst>
              <a:ext uri="{FF2B5EF4-FFF2-40B4-BE49-F238E27FC236}">
                <a16:creationId xmlns:a16="http://schemas.microsoft.com/office/drawing/2014/main" id="{F2276790-A9EC-4342-B8FE-3B09184149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28833" y="86550"/>
            <a:ext cx="2917436" cy="3407764"/>
          </a:xfrm>
          <a:prstGeom prst="rect">
            <a:avLst/>
          </a:prstGeom>
        </p:spPr>
      </p:pic>
      <p:pic>
        <p:nvPicPr>
          <p:cNvPr id="5" name="Picture 4" descr="A picture containing grass, outdoor, sheep, standing&#10;&#10;Description automatically generated">
            <a:extLst>
              <a:ext uri="{FF2B5EF4-FFF2-40B4-BE49-F238E27FC236}">
                <a16:creationId xmlns:a16="http://schemas.microsoft.com/office/drawing/2014/main" id="{486F7709-881A-48FC-AF91-AB38A3B30C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5667" y="3494314"/>
            <a:ext cx="5926333" cy="3363686"/>
          </a:xfrm>
          <a:prstGeom prst="rect">
            <a:avLst/>
          </a:prstGeom>
        </p:spPr>
      </p:pic>
      <p:sp>
        <p:nvSpPr>
          <p:cNvPr id="3" name="Text Placeholder 2">
            <a:extLst>
              <a:ext uri="{FF2B5EF4-FFF2-40B4-BE49-F238E27FC236}">
                <a16:creationId xmlns:a16="http://schemas.microsoft.com/office/drawing/2014/main" id="{E37259E6-5EB9-4787-8765-DF986A1D06E3}"/>
              </a:ext>
            </a:extLst>
          </p:cNvPr>
          <p:cNvSpPr>
            <a:spLocks noGrp="1"/>
          </p:cNvSpPr>
          <p:nvPr>
            <p:ph type="body"/>
          </p:nvPr>
        </p:nvSpPr>
        <p:spPr>
          <a:xfrm>
            <a:off x="6710726" y="1699561"/>
            <a:ext cx="2064271" cy="1794753"/>
          </a:xfrm>
        </p:spPr>
        <p:txBody>
          <a:bodyPr>
            <a:normAutofit/>
          </a:bodyPr>
          <a:lstStyle/>
          <a:p>
            <a:r>
              <a:rPr lang="en-GB" sz="1400" dirty="0">
                <a:solidFill>
                  <a:srgbClr val="FFFF00"/>
                </a:solidFill>
                <a:hlinkClick r:id="rId4">
                  <a:extLst>
                    <a:ext uri="{A12FA001-AC4F-418D-AE19-62706E023703}">
                      <ahyp:hlinkClr xmlns:ahyp="http://schemas.microsoft.com/office/drawing/2018/hyperlinkcolor" val="tx"/>
                    </a:ext>
                  </a:extLst>
                </a:hlinkClick>
              </a:rPr>
              <a:t>https://www.bing.com/videos/search?q=Francois+Millet&amp;&amp;view=detail&amp;mid=BC02E4175C8D69877522BC02E4175C8D69877522&amp;&amp;FORM=VRDGAR</a:t>
            </a:r>
            <a:endParaRPr lang="en-GB" sz="1400" dirty="0">
              <a:solidFill>
                <a:srgbClr val="FFFF00"/>
              </a:solidFill>
            </a:endParaRPr>
          </a:p>
          <a:p>
            <a:endParaRPr lang="en-GB" sz="2000" dirty="0"/>
          </a:p>
        </p:txBody>
      </p:sp>
      <p:pic>
        <p:nvPicPr>
          <p:cNvPr id="16386" name="Picture 2" descr="See the source image">
            <a:extLst>
              <a:ext uri="{FF2B5EF4-FFF2-40B4-BE49-F238E27FC236}">
                <a16:creationId xmlns:a16="http://schemas.microsoft.com/office/drawing/2014/main" id="{EBDB88C2-E65E-B9AC-F98D-3345CDBFB21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48" y="0"/>
            <a:ext cx="6320239" cy="5076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934782-8AA5-AA7D-CBB6-FDBDBA26D47E}"/>
              </a:ext>
            </a:extLst>
          </p:cNvPr>
          <p:cNvSpPr txBox="1"/>
          <p:nvPr/>
        </p:nvSpPr>
        <p:spPr>
          <a:xfrm>
            <a:off x="223736" y="5176157"/>
            <a:ext cx="4756826" cy="369332"/>
          </a:xfrm>
          <a:prstGeom prst="rect">
            <a:avLst/>
          </a:prstGeom>
          <a:noFill/>
        </p:spPr>
        <p:txBody>
          <a:bodyPr wrap="square" rtlCol="0">
            <a:spAutoFit/>
          </a:bodyPr>
          <a:lstStyle/>
          <a:p>
            <a:pPr algn="ctr"/>
            <a:r>
              <a:rPr lang="en-GB" dirty="0">
                <a:latin typeface="Bodoni MT Condensed" panose="02070606080606020203" pitchFamily="18" charset="0"/>
              </a:rPr>
              <a:t>Nuit </a:t>
            </a:r>
            <a:r>
              <a:rPr lang="en-GB" dirty="0" err="1">
                <a:latin typeface="Bodoni MT Condensed" panose="02070606080606020203" pitchFamily="18" charset="0"/>
              </a:rPr>
              <a:t>Étoilée</a:t>
            </a:r>
            <a:r>
              <a:rPr lang="en-GB" dirty="0">
                <a:latin typeface="Bodoni MT Condensed" panose="02070606080606020203" pitchFamily="18" charset="0"/>
              </a:rPr>
              <a:t> </a:t>
            </a:r>
            <a:r>
              <a:rPr lang="en-GB">
                <a:latin typeface="Bodoni MT Condensed" panose="02070606080606020203" pitchFamily="18" charset="0"/>
              </a:rPr>
              <a:t>1865 Jean-François </a:t>
            </a:r>
            <a:r>
              <a:rPr lang="en-GB" dirty="0">
                <a:latin typeface="Bodoni MT Condensed" panose="02070606080606020203" pitchFamily="18" charset="0"/>
              </a:rPr>
              <a:t>Millet</a:t>
            </a:r>
          </a:p>
        </p:txBody>
      </p:sp>
      <p:sp>
        <p:nvSpPr>
          <p:cNvPr id="6" name="TextBox 5">
            <a:extLst>
              <a:ext uri="{FF2B5EF4-FFF2-40B4-BE49-F238E27FC236}">
                <a16:creationId xmlns:a16="http://schemas.microsoft.com/office/drawing/2014/main" id="{3B749568-0E86-437F-D422-8CF9390FDE23}"/>
              </a:ext>
            </a:extLst>
          </p:cNvPr>
          <p:cNvSpPr txBox="1"/>
          <p:nvPr/>
        </p:nvSpPr>
        <p:spPr>
          <a:xfrm>
            <a:off x="2636197" y="6391072"/>
            <a:ext cx="3459804" cy="369332"/>
          </a:xfrm>
          <a:prstGeom prst="rect">
            <a:avLst/>
          </a:prstGeom>
          <a:noFill/>
        </p:spPr>
        <p:txBody>
          <a:bodyPr wrap="square" rtlCol="0">
            <a:spAutoFit/>
          </a:bodyPr>
          <a:lstStyle/>
          <a:p>
            <a:pPr algn="r"/>
            <a:r>
              <a:rPr lang="en-GB" dirty="0">
                <a:latin typeface="Bodoni MT Condensed" panose="02070606080606020203" pitchFamily="18" charset="0"/>
              </a:rPr>
              <a:t>Les Glaneuses 1853 Jean-François Millet</a:t>
            </a:r>
          </a:p>
        </p:txBody>
      </p:sp>
      <p:sp>
        <p:nvSpPr>
          <p:cNvPr id="8" name="TextBox 7">
            <a:extLst>
              <a:ext uri="{FF2B5EF4-FFF2-40B4-BE49-F238E27FC236}">
                <a16:creationId xmlns:a16="http://schemas.microsoft.com/office/drawing/2014/main" id="{67FDAC8B-0ACA-DBA5-AFAA-FDE40E34E857}"/>
              </a:ext>
            </a:extLst>
          </p:cNvPr>
          <p:cNvSpPr txBox="1"/>
          <p:nvPr/>
        </p:nvSpPr>
        <p:spPr>
          <a:xfrm>
            <a:off x="6809362" y="340468"/>
            <a:ext cx="2276272" cy="379379"/>
          </a:xfrm>
          <a:prstGeom prst="rect">
            <a:avLst/>
          </a:prstGeom>
          <a:noFill/>
        </p:spPr>
        <p:txBody>
          <a:bodyPr wrap="square" rtlCol="0">
            <a:spAutoFit/>
          </a:bodyPr>
          <a:lstStyle/>
          <a:p>
            <a:pPr algn="r"/>
            <a:r>
              <a:rPr lang="en-GB" dirty="0" err="1">
                <a:latin typeface="Bodoni MT Condensed" panose="02070606080606020203" pitchFamily="18" charset="0"/>
              </a:rPr>
              <a:t>Orage</a:t>
            </a:r>
            <a:r>
              <a:rPr lang="en-GB" dirty="0">
                <a:latin typeface="Bodoni MT Condensed" panose="02070606080606020203" pitchFamily="18" charset="0"/>
              </a:rPr>
              <a:t> et Foin 1845 Millet</a:t>
            </a:r>
          </a:p>
        </p:txBody>
      </p:sp>
    </p:spTree>
    <p:extLst>
      <p:ext uri="{BB962C8B-B14F-4D97-AF65-F5344CB8AC3E}">
        <p14:creationId xmlns:p14="http://schemas.microsoft.com/office/powerpoint/2010/main" val="448071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386"/>
                                        </p:tgtEl>
                                        <p:attrNameLst>
                                          <p:attrName>style.visibility</p:attrName>
                                        </p:attrNameLst>
                                      </p:cBhvr>
                                      <p:to>
                                        <p:strVal val="visible"/>
                                      </p:to>
                                    </p:set>
                                    <p:animEffect transition="in" filter="barn(inVertical)">
                                      <p:cBhvr>
                                        <p:cTn id="35" dur="500"/>
                                        <p:tgtEl>
                                          <p:spTgt spid="1638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additive="base">
                                        <p:cTn id="4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E35D-403B-F984-2D3B-ADE9C1783DDD}"/>
              </a:ext>
            </a:extLst>
          </p:cNvPr>
          <p:cNvSpPr>
            <a:spLocks noGrp="1"/>
          </p:cNvSpPr>
          <p:nvPr>
            <p:ph type="title"/>
          </p:nvPr>
        </p:nvSpPr>
        <p:spPr/>
        <p:txBody>
          <a:bodyPr/>
          <a:lstStyle/>
          <a:p>
            <a:r>
              <a:rPr lang="en-GB" dirty="0">
                <a:solidFill>
                  <a:srgbClr val="FFC000"/>
                </a:solidFill>
                <a:latin typeface="Bodoni MT" panose="02070603080606020203" pitchFamily="18" charset="0"/>
              </a:rPr>
              <a:t>Jean-Francois Millet </a:t>
            </a:r>
            <a:r>
              <a:rPr lang="en-GB" sz="2000" dirty="0">
                <a:solidFill>
                  <a:srgbClr val="00B0F0"/>
                </a:solidFill>
                <a:latin typeface="Bodoni MT" panose="02070603080606020203" pitchFamily="18" charset="0"/>
              </a:rPr>
              <a:t>1814-1875</a:t>
            </a:r>
          </a:p>
        </p:txBody>
      </p:sp>
      <p:sp>
        <p:nvSpPr>
          <p:cNvPr id="3" name="Text Placeholder 2">
            <a:extLst>
              <a:ext uri="{FF2B5EF4-FFF2-40B4-BE49-F238E27FC236}">
                <a16:creationId xmlns:a16="http://schemas.microsoft.com/office/drawing/2014/main" id="{A91E6FE3-E4C9-73A2-80B6-48C8D51EC965}"/>
              </a:ext>
            </a:extLst>
          </p:cNvPr>
          <p:cNvSpPr>
            <a:spLocks noGrp="1"/>
          </p:cNvSpPr>
          <p:nvPr>
            <p:ph type="body"/>
          </p:nvPr>
        </p:nvSpPr>
        <p:spPr/>
        <p:txBody>
          <a:bodyPr/>
          <a:lstStyle/>
          <a:p>
            <a:pPr marL="0" indent="0">
              <a:buNone/>
            </a:pPr>
            <a:endParaRPr lang="en-GB" dirty="0"/>
          </a:p>
        </p:txBody>
      </p:sp>
      <p:pic>
        <p:nvPicPr>
          <p:cNvPr id="9218" name="Picture 2" descr="The Sower Painting by Jean Francois Millet">
            <a:extLst>
              <a:ext uri="{FF2B5EF4-FFF2-40B4-BE49-F238E27FC236}">
                <a16:creationId xmlns:a16="http://schemas.microsoft.com/office/drawing/2014/main" id="{0F3A4281-3EA8-E36C-FD37-16F0EC79CA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1219" y="58583"/>
            <a:ext cx="4430781" cy="55224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A85B97-A7DA-1E8A-D065-79B98C81BC08}"/>
              </a:ext>
            </a:extLst>
          </p:cNvPr>
          <p:cNvSpPr txBox="1"/>
          <p:nvPr/>
        </p:nvSpPr>
        <p:spPr>
          <a:xfrm>
            <a:off x="7908587" y="5739319"/>
            <a:ext cx="4153711"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Le </a:t>
            </a:r>
            <a:r>
              <a:rPr lang="en-GB" dirty="0" err="1">
                <a:solidFill>
                  <a:srgbClr val="FFC000"/>
                </a:solidFill>
                <a:latin typeface="Bodoni MT Condensed" panose="02070606080606020203" pitchFamily="18" charset="0"/>
              </a:rPr>
              <a:t>Semeur</a:t>
            </a:r>
            <a:r>
              <a:rPr lang="en-GB" dirty="0">
                <a:solidFill>
                  <a:srgbClr val="FFC000"/>
                </a:solidFill>
                <a:latin typeface="Bodoni MT Condensed" panose="02070606080606020203" pitchFamily="18" charset="0"/>
              </a:rPr>
              <a:t> 1860 Jean-François Millet</a:t>
            </a:r>
          </a:p>
        </p:txBody>
      </p:sp>
      <p:pic>
        <p:nvPicPr>
          <p:cNvPr id="9220" name="Picture 4" descr="Image result for jean francois millet paintings">
            <a:extLst>
              <a:ext uri="{FF2B5EF4-FFF2-40B4-BE49-F238E27FC236}">
                <a16:creationId xmlns:a16="http://schemas.microsoft.com/office/drawing/2014/main" id="{9C3027E1-9819-0620-3DC7-C4CFCC2CFD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480" y="1036062"/>
            <a:ext cx="5810775" cy="4562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5EF87-B53F-0387-9673-8D774FB6DB6C}"/>
              </a:ext>
            </a:extLst>
          </p:cNvPr>
          <p:cNvSpPr txBox="1"/>
          <p:nvPr/>
        </p:nvSpPr>
        <p:spPr>
          <a:xfrm>
            <a:off x="700391" y="5599010"/>
            <a:ext cx="5642043" cy="369332"/>
          </a:xfrm>
          <a:prstGeom prst="rect">
            <a:avLst/>
          </a:prstGeom>
          <a:noFill/>
        </p:spPr>
        <p:txBody>
          <a:bodyPr wrap="square" rtlCol="0">
            <a:spAutoFit/>
          </a:bodyPr>
          <a:lstStyle/>
          <a:p>
            <a:pPr algn="ctr"/>
            <a:r>
              <a:rPr lang="fr-FR" dirty="0">
                <a:solidFill>
                  <a:srgbClr val="FFC000"/>
                </a:solidFill>
                <a:latin typeface="Bodoni MT Condensed" panose="02070606080606020203" pitchFamily="18" charset="0"/>
              </a:rPr>
              <a:t>Le Prieuré de Vauville c.1853 Jean-François Millet</a:t>
            </a:r>
          </a:p>
        </p:txBody>
      </p:sp>
      <p:pic>
        <p:nvPicPr>
          <p:cNvPr id="9222" name="Picture 6" descr="Jean-François Millet | Realist painter | Tutt'Art@ | Pittura • Scultura ...">
            <a:extLst>
              <a:ext uri="{FF2B5EF4-FFF2-40B4-BE49-F238E27FC236}">
                <a16:creationId xmlns:a16="http://schemas.microsoft.com/office/drawing/2014/main" id="{9FC8C9DE-396C-A4C3-BA9E-B670F2EEF1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5788" y="0"/>
            <a:ext cx="8478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9DCAC0-3437-68E4-CDB7-3707C0E261B7}"/>
              </a:ext>
            </a:extLst>
          </p:cNvPr>
          <p:cNvSpPr txBox="1"/>
          <p:nvPr/>
        </p:nvSpPr>
        <p:spPr>
          <a:xfrm>
            <a:off x="6867728" y="273600"/>
            <a:ext cx="3268493" cy="369332"/>
          </a:xfrm>
          <a:prstGeom prst="rect">
            <a:avLst/>
          </a:prstGeom>
          <a:noFill/>
        </p:spPr>
        <p:txBody>
          <a:bodyPr wrap="square" rtlCol="0">
            <a:spAutoFit/>
          </a:bodyPr>
          <a:lstStyle/>
          <a:p>
            <a:pPr algn="r"/>
            <a:r>
              <a:rPr lang="en-GB" dirty="0" err="1">
                <a:latin typeface="Bodoni MT Condensed" panose="02070606080606020203" pitchFamily="18" charset="0"/>
              </a:rPr>
              <a:t>Falaises</a:t>
            </a:r>
            <a:r>
              <a:rPr lang="en-GB" dirty="0">
                <a:latin typeface="Bodoni MT Condensed" panose="02070606080606020203" pitchFamily="18" charset="0"/>
              </a:rPr>
              <a:t> de la Côte Normande 1866 Millet</a:t>
            </a:r>
          </a:p>
        </p:txBody>
      </p:sp>
    </p:spTree>
    <p:extLst>
      <p:ext uri="{BB962C8B-B14F-4D97-AF65-F5344CB8AC3E}">
        <p14:creationId xmlns:p14="http://schemas.microsoft.com/office/powerpoint/2010/main" val="24086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wipe(down)">
                                      <p:cBhvr>
                                        <p:cTn id="24" dur="500"/>
                                        <p:tgtEl>
                                          <p:spTgt spid="92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animEffect transition="in" filter="barn(inVertical)">
                                      <p:cBhvr>
                                        <p:cTn id="35" dur="500"/>
                                        <p:tgtEl>
                                          <p:spTgt spid="92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C50B-FDBE-D271-8F2D-8649264253CC}"/>
              </a:ext>
            </a:extLst>
          </p:cNvPr>
          <p:cNvSpPr>
            <a:spLocks noGrp="1"/>
          </p:cNvSpPr>
          <p:nvPr>
            <p:ph type="title"/>
          </p:nvPr>
        </p:nvSpPr>
        <p:spPr/>
        <p:txBody>
          <a:bodyPr/>
          <a:lstStyle/>
          <a:p>
            <a:r>
              <a:rPr lang="en-GB" b="1" dirty="0">
                <a:latin typeface="Bodoni MT" panose="02070603080606020203" pitchFamily="18" charset="0"/>
              </a:rPr>
              <a:t>Jean-François Millet </a:t>
            </a:r>
            <a:r>
              <a:rPr lang="en-GB" sz="2800" b="1" dirty="0">
                <a:solidFill>
                  <a:srgbClr val="FFFF00"/>
                </a:solidFill>
                <a:latin typeface="Bodoni MT" panose="02070603080606020203" pitchFamily="18" charset="0"/>
              </a:rPr>
              <a:t>1814-1875</a:t>
            </a:r>
            <a:endParaRPr lang="en-GB" dirty="0">
              <a:solidFill>
                <a:srgbClr val="FFFF00"/>
              </a:solidFill>
              <a:latin typeface="Bodoni MT" panose="02070603080606020203" pitchFamily="18" charset="0"/>
            </a:endParaRPr>
          </a:p>
        </p:txBody>
      </p:sp>
      <p:sp>
        <p:nvSpPr>
          <p:cNvPr id="3" name="Text Placeholder 2">
            <a:extLst>
              <a:ext uri="{FF2B5EF4-FFF2-40B4-BE49-F238E27FC236}">
                <a16:creationId xmlns:a16="http://schemas.microsoft.com/office/drawing/2014/main" id="{00A5DECC-781E-8FC2-0930-E764AD2BD875}"/>
              </a:ext>
            </a:extLst>
          </p:cNvPr>
          <p:cNvSpPr>
            <a:spLocks noGrp="1"/>
          </p:cNvSpPr>
          <p:nvPr>
            <p:ph type="body"/>
          </p:nvPr>
        </p:nvSpPr>
        <p:spPr/>
        <p:txBody>
          <a:bodyPr/>
          <a:lstStyle/>
          <a:p>
            <a:endParaRPr lang="en-GB"/>
          </a:p>
        </p:txBody>
      </p:sp>
      <p:pic>
        <p:nvPicPr>
          <p:cNvPr id="17410" name="Picture 2" descr="See the source image">
            <a:extLst>
              <a:ext uri="{FF2B5EF4-FFF2-40B4-BE49-F238E27FC236}">
                <a16:creationId xmlns:a16="http://schemas.microsoft.com/office/drawing/2014/main" id="{112D46F2-91D6-32BB-0E94-6DD5220B7D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9901" y="0"/>
            <a:ext cx="8251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AF74FB-8D69-78D5-1AD6-12B68B44F8E7}"/>
              </a:ext>
            </a:extLst>
          </p:cNvPr>
          <p:cNvSpPr txBox="1"/>
          <p:nvPr/>
        </p:nvSpPr>
        <p:spPr>
          <a:xfrm>
            <a:off x="0" y="5846323"/>
            <a:ext cx="3978613" cy="379379"/>
          </a:xfrm>
          <a:prstGeom prst="rect">
            <a:avLst/>
          </a:prstGeom>
          <a:noFill/>
        </p:spPr>
        <p:txBody>
          <a:bodyPr wrap="square" rtlCol="0">
            <a:spAutoFit/>
          </a:bodyPr>
          <a:lstStyle/>
          <a:p>
            <a:pPr algn="r"/>
            <a:r>
              <a:rPr lang="en-GB" dirty="0">
                <a:latin typeface="Bodoni MT Condensed" panose="02070606080606020203" pitchFamily="18" charset="0"/>
              </a:rPr>
              <a:t>L’Angelus 1857 Jean-François Millet</a:t>
            </a:r>
          </a:p>
        </p:txBody>
      </p:sp>
      <p:sp>
        <p:nvSpPr>
          <p:cNvPr id="6" name="TextBox 5">
            <a:extLst>
              <a:ext uri="{FF2B5EF4-FFF2-40B4-BE49-F238E27FC236}">
                <a16:creationId xmlns:a16="http://schemas.microsoft.com/office/drawing/2014/main" id="{8BE059B6-6D49-DE6C-A397-94B7A7D82A3A}"/>
              </a:ext>
            </a:extLst>
          </p:cNvPr>
          <p:cNvSpPr txBox="1"/>
          <p:nvPr/>
        </p:nvSpPr>
        <p:spPr>
          <a:xfrm>
            <a:off x="983363" y="2431672"/>
            <a:ext cx="1381328" cy="1200329"/>
          </a:xfrm>
          <a:prstGeom prst="rect">
            <a:avLst/>
          </a:prstGeom>
          <a:noFill/>
        </p:spPr>
        <p:txBody>
          <a:bodyPr wrap="square">
            <a:spAutoFit/>
          </a:bodyPr>
          <a:lstStyle/>
          <a:p>
            <a:r>
              <a:rPr lang="en-GB" sz="1200"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https://www.bing.com/videos/search?q=Francois+Millet&amp;&amp;view=detail&amp;mid=BC02E4175C8D69877522BC02E4175C8D69877522&amp;&amp;FORM=VRDGAR</a:t>
            </a:r>
            <a:endParaRPr lang="en-GB" sz="1200"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89215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outVertical)">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EF41-452A-4E46-90DE-8C1C68390EA2}"/>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Charles Jacque </a:t>
            </a:r>
            <a:r>
              <a:rPr lang="en-GB" sz="2400" b="1" dirty="0"/>
              <a:t>1813-1894</a:t>
            </a:r>
          </a:p>
        </p:txBody>
      </p:sp>
      <p:sp>
        <p:nvSpPr>
          <p:cNvPr id="3" name="Text Placeholder 2">
            <a:extLst>
              <a:ext uri="{FF2B5EF4-FFF2-40B4-BE49-F238E27FC236}">
                <a16:creationId xmlns:a16="http://schemas.microsoft.com/office/drawing/2014/main" id="{362E1052-D435-4AFC-8C5A-57635533FB67}"/>
              </a:ext>
            </a:extLst>
          </p:cNvPr>
          <p:cNvSpPr>
            <a:spLocks noGrp="1"/>
          </p:cNvSpPr>
          <p:nvPr>
            <p:ph type="body"/>
          </p:nvPr>
        </p:nvSpPr>
        <p:spPr>
          <a:xfrm>
            <a:off x="762000" y="2279018"/>
            <a:ext cx="5314543" cy="3375920"/>
          </a:xfrm>
        </p:spPr>
        <p:txBody>
          <a:bodyPr anchor="t">
            <a:normAutofit/>
          </a:bodyPr>
          <a:lstStyle/>
          <a:p>
            <a:pPr>
              <a:spcAft>
                <a:spcPts val="600"/>
              </a:spcAft>
            </a:pPr>
            <a:r>
              <a:rPr lang="en-GB" sz="3200" dirty="0">
                <a:solidFill>
                  <a:srgbClr val="FF6699"/>
                </a:solidFill>
                <a:latin typeface="Bodoni MT" panose="02070603080606020203" pitchFamily="18" charset="0"/>
              </a:rPr>
              <a:t>Close friend of Millet</a:t>
            </a:r>
          </a:p>
          <a:p>
            <a:pPr>
              <a:spcAft>
                <a:spcPts val="600"/>
              </a:spcAft>
            </a:pPr>
            <a:r>
              <a:rPr lang="en-GB" sz="3200" dirty="0">
                <a:solidFill>
                  <a:srgbClr val="FF6699"/>
                </a:solidFill>
                <a:latin typeface="Bodoni MT" panose="02070603080606020203" pitchFamily="18" charset="0"/>
              </a:rPr>
              <a:t>Barbizon School</a:t>
            </a:r>
          </a:p>
          <a:p>
            <a:pPr>
              <a:spcAft>
                <a:spcPts val="600"/>
              </a:spcAft>
            </a:pPr>
            <a:r>
              <a:rPr lang="en-GB" sz="3200" dirty="0">
                <a:solidFill>
                  <a:srgbClr val="FF6699"/>
                </a:solidFill>
                <a:latin typeface="Bodoni MT" panose="02070603080606020203" pitchFamily="18" charset="0"/>
              </a:rPr>
              <a:t>Engraver</a:t>
            </a:r>
          </a:p>
          <a:p>
            <a:pPr>
              <a:spcAft>
                <a:spcPts val="600"/>
              </a:spcAft>
            </a:pPr>
            <a:r>
              <a:rPr lang="en-GB" sz="3200" dirty="0">
                <a:solidFill>
                  <a:srgbClr val="FF6699"/>
                </a:solidFill>
                <a:latin typeface="Bodoni MT" panose="02070603080606020203" pitchFamily="18" charset="0"/>
              </a:rPr>
              <a:t>Painter</a:t>
            </a:r>
          </a:p>
          <a:p>
            <a:pPr>
              <a:spcAft>
                <a:spcPts val="600"/>
              </a:spcAft>
            </a:pPr>
            <a:r>
              <a:rPr lang="en-GB" sz="3200" dirty="0">
                <a:solidFill>
                  <a:srgbClr val="FF6699"/>
                </a:solidFill>
                <a:latin typeface="Bodoni MT" panose="02070603080606020203" pitchFamily="18" charset="0"/>
              </a:rPr>
              <a:t>Romantic painter of farm life</a:t>
            </a:r>
          </a:p>
          <a:p>
            <a:pPr>
              <a:spcAft>
                <a:spcPts val="600"/>
              </a:spcAft>
            </a:pPr>
            <a:r>
              <a:rPr lang="en-GB" sz="3200" dirty="0">
                <a:solidFill>
                  <a:srgbClr val="FF6699"/>
                </a:solidFill>
                <a:latin typeface="Bodoni MT" panose="02070603080606020203" pitchFamily="18" charset="0"/>
              </a:rPr>
              <a:t>Appreciated by Baudelaire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book&#10;&#10;Description automatically generated">
            <a:extLst>
              <a:ext uri="{FF2B5EF4-FFF2-40B4-BE49-F238E27FC236}">
                <a16:creationId xmlns:a16="http://schemas.microsoft.com/office/drawing/2014/main" id="{01042548-B271-40BE-9B2B-0E1045C92F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959416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764D-0C03-A61D-CD5A-4F1E88072436}"/>
              </a:ext>
            </a:extLst>
          </p:cNvPr>
          <p:cNvSpPr>
            <a:spLocks noGrp="1"/>
          </p:cNvSpPr>
          <p:nvPr>
            <p:ph type="title"/>
          </p:nvPr>
        </p:nvSpPr>
        <p:spPr/>
        <p:txBody>
          <a:bodyPr/>
          <a:lstStyle/>
          <a:p>
            <a:r>
              <a:rPr lang="en-GB" dirty="0">
                <a:latin typeface="Bodoni MT" panose="02070603080606020203" pitchFamily="18" charset="0"/>
              </a:rPr>
              <a:t>Charles Jacque </a:t>
            </a:r>
            <a:r>
              <a:rPr lang="en-GB" sz="2000" dirty="0">
                <a:solidFill>
                  <a:srgbClr val="FFFF00"/>
                </a:solidFill>
                <a:latin typeface="Bodoni MT" panose="02070603080606020203" pitchFamily="18" charset="0"/>
              </a:rPr>
              <a:t>1813-1894</a:t>
            </a:r>
          </a:p>
        </p:txBody>
      </p:sp>
      <p:sp>
        <p:nvSpPr>
          <p:cNvPr id="3" name="Text Placeholder 2">
            <a:extLst>
              <a:ext uri="{FF2B5EF4-FFF2-40B4-BE49-F238E27FC236}">
                <a16:creationId xmlns:a16="http://schemas.microsoft.com/office/drawing/2014/main" id="{2EA26F06-02AE-BCF2-EE80-89E9A9172514}"/>
              </a:ext>
            </a:extLst>
          </p:cNvPr>
          <p:cNvSpPr>
            <a:spLocks noGrp="1"/>
          </p:cNvSpPr>
          <p:nvPr>
            <p:ph type="body"/>
          </p:nvPr>
        </p:nvSpPr>
        <p:spPr/>
        <p:txBody>
          <a:bodyPr/>
          <a:lstStyle/>
          <a:p>
            <a:endParaRPr lang="en-GB"/>
          </a:p>
        </p:txBody>
      </p:sp>
      <p:pic>
        <p:nvPicPr>
          <p:cNvPr id="18434" name="Picture 2" descr="See the source image">
            <a:extLst>
              <a:ext uri="{FF2B5EF4-FFF2-40B4-BE49-F238E27FC236}">
                <a16:creationId xmlns:a16="http://schemas.microsoft.com/office/drawing/2014/main" id="{94E1CC91-0273-2C4E-AE7E-08E2EA24C2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922" y="1452715"/>
            <a:ext cx="5865418" cy="4280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B950DC-2F23-9776-341A-BB71BF3369B5}"/>
              </a:ext>
            </a:extLst>
          </p:cNvPr>
          <p:cNvSpPr txBox="1"/>
          <p:nvPr/>
        </p:nvSpPr>
        <p:spPr>
          <a:xfrm>
            <a:off x="229922" y="5914417"/>
            <a:ext cx="5742861" cy="369332"/>
          </a:xfrm>
          <a:prstGeom prst="rect">
            <a:avLst/>
          </a:prstGeom>
          <a:noFill/>
        </p:spPr>
        <p:txBody>
          <a:bodyPr wrap="square" rtlCol="0">
            <a:spAutoFit/>
          </a:bodyPr>
          <a:lstStyle/>
          <a:p>
            <a:pPr algn="ctr"/>
            <a:r>
              <a:rPr lang="en-GB" dirty="0">
                <a:latin typeface="Bodoni MT Condensed" panose="02070606080606020203" pitchFamily="18" charset="0"/>
              </a:rPr>
              <a:t>Matin Tranquille 1859 Charles Emile Jacque</a:t>
            </a:r>
          </a:p>
        </p:txBody>
      </p:sp>
      <p:pic>
        <p:nvPicPr>
          <p:cNvPr id="18436" name="Picture 4" descr="See the source image">
            <a:extLst>
              <a:ext uri="{FF2B5EF4-FFF2-40B4-BE49-F238E27FC236}">
                <a16:creationId xmlns:a16="http://schemas.microsoft.com/office/drawing/2014/main" id="{62DF51C1-19E1-8104-14EB-60007AC3F8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5758" y="1227560"/>
            <a:ext cx="5715000" cy="450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F3D792-785C-A517-1086-5F65E5E6D1FE}"/>
              </a:ext>
            </a:extLst>
          </p:cNvPr>
          <p:cNvSpPr txBox="1"/>
          <p:nvPr/>
        </p:nvSpPr>
        <p:spPr>
          <a:xfrm>
            <a:off x="6566170" y="5732885"/>
            <a:ext cx="5165448" cy="369332"/>
          </a:xfrm>
          <a:prstGeom prst="rect">
            <a:avLst/>
          </a:prstGeom>
          <a:noFill/>
        </p:spPr>
        <p:txBody>
          <a:bodyPr wrap="square" rtlCol="0">
            <a:spAutoFit/>
          </a:bodyPr>
          <a:lstStyle/>
          <a:p>
            <a:pPr algn="ctr"/>
            <a:r>
              <a:rPr lang="en-GB" dirty="0">
                <a:latin typeface="Bodoni MT Condensed" panose="02070606080606020203" pitchFamily="18" charset="0"/>
              </a:rPr>
              <a:t>Le Coq 1860 Charles -Emile Jacque</a:t>
            </a:r>
          </a:p>
        </p:txBody>
      </p:sp>
    </p:spTree>
    <p:extLst>
      <p:ext uri="{BB962C8B-B14F-4D97-AF65-F5344CB8AC3E}">
        <p14:creationId xmlns:p14="http://schemas.microsoft.com/office/powerpoint/2010/main" val="31575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1)">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circle(in)">
                                      <p:cBhvr>
                                        <p:cTn id="18" dur="2000"/>
                                        <p:tgtEl>
                                          <p:spTgt spid="1843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 name="CustomShape 1"/>
          <p:cNvSpPr/>
          <p:nvPr/>
        </p:nvSpPr>
        <p:spPr>
          <a:xfrm>
            <a:off x="0" y="0"/>
            <a:ext cx="1219068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4" name="CustomShape 2"/>
          <p:cNvSpPr/>
          <p:nvPr/>
        </p:nvSpPr>
        <p:spPr>
          <a:xfrm>
            <a:off x="0" y="0"/>
            <a:ext cx="7743240" cy="6856559"/>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p:style>
      </p:sp>
      <p:sp>
        <p:nvSpPr>
          <p:cNvPr id="275" name="CustomShape 3"/>
          <p:cNvSpPr/>
          <p:nvPr/>
        </p:nvSpPr>
        <p:spPr>
          <a:xfrm>
            <a:off x="868680" y="642600"/>
            <a:ext cx="6280560" cy="174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GB" sz="4800" b="0" i="1" strike="noStrike" spc="-72" dirty="0">
                <a:solidFill>
                  <a:srgbClr val="262626"/>
                </a:solidFill>
                <a:latin typeface="Goudy Old Style"/>
                <a:ea typeface="DejaVu Sans"/>
              </a:rPr>
              <a:t>Les Frères Limbourg</a:t>
            </a:r>
            <a:endParaRPr lang="en-GB" sz="4800" b="0" strike="noStrike" spc="-1" dirty="0">
              <a:latin typeface="Arial"/>
            </a:endParaRPr>
          </a:p>
        </p:txBody>
      </p:sp>
      <p:sp>
        <p:nvSpPr>
          <p:cNvPr id="276" name="CustomShape 4"/>
          <p:cNvSpPr/>
          <p:nvPr/>
        </p:nvSpPr>
        <p:spPr>
          <a:xfrm>
            <a:off x="776520" y="2084882"/>
            <a:ext cx="6280560" cy="364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Herman, Paul, and Johan</a:t>
            </a:r>
            <a:endParaRPr lang="en-GB" sz="2400" b="0" strike="noStrike" spc="-1" dirty="0">
              <a:latin typeface="Arial"/>
            </a:endParaRPr>
          </a:p>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Born in Nijmegen</a:t>
            </a:r>
            <a:endParaRPr lang="en-GB" sz="2400" b="0" strike="noStrike" spc="-1" dirty="0">
              <a:latin typeface="Arial"/>
            </a:endParaRPr>
          </a:p>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1385-1416</a:t>
            </a:r>
            <a:endParaRPr lang="en-GB" sz="2400" b="0" strike="noStrike" spc="-1" dirty="0">
              <a:latin typeface="Arial"/>
            </a:endParaRPr>
          </a:p>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Illuminators, Illustrators, Painters</a:t>
            </a:r>
            <a:endParaRPr lang="en-GB" sz="2400" b="0" strike="noStrike" spc="-1" dirty="0">
              <a:latin typeface="Arial"/>
            </a:endParaRPr>
          </a:p>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Worked mainly in Paris and Dijon</a:t>
            </a:r>
            <a:endParaRPr lang="en-GB" sz="2400" b="0" strike="noStrike" spc="-1" dirty="0">
              <a:latin typeface="Arial"/>
            </a:endParaRPr>
          </a:p>
          <a:p>
            <a:pPr marL="182880" indent="-181440">
              <a:lnSpc>
                <a:spcPct val="110000"/>
              </a:lnSpc>
              <a:spcBef>
                <a:spcPts val="901"/>
              </a:spcBef>
              <a:buClr>
                <a:srgbClr val="262626"/>
              </a:buClr>
              <a:buFont typeface="Garamond"/>
              <a:buChar char="◦"/>
            </a:pPr>
            <a:r>
              <a:rPr lang="en-GB" sz="2400" b="0" strike="noStrike" spc="-1" dirty="0">
                <a:solidFill>
                  <a:srgbClr val="000000"/>
                </a:solidFill>
                <a:latin typeface="Goudy Old Style"/>
                <a:ea typeface="DejaVu Sans"/>
              </a:rPr>
              <a:t>Probably trained with Jean Malouel</a:t>
            </a:r>
          </a:p>
          <a:p>
            <a:pPr marL="182880" indent="-181440">
              <a:lnSpc>
                <a:spcPct val="110000"/>
              </a:lnSpc>
              <a:spcBef>
                <a:spcPts val="901"/>
              </a:spcBef>
              <a:buClr>
                <a:srgbClr val="262626"/>
              </a:buClr>
              <a:buFont typeface="Garamond"/>
              <a:buChar char="◦"/>
            </a:pPr>
            <a:r>
              <a:rPr lang="en-GB" sz="2400" b="0" i="1" strike="noStrike" spc="-1" dirty="0">
                <a:latin typeface="Bodoni MT" panose="02070603080606020203" pitchFamily="18" charset="0"/>
              </a:rPr>
              <a:t>Les Belles Heures du Duc de Berry</a:t>
            </a:r>
          </a:p>
          <a:p>
            <a:pPr marL="182880" indent="-181440">
              <a:lnSpc>
                <a:spcPct val="110000"/>
              </a:lnSpc>
              <a:spcBef>
                <a:spcPts val="901"/>
              </a:spcBef>
              <a:buClr>
                <a:srgbClr val="262626"/>
              </a:buClr>
              <a:buFont typeface="Garamond"/>
              <a:buChar char="◦"/>
            </a:pPr>
            <a:r>
              <a:rPr lang="en-GB" sz="2400" b="0" i="1" strike="noStrike" spc="-1" dirty="0">
                <a:solidFill>
                  <a:srgbClr val="000000"/>
                </a:solidFill>
                <a:latin typeface="Bodoni MT" panose="02070603080606020203" pitchFamily="18" charset="0"/>
                <a:ea typeface="DejaVu Sans"/>
              </a:rPr>
              <a:t>Les Très Riches Heures du Duc de Berry</a:t>
            </a:r>
          </a:p>
          <a:p>
            <a:pPr marL="182880" indent="-181440">
              <a:lnSpc>
                <a:spcPct val="110000"/>
              </a:lnSpc>
              <a:spcBef>
                <a:spcPts val="901"/>
              </a:spcBef>
              <a:buClr>
                <a:srgbClr val="262626"/>
              </a:buClr>
              <a:buFont typeface="Garamond"/>
              <a:buChar char="◦"/>
            </a:pPr>
            <a:r>
              <a:rPr lang="en-GB" sz="2400" spc="-1" dirty="0">
                <a:solidFill>
                  <a:srgbClr val="000000"/>
                </a:solidFill>
                <a:latin typeface="Bodoni MT" panose="02070603080606020203" pitchFamily="18" charset="0"/>
              </a:rPr>
              <a:t>Duc de Berry and Limbourg Brothers died 1416</a:t>
            </a:r>
            <a:endParaRPr lang="en-GB" sz="2400" b="0" strike="noStrike" spc="-1" dirty="0">
              <a:latin typeface="Bodoni MT" panose="02070603080606020203" pitchFamily="18" charset="0"/>
            </a:endParaRPr>
          </a:p>
          <a:p>
            <a:pPr>
              <a:lnSpc>
                <a:spcPct val="110000"/>
              </a:lnSpc>
              <a:spcBef>
                <a:spcPts val="901"/>
              </a:spcBef>
            </a:pPr>
            <a:endParaRPr lang="en-GB" sz="2400" b="0" strike="noStrike" spc="-1" dirty="0">
              <a:latin typeface="Arial"/>
            </a:endParaRPr>
          </a:p>
        </p:txBody>
      </p:sp>
      <p:sp>
        <p:nvSpPr>
          <p:cNvPr id="277" name="CustomShape 5"/>
          <p:cNvSpPr/>
          <p:nvPr/>
        </p:nvSpPr>
        <p:spPr>
          <a:xfrm>
            <a:off x="402480" y="374760"/>
            <a:ext cx="7176600" cy="6106680"/>
          </a:xfrm>
          <a:prstGeom prst="rect">
            <a:avLst/>
          </a:prstGeom>
          <a:noFill/>
          <a:ln w="6480">
            <a:solidFill>
              <a:schemeClr val="tx1">
                <a:lumMod val="75000"/>
                <a:lumOff val="25000"/>
              </a:schemeClr>
            </a:solidFill>
            <a:miter/>
          </a:ln>
        </p:spPr>
        <p:style>
          <a:lnRef idx="0">
            <a:scrgbClr r="0" g="0" b="0"/>
          </a:lnRef>
          <a:fillRef idx="0">
            <a:scrgbClr r="0" g="0" b="0"/>
          </a:fillRef>
          <a:effectRef idx="0">
            <a:scrgbClr r="0" g="0" b="0"/>
          </a:effectRef>
          <a:fontRef idx="minor"/>
        </p:style>
      </p:sp>
      <p:pic>
        <p:nvPicPr>
          <p:cNvPr id="278" name="Picture 6"/>
          <p:cNvPicPr/>
          <p:nvPr/>
        </p:nvPicPr>
        <p:blipFill>
          <a:blip r:embed="rId2" cstate="email">
            <a:extLst>
              <a:ext uri="{28A0092B-C50C-407E-A947-70E740481C1C}">
                <a14:useLocalDpi xmlns:a14="http://schemas.microsoft.com/office/drawing/2010/main"/>
              </a:ext>
            </a:extLst>
          </a:blip>
          <a:srcRect/>
          <a:stretch/>
        </p:blipFill>
        <p:spPr>
          <a:xfrm>
            <a:off x="7833600" y="237600"/>
            <a:ext cx="2023200" cy="3216240"/>
          </a:xfrm>
          <a:prstGeom prst="rect">
            <a:avLst/>
          </a:prstGeom>
          <a:ln>
            <a:noFill/>
          </a:ln>
        </p:spPr>
      </p:pic>
      <p:pic>
        <p:nvPicPr>
          <p:cNvPr id="279" name="Picture 8"/>
          <p:cNvPicPr/>
          <p:nvPr/>
        </p:nvPicPr>
        <p:blipFill>
          <a:blip r:embed="rId3" cstate="email">
            <a:extLst>
              <a:ext uri="{28A0092B-C50C-407E-A947-70E740481C1C}">
                <a14:useLocalDpi xmlns:a14="http://schemas.microsoft.com/office/drawing/2010/main"/>
              </a:ext>
            </a:extLst>
          </a:blip>
          <a:srcRect/>
          <a:stretch/>
        </p:blipFill>
        <p:spPr>
          <a:xfrm>
            <a:off x="9944280" y="237600"/>
            <a:ext cx="2017800" cy="3216240"/>
          </a:xfrm>
          <a:prstGeom prst="rect">
            <a:avLst/>
          </a:prstGeom>
          <a:ln>
            <a:noFill/>
          </a:ln>
        </p:spPr>
      </p:pic>
      <p:pic>
        <p:nvPicPr>
          <p:cNvPr id="280" name="Picture 4"/>
          <p:cNvPicPr/>
          <p:nvPr/>
        </p:nvPicPr>
        <p:blipFill>
          <a:blip r:embed="rId4" cstate="screen">
            <a:extLst>
              <a:ext uri="{28A0092B-C50C-407E-A947-70E740481C1C}">
                <a14:useLocalDpi xmlns:a14="http://schemas.microsoft.com/office/drawing/2010/main"/>
              </a:ext>
            </a:extLst>
          </a:blip>
          <a:srcRect/>
          <a:stretch/>
        </p:blipFill>
        <p:spPr>
          <a:xfrm>
            <a:off x="7833600" y="3533760"/>
            <a:ext cx="4128480" cy="30852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repl">
                                        <p:cTn id="7" dur="500" fill="hold"/>
                                        <p:tgtEl>
                                          <p:spTgt spid="275"/>
                                        </p:tgtEl>
                                        <p:attrNameLst>
                                          <p:attrName>ppt_x</p:attrName>
                                        </p:attrNameLst>
                                      </p:cBhvr>
                                      <p:tavLst>
                                        <p:tav tm="0">
                                          <p:val>
                                            <p:strVal val="#ppt_x"/>
                                          </p:val>
                                        </p:tav>
                                        <p:tav tm="100000">
                                          <p:val>
                                            <p:strVal val="#ppt_x"/>
                                          </p:val>
                                        </p:tav>
                                      </p:tavLst>
                                    </p:anim>
                                    <p:anim calcmode="lin" valueType="num">
                                      <p:cBhvr additive="repl">
                                        <p:cTn id="8" dur="500" fill="hold"/>
                                        <p:tgtEl>
                                          <p:spTgt spid="2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
                                            <p:txEl>
                                              <p:pRg st="0" end="0"/>
                                            </p:txEl>
                                          </p:spTgt>
                                        </p:tgtEl>
                                        <p:attrNameLst>
                                          <p:attrName>style.visibility</p:attrName>
                                        </p:attrNameLst>
                                      </p:cBhvr>
                                      <p:to>
                                        <p:strVal val="visible"/>
                                      </p:to>
                                    </p:set>
                                    <p:anim calcmode="lin" valueType="num">
                                      <p:cBhvr additive="repl">
                                        <p:cTn id="13" dur="500" fill="hold"/>
                                        <p:tgtEl>
                                          <p:spTgt spid="276">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6">
                                            <p:txEl>
                                              <p:pRg st="1" end="1"/>
                                            </p:txEl>
                                          </p:spTgt>
                                        </p:tgtEl>
                                        <p:attrNameLst>
                                          <p:attrName>style.visibility</p:attrName>
                                        </p:attrNameLst>
                                      </p:cBhvr>
                                      <p:to>
                                        <p:strVal val="visible"/>
                                      </p:to>
                                    </p:set>
                                    <p:anim calcmode="lin" valueType="num">
                                      <p:cBhvr additive="repl">
                                        <p:cTn id="19" dur="500" fill="hold"/>
                                        <p:tgtEl>
                                          <p:spTgt spid="276">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6">
                                            <p:txEl>
                                              <p:pRg st="2" end="2"/>
                                            </p:txEl>
                                          </p:spTgt>
                                        </p:tgtEl>
                                        <p:attrNameLst>
                                          <p:attrName>style.visibility</p:attrName>
                                        </p:attrNameLst>
                                      </p:cBhvr>
                                      <p:to>
                                        <p:strVal val="visible"/>
                                      </p:to>
                                    </p:set>
                                    <p:anim calcmode="lin" valueType="num">
                                      <p:cBhvr additive="repl">
                                        <p:cTn id="25" dur="500" fill="hold"/>
                                        <p:tgtEl>
                                          <p:spTgt spid="276">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6">
                                            <p:txEl>
                                              <p:pRg st="3" end="3"/>
                                            </p:txEl>
                                          </p:spTgt>
                                        </p:tgtEl>
                                        <p:attrNameLst>
                                          <p:attrName>style.visibility</p:attrName>
                                        </p:attrNameLst>
                                      </p:cBhvr>
                                      <p:to>
                                        <p:strVal val="visible"/>
                                      </p:to>
                                    </p:set>
                                    <p:anim calcmode="lin" valueType="num">
                                      <p:cBhvr additive="repl">
                                        <p:cTn id="31" dur="500" fill="hold"/>
                                        <p:tgtEl>
                                          <p:spTgt spid="276">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2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6">
                                            <p:txEl>
                                              <p:pRg st="4" end="4"/>
                                            </p:txEl>
                                          </p:spTgt>
                                        </p:tgtEl>
                                        <p:attrNameLst>
                                          <p:attrName>style.visibility</p:attrName>
                                        </p:attrNameLst>
                                      </p:cBhvr>
                                      <p:to>
                                        <p:strVal val="visible"/>
                                      </p:to>
                                    </p:set>
                                    <p:anim calcmode="lin" valueType="num">
                                      <p:cBhvr additive="repl">
                                        <p:cTn id="37" dur="500" fill="hold"/>
                                        <p:tgtEl>
                                          <p:spTgt spid="276">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27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6">
                                            <p:txEl>
                                              <p:pRg st="5" end="5"/>
                                            </p:txEl>
                                          </p:spTgt>
                                        </p:tgtEl>
                                        <p:attrNameLst>
                                          <p:attrName>style.visibility</p:attrName>
                                        </p:attrNameLst>
                                      </p:cBhvr>
                                      <p:to>
                                        <p:strVal val="visible"/>
                                      </p:to>
                                    </p:set>
                                    <p:anim calcmode="lin" valueType="num">
                                      <p:cBhvr additive="repl">
                                        <p:cTn id="43" dur="500" fill="hold"/>
                                        <p:tgtEl>
                                          <p:spTgt spid="276">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27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6">
                                            <p:txEl>
                                              <p:pRg st="6" end="6"/>
                                            </p:txEl>
                                          </p:spTgt>
                                        </p:tgtEl>
                                        <p:attrNameLst>
                                          <p:attrName>style.visibility</p:attrName>
                                        </p:attrNameLst>
                                      </p:cBhvr>
                                      <p:to>
                                        <p:strVal val="visible"/>
                                      </p:to>
                                    </p:set>
                                    <p:anim calcmode="lin" valueType="num">
                                      <p:cBhvr additive="repl">
                                        <p:cTn id="49" dur="500" fill="hold"/>
                                        <p:tgtEl>
                                          <p:spTgt spid="276">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27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6">
                                            <p:txEl>
                                              <p:pRg st="7" end="7"/>
                                            </p:txEl>
                                          </p:spTgt>
                                        </p:tgtEl>
                                        <p:attrNameLst>
                                          <p:attrName>style.visibility</p:attrName>
                                        </p:attrNameLst>
                                      </p:cBhvr>
                                      <p:to>
                                        <p:strVal val="visible"/>
                                      </p:to>
                                    </p:set>
                                    <p:anim calcmode="lin" valueType="num">
                                      <p:cBhvr additive="repl">
                                        <p:cTn id="55" dur="500" fill="hold"/>
                                        <p:tgtEl>
                                          <p:spTgt spid="276">
                                            <p:txEl>
                                              <p:pRg st="7" end="7"/>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27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76">
                                            <p:txEl>
                                              <p:pRg st="8" end="8"/>
                                            </p:txEl>
                                          </p:spTgt>
                                        </p:tgtEl>
                                        <p:attrNameLst>
                                          <p:attrName>style.visibility</p:attrName>
                                        </p:attrNameLst>
                                      </p:cBhvr>
                                      <p:to>
                                        <p:strVal val="visible"/>
                                      </p:to>
                                    </p:set>
                                    <p:anim calcmode="lin" valueType="num">
                                      <p:cBhvr additive="repl">
                                        <p:cTn id="61" dur="500" fill="hold"/>
                                        <p:tgtEl>
                                          <p:spTgt spid="276">
                                            <p:txEl>
                                              <p:pRg st="8" end="8"/>
                                            </p:txEl>
                                          </p:spTgt>
                                        </p:tgtEl>
                                        <p:attrNameLst>
                                          <p:attrName>ppt_x</p:attrName>
                                        </p:attrNameLst>
                                      </p:cBhvr>
                                      <p:tavLst>
                                        <p:tav tm="0">
                                          <p:val>
                                            <p:strVal val="#ppt_x"/>
                                          </p:val>
                                        </p:tav>
                                        <p:tav tm="100000">
                                          <p:val>
                                            <p:strVal val="#ppt_x"/>
                                          </p:val>
                                        </p:tav>
                                      </p:tavLst>
                                    </p:anim>
                                    <p:anim calcmode="lin" valueType="num">
                                      <p:cBhvr additive="repl">
                                        <p:cTn id="62" dur="500" fill="hold"/>
                                        <p:tgtEl>
                                          <p:spTgt spid="27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280"/>
                                        </p:tgtEl>
                                        <p:attrNameLst>
                                          <p:attrName>style.visibility</p:attrName>
                                        </p:attrNameLst>
                                      </p:cBhvr>
                                      <p:to>
                                        <p:strVal val="visible"/>
                                      </p:to>
                                    </p:set>
                                    <p:animEffect transition="in" filter="wheel(1)">
                                      <p:cBhvr additive="repl">
                                        <p:cTn id="67" dur="2000"/>
                                        <p:tgtEl>
                                          <p:spTgt spid="280"/>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278"/>
                                        </p:tgtEl>
                                        <p:attrNameLst>
                                          <p:attrName>style.visibility</p:attrName>
                                        </p:attrNameLst>
                                      </p:cBhvr>
                                      <p:to>
                                        <p:strVal val="visible"/>
                                      </p:to>
                                    </p:set>
                                    <p:animEffect transition="in" filter="wheel(1)">
                                      <p:cBhvr additive="repl">
                                        <p:cTn id="72" dur="2000"/>
                                        <p:tgtEl>
                                          <p:spTgt spid="27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nodeType="clickEffect">
                                  <p:stCondLst>
                                    <p:cond delay="0"/>
                                  </p:stCondLst>
                                  <p:childTnLst>
                                    <p:set>
                                      <p:cBhvr>
                                        <p:cTn id="76" dur="1" fill="hold">
                                          <p:stCondLst>
                                            <p:cond delay="0"/>
                                          </p:stCondLst>
                                        </p:cTn>
                                        <p:tgtEl>
                                          <p:spTgt spid="279"/>
                                        </p:tgtEl>
                                        <p:attrNameLst>
                                          <p:attrName>style.visibility</p:attrName>
                                        </p:attrNameLst>
                                      </p:cBhvr>
                                      <p:to>
                                        <p:strVal val="visible"/>
                                      </p:to>
                                    </p:set>
                                    <p:animEffect transition="in" filter="wheel(1)">
                                      <p:cBhvr additive="repl">
                                        <p:cTn id="77" dur="2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06E44B-648E-42CB-BD71-BC8DA86707AF}"/>
              </a:ext>
            </a:extLst>
          </p:cNvPr>
          <p:cNvSpPr>
            <a:spLocks noGrp="1"/>
          </p:cNvSpPr>
          <p:nvPr>
            <p:ph type="title"/>
          </p:nvPr>
        </p:nvSpPr>
        <p:spPr>
          <a:xfrm>
            <a:off x="838200" y="4669978"/>
            <a:ext cx="4391024" cy="1173700"/>
          </a:xfrm>
        </p:spPr>
        <p:txBody>
          <a:bodyPr anchor="t">
            <a:normAutofit/>
          </a:bodyPr>
          <a:lstStyle/>
          <a:p>
            <a:r>
              <a:rPr lang="en-GB" sz="4000">
                <a:solidFill>
                  <a:schemeClr val="bg1"/>
                </a:solidFill>
              </a:rPr>
              <a:t>Charles Jacque 1813-1894</a:t>
            </a:r>
          </a:p>
        </p:txBody>
      </p:sp>
      <p:pic>
        <p:nvPicPr>
          <p:cNvPr id="5" name="Picture 4" descr="A picture containing grass, animal, mammal, sheep&#10;&#10;Description automatically generated">
            <a:extLst>
              <a:ext uri="{FF2B5EF4-FFF2-40B4-BE49-F238E27FC236}">
                <a16:creationId xmlns:a16="http://schemas.microsoft.com/office/drawing/2014/main" id="{AC05F27F-8119-4465-8068-65B7100141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9458" name="Picture 2" descr="See the source image">
            <a:extLst>
              <a:ext uri="{FF2B5EF4-FFF2-40B4-BE49-F238E27FC236}">
                <a16:creationId xmlns:a16="http://schemas.microsoft.com/office/drawing/2014/main" id="{99B9F566-7F21-9012-A7AE-997DB014D9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 b="-5"/>
          <a:stretch/>
        </p:blipFill>
        <p:spPr bwMode="auto">
          <a:xfrm>
            <a:off x="4191002" y="-18843"/>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vintage photo of an old building&#10;&#10;Description automatically generated">
            <a:extLst>
              <a:ext uri="{FF2B5EF4-FFF2-40B4-BE49-F238E27FC236}">
                <a16:creationId xmlns:a16="http://schemas.microsoft.com/office/drawing/2014/main" id="{EC481A80-9715-4C62-9214-B2884222B9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1500" y="-18854"/>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9465" name="Group 1946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466" name="Freeform: Shape 1946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67" name="Freeform: Shape 1946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 Placeholder 2">
            <a:extLst>
              <a:ext uri="{FF2B5EF4-FFF2-40B4-BE49-F238E27FC236}">
                <a16:creationId xmlns:a16="http://schemas.microsoft.com/office/drawing/2014/main" id="{01C57AA5-4113-4B10-8540-EAE6B59EBA41}"/>
              </a:ext>
            </a:extLst>
          </p:cNvPr>
          <p:cNvSpPr>
            <a:spLocks noGrp="1"/>
          </p:cNvSpPr>
          <p:nvPr>
            <p:ph type="body"/>
          </p:nvPr>
        </p:nvSpPr>
        <p:spPr>
          <a:xfrm>
            <a:off x="557001" y="5989783"/>
            <a:ext cx="5692774" cy="611802"/>
          </a:xfrm>
        </p:spPr>
        <p:txBody>
          <a:bodyPr>
            <a:normAutofit/>
          </a:bodyPr>
          <a:lstStyle/>
          <a:p>
            <a:pPr>
              <a:spcAft>
                <a:spcPts val="600"/>
              </a:spcAft>
            </a:pPr>
            <a:r>
              <a:rPr lang="en-GB" sz="1200" dirty="0">
                <a:solidFill>
                  <a:srgbClr val="FFFF00">
                    <a:alpha val="80000"/>
                  </a:srgbClr>
                </a:solidFill>
                <a:latin typeface="Bodoni MT Condensed" panose="02070606080606020203" pitchFamily="18" charset="0"/>
                <a:hlinkClick r:id="rId6">
                  <a:extLst>
                    <a:ext uri="{A12FA001-AC4F-418D-AE19-62706E023703}">
                      <ahyp:hlinkClr xmlns:ahyp="http://schemas.microsoft.com/office/drawing/2018/hyperlinkcolor" val="tx"/>
                    </a:ext>
                  </a:extLst>
                </a:hlinkClick>
              </a:rPr>
              <a:t>https://www.bing.com/videos/search?q=charles+Jacque+barbizon&amp;&amp;view=detail&amp;mid=6BFF2A1D7A0B5915A14F6BFF2A1D7A0B5915A14F&amp;&amp;FORM=VRDGAR</a:t>
            </a:r>
            <a:endParaRPr lang="en-GB" sz="1200" dirty="0">
              <a:solidFill>
                <a:srgbClr val="FFFF00">
                  <a:alpha val="80000"/>
                </a:srgbClr>
              </a:solidFill>
              <a:latin typeface="Bodoni MT Condensed" panose="02070606080606020203" pitchFamily="18" charset="0"/>
            </a:endParaRPr>
          </a:p>
          <a:p>
            <a:pPr>
              <a:spcAft>
                <a:spcPts val="600"/>
              </a:spcAft>
            </a:pPr>
            <a:endParaRPr lang="en-GB" sz="1700" dirty="0">
              <a:solidFill>
                <a:schemeClr val="bg1">
                  <a:alpha val="80000"/>
                </a:schemeClr>
              </a:solidFill>
            </a:endParaRPr>
          </a:p>
        </p:txBody>
      </p:sp>
      <p:sp>
        <p:nvSpPr>
          <p:cNvPr id="4" name="TextBox 3">
            <a:extLst>
              <a:ext uri="{FF2B5EF4-FFF2-40B4-BE49-F238E27FC236}">
                <a16:creationId xmlns:a16="http://schemas.microsoft.com/office/drawing/2014/main" id="{01A47433-55F0-A647-B3D6-27E7F2CD80EF}"/>
              </a:ext>
            </a:extLst>
          </p:cNvPr>
          <p:cNvSpPr txBox="1"/>
          <p:nvPr/>
        </p:nvSpPr>
        <p:spPr>
          <a:xfrm>
            <a:off x="103695" y="3742441"/>
            <a:ext cx="3896805" cy="369332"/>
          </a:xfrm>
          <a:prstGeom prst="rect">
            <a:avLst/>
          </a:prstGeom>
          <a:noFill/>
        </p:spPr>
        <p:txBody>
          <a:bodyPr wrap="square" rtlCol="0">
            <a:spAutoFit/>
          </a:bodyPr>
          <a:lstStyle/>
          <a:p>
            <a:pPr algn="ctr"/>
            <a:r>
              <a:rPr lang="en-GB" dirty="0">
                <a:solidFill>
                  <a:srgbClr val="FF0000"/>
                </a:solidFill>
                <a:latin typeface="Bodoni MT Condensed" panose="02070606080606020203" pitchFamily="18" charset="0"/>
              </a:rPr>
              <a:t>Moutons et </a:t>
            </a:r>
            <a:r>
              <a:rPr lang="en-GB" dirty="0" err="1">
                <a:solidFill>
                  <a:srgbClr val="FF0000"/>
                </a:solidFill>
                <a:latin typeface="Bodoni MT Condensed" panose="02070606080606020203" pitchFamily="18" charset="0"/>
              </a:rPr>
              <a:t>Poules</a:t>
            </a:r>
            <a:r>
              <a:rPr lang="en-GB" dirty="0">
                <a:solidFill>
                  <a:srgbClr val="FF0000"/>
                </a:solidFill>
                <a:latin typeface="Bodoni MT Condensed" panose="02070606080606020203" pitchFamily="18" charset="0"/>
              </a:rPr>
              <a:t> 1843 Charles Jacque</a:t>
            </a:r>
          </a:p>
        </p:txBody>
      </p:sp>
      <p:sp>
        <p:nvSpPr>
          <p:cNvPr id="6" name="TextBox 5">
            <a:extLst>
              <a:ext uri="{FF2B5EF4-FFF2-40B4-BE49-F238E27FC236}">
                <a16:creationId xmlns:a16="http://schemas.microsoft.com/office/drawing/2014/main" id="{742315BD-7E83-9CA8-B753-A01978F8FE0B}"/>
              </a:ext>
            </a:extLst>
          </p:cNvPr>
          <p:cNvSpPr txBox="1"/>
          <p:nvPr/>
        </p:nvSpPr>
        <p:spPr>
          <a:xfrm>
            <a:off x="4270342" y="3817856"/>
            <a:ext cx="3921158" cy="369332"/>
          </a:xfrm>
          <a:prstGeom prst="rect">
            <a:avLst/>
          </a:prstGeom>
          <a:noFill/>
        </p:spPr>
        <p:txBody>
          <a:bodyPr wrap="square" rtlCol="0">
            <a:spAutoFit/>
          </a:bodyPr>
          <a:lstStyle/>
          <a:p>
            <a:pPr algn="ctr"/>
            <a:r>
              <a:rPr lang="en-GB" dirty="0">
                <a:solidFill>
                  <a:srgbClr val="FF0000"/>
                </a:solidFill>
                <a:latin typeface="Bodoni MT Condensed" panose="02070606080606020203" pitchFamily="18" charset="0"/>
              </a:rPr>
              <a:t>Bergère au Matin 1836 Charles Jacque</a:t>
            </a:r>
          </a:p>
        </p:txBody>
      </p:sp>
      <p:sp>
        <p:nvSpPr>
          <p:cNvPr id="8" name="TextBox 7">
            <a:extLst>
              <a:ext uri="{FF2B5EF4-FFF2-40B4-BE49-F238E27FC236}">
                <a16:creationId xmlns:a16="http://schemas.microsoft.com/office/drawing/2014/main" id="{E090AC46-D72A-EF1F-418F-125DBF2C72D3}"/>
              </a:ext>
            </a:extLst>
          </p:cNvPr>
          <p:cNvSpPr txBox="1"/>
          <p:nvPr/>
        </p:nvSpPr>
        <p:spPr>
          <a:xfrm>
            <a:off x="8380429" y="3742441"/>
            <a:ext cx="3811551" cy="369332"/>
          </a:xfrm>
          <a:prstGeom prst="rect">
            <a:avLst/>
          </a:prstGeom>
          <a:noFill/>
        </p:spPr>
        <p:txBody>
          <a:bodyPr wrap="square" rtlCol="0">
            <a:spAutoFit/>
          </a:bodyPr>
          <a:lstStyle/>
          <a:p>
            <a:pPr algn="ctr"/>
            <a:r>
              <a:rPr lang="fr-FR" dirty="0">
                <a:solidFill>
                  <a:srgbClr val="FF0000"/>
                </a:solidFill>
                <a:latin typeface="Bodoni MT Condensed" panose="02070606080606020203" pitchFamily="18" charset="0"/>
              </a:rPr>
              <a:t>La Rentrée du Troupeau 1840 Charles Jacque</a:t>
            </a:r>
          </a:p>
        </p:txBody>
      </p:sp>
    </p:spTree>
    <p:extLst>
      <p:ext uri="{BB962C8B-B14F-4D97-AF65-F5344CB8AC3E}">
        <p14:creationId xmlns:p14="http://schemas.microsoft.com/office/powerpoint/2010/main" val="31342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9458"/>
                                        </p:tgtEl>
                                        <p:attrNameLst>
                                          <p:attrName>style.visibility</p:attrName>
                                        </p:attrNameLst>
                                      </p:cBhvr>
                                      <p:to>
                                        <p:strVal val="visible"/>
                                      </p:to>
                                    </p:set>
                                    <p:animEffect transition="in" filter="circle(in)">
                                      <p:cBhvr>
                                        <p:cTn id="35" dur="2000"/>
                                        <p:tgtEl>
                                          <p:spTgt spid="1945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photo of a person&#10;&#10;Description automatically generated">
            <a:extLst>
              <a:ext uri="{FF2B5EF4-FFF2-40B4-BE49-F238E27FC236}">
                <a16:creationId xmlns:a16="http://schemas.microsoft.com/office/drawing/2014/main" id="{72CA9B8C-A203-454E-A261-37B5A6D29F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43213" y="10"/>
            <a:ext cx="4956582" cy="6857990"/>
          </a:xfrm>
          <a:custGeom>
            <a:avLst/>
            <a:gdLst>
              <a:gd name="connsiteX0" fmla="*/ 0 w 4956582"/>
              <a:gd name="connsiteY0" fmla="*/ 0 h 6858000"/>
              <a:gd name="connsiteX1" fmla="*/ 4161807 w 4956582"/>
              <a:gd name="connsiteY1" fmla="*/ 0 h 6858000"/>
              <a:gd name="connsiteX2" fmla="*/ 4176560 w 4956582"/>
              <a:gd name="connsiteY2" fmla="*/ 27485 h 6858000"/>
              <a:gd name="connsiteX3" fmla="*/ 4956582 w 4956582"/>
              <a:gd name="connsiteY3" fmla="*/ 3466807 h 6858000"/>
              <a:gd name="connsiteX4" fmla="*/ 4286027 w 4956582"/>
              <a:gd name="connsiteY4" fmla="*/ 6680757 h 6858000"/>
              <a:gd name="connsiteX5" fmla="*/ 4199937 w 4956582"/>
              <a:gd name="connsiteY5" fmla="*/ 6858000 h 6858000"/>
              <a:gd name="connsiteX6" fmla="*/ 53039 w 4956582"/>
              <a:gd name="connsiteY6" fmla="*/ 6858000 h 6858000"/>
              <a:gd name="connsiteX7" fmla="*/ 132047 w 4956582"/>
              <a:gd name="connsiteY7" fmla="*/ 6695338 h 6858000"/>
              <a:gd name="connsiteX8" fmla="*/ 802602 w 4956582"/>
              <a:gd name="connsiteY8" fmla="*/ 3481388 h 6858000"/>
              <a:gd name="connsiteX9" fmla="*/ 22579 w 4956582"/>
              <a:gd name="connsiteY9" fmla="*/ 420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2" name="Freeform: Shape 11">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831E13-CCA5-4C42-BBEF-7CF8C8CEA3EC}"/>
              </a:ext>
            </a:extLst>
          </p:cNvPr>
          <p:cNvSpPr>
            <a:spLocks noGrp="1"/>
          </p:cNvSpPr>
          <p:nvPr>
            <p:ph type="title"/>
          </p:nvPr>
        </p:nvSpPr>
        <p:spPr>
          <a:xfrm>
            <a:off x="621792" y="1161288"/>
            <a:ext cx="2903843" cy="4526280"/>
          </a:xfrm>
        </p:spPr>
        <p:txBody>
          <a:bodyPr>
            <a:normAutofit/>
          </a:bodyPr>
          <a:lstStyle/>
          <a:p>
            <a:r>
              <a:rPr lang="en-GB" b="1" dirty="0">
                <a:latin typeface="Bodoni MT" panose="02070603080606020203" pitchFamily="18" charset="0"/>
              </a:rPr>
              <a:t>Charles Francois Daubigny </a:t>
            </a:r>
            <a:r>
              <a:rPr lang="en-GB" sz="3200" dirty="0">
                <a:solidFill>
                  <a:srgbClr val="FFFF00"/>
                </a:solidFill>
                <a:latin typeface="Bodoni MT" panose="02070603080606020203" pitchFamily="18" charset="0"/>
              </a:rPr>
              <a:t>1817-1878</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0829ACDC-1A4D-4704-A682-2E25F88B7929}"/>
              </a:ext>
            </a:extLst>
          </p:cNvPr>
          <p:cNvSpPr>
            <a:spLocks noGrp="1"/>
          </p:cNvSpPr>
          <p:nvPr>
            <p:ph type="body"/>
          </p:nvPr>
        </p:nvSpPr>
        <p:spPr>
          <a:xfrm>
            <a:off x="8420100" y="932688"/>
            <a:ext cx="3150108" cy="4992624"/>
          </a:xfrm>
        </p:spPr>
        <p:txBody>
          <a:bodyPr anchor="ctr">
            <a:noAutofit/>
          </a:bodyPr>
          <a:lstStyle/>
          <a:p>
            <a:pPr>
              <a:spcAft>
                <a:spcPts val="600"/>
              </a:spcAft>
            </a:pPr>
            <a:r>
              <a:rPr lang="en-GB" sz="2800" dirty="0">
                <a:solidFill>
                  <a:srgbClr val="FFFF00"/>
                </a:solidFill>
                <a:latin typeface="Bodoni MT" panose="02070603080606020203" pitchFamily="18" charset="0"/>
              </a:rPr>
              <a:t>Barbizon</a:t>
            </a:r>
            <a:r>
              <a:rPr lang="en-GB" dirty="0">
                <a:solidFill>
                  <a:srgbClr val="FFFF00"/>
                </a:solidFill>
                <a:latin typeface="Bodoni MT" panose="02070603080606020203" pitchFamily="18" charset="0"/>
              </a:rPr>
              <a:t> </a:t>
            </a:r>
            <a:r>
              <a:rPr lang="en-GB" sz="2800" dirty="0">
                <a:solidFill>
                  <a:srgbClr val="FFFF00"/>
                </a:solidFill>
                <a:latin typeface="Bodoni MT" panose="02070603080606020203" pitchFamily="18" charset="0"/>
              </a:rPr>
              <a:t>school of Painting</a:t>
            </a:r>
          </a:p>
          <a:p>
            <a:pPr>
              <a:spcAft>
                <a:spcPts val="600"/>
              </a:spcAft>
            </a:pPr>
            <a:r>
              <a:rPr lang="en-GB" sz="2800" dirty="0">
                <a:solidFill>
                  <a:srgbClr val="FFFF00"/>
                </a:solidFill>
                <a:latin typeface="Bodoni MT" panose="02070603080606020203" pitchFamily="18" charset="0"/>
              </a:rPr>
              <a:t>Met Corot in 1852</a:t>
            </a:r>
          </a:p>
          <a:p>
            <a:pPr>
              <a:spcAft>
                <a:spcPts val="600"/>
              </a:spcAft>
            </a:pPr>
            <a:r>
              <a:rPr lang="en-GB" sz="2800" dirty="0">
                <a:solidFill>
                  <a:srgbClr val="FFFF00"/>
                </a:solidFill>
                <a:latin typeface="Bodoni MT" panose="02070603080606020203" pitchFamily="18" charset="0"/>
              </a:rPr>
              <a:t>Left for London in 1870</a:t>
            </a:r>
          </a:p>
          <a:p>
            <a:pPr>
              <a:spcAft>
                <a:spcPts val="600"/>
              </a:spcAft>
            </a:pPr>
            <a:r>
              <a:rPr lang="en-GB" sz="2800" dirty="0">
                <a:solidFill>
                  <a:srgbClr val="FFFF00"/>
                </a:solidFill>
                <a:latin typeface="Bodoni MT" panose="02070603080606020203" pitchFamily="18" charset="0"/>
              </a:rPr>
              <a:t>Travelled to Holland with Monet</a:t>
            </a:r>
          </a:p>
          <a:p>
            <a:pPr>
              <a:spcAft>
                <a:spcPts val="600"/>
              </a:spcAft>
            </a:pPr>
            <a:r>
              <a:rPr lang="en-GB" sz="2800" dirty="0">
                <a:solidFill>
                  <a:srgbClr val="FFFF00"/>
                </a:solidFill>
                <a:latin typeface="Bodoni MT" panose="02070603080606020203" pitchFamily="18" charset="0"/>
              </a:rPr>
              <a:t>Met Cezanne in Paris</a:t>
            </a:r>
          </a:p>
          <a:p>
            <a:pPr>
              <a:spcAft>
                <a:spcPts val="600"/>
              </a:spcAft>
            </a:pPr>
            <a:r>
              <a:rPr lang="en-GB" sz="2800" dirty="0">
                <a:solidFill>
                  <a:srgbClr val="FFFF00"/>
                </a:solidFill>
                <a:latin typeface="Bodoni MT" panose="02070603080606020203" pitchFamily="18" charset="0"/>
              </a:rPr>
              <a:t>Settled in Barbizon with Courbet</a:t>
            </a:r>
          </a:p>
        </p:txBody>
      </p:sp>
    </p:spTree>
    <p:extLst>
      <p:ext uri="{BB962C8B-B14F-4D97-AF65-F5344CB8AC3E}">
        <p14:creationId xmlns:p14="http://schemas.microsoft.com/office/powerpoint/2010/main" val="13205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47E113-DF8E-4E96-8134-D91BA591363C}"/>
              </a:ext>
            </a:extLst>
          </p:cNvPr>
          <p:cNvSpPr>
            <a:spLocks noGrp="1"/>
          </p:cNvSpPr>
          <p:nvPr>
            <p:ph type="title"/>
          </p:nvPr>
        </p:nvSpPr>
        <p:spPr>
          <a:xfrm>
            <a:off x="838200" y="4435052"/>
            <a:ext cx="3093720" cy="1645920"/>
          </a:xfrm>
        </p:spPr>
        <p:txBody>
          <a:bodyPr>
            <a:normAutofit fontScale="90000"/>
          </a:bodyPr>
          <a:lstStyle/>
          <a:p>
            <a:r>
              <a:rPr lang="en-GB" b="1" dirty="0"/>
              <a:t>Charles Francois Daubigny </a:t>
            </a:r>
            <a:r>
              <a:rPr lang="en-GB" sz="2600" dirty="0"/>
              <a:t>1817-1878</a:t>
            </a:r>
          </a:p>
        </p:txBody>
      </p:sp>
      <p:pic>
        <p:nvPicPr>
          <p:cNvPr id="7" name="Picture 6" descr="A large green field with trees in the background&#10;&#10;Description automatically generated">
            <a:extLst>
              <a:ext uri="{FF2B5EF4-FFF2-40B4-BE49-F238E27FC236}">
                <a16:creationId xmlns:a16="http://schemas.microsoft.com/office/drawing/2014/main" id="{AA98CA44-C6AE-4F7A-A367-E12A69857B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9" name="Picture 8" descr="A tree in a grassy field&#10;&#10;Description automatically generated">
            <a:extLst>
              <a:ext uri="{FF2B5EF4-FFF2-40B4-BE49-F238E27FC236}">
                <a16:creationId xmlns:a16="http://schemas.microsoft.com/office/drawing/2014/main" id="{E90511E5-8BDE-49C7-9847-FDE0B31A27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4130040" y="6"/>
            <a:ext cx="3931920" cy="4005071"/>
          </a:xfrm>
          <a:prstGeom prst="rect">
            <a:avLst/>
          </a:prstGeom>
        </p:spPr>
      </p:pic>
      <p:pic>
        <p:nvPicPr>
          <p:cNvPr id="5" name="Picture 4" descr="A picture containing grass, mountain, water, painting&#10;&#10;Description automatically generated">
            <a:extLst>
              <a:ext uri="{FF2B5EF4-FFF2-40B4-BE49-F238E27FC236}">
                <a16:creationId xmlns:a16="http://schemas.microsoft.com/office/drawing/2014/main" id="{4D99546C-A1B0-43FE-AFF1-17D7631D66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60080" y="-1"/>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DCC0B76-A08C-4327-B4AB-B82ADC11D5EF}"/>
              </a:ext>
            </a:extLst>
          </p:cNvPr>
          <p:cNvSpPr>
            <a:spLocks noGrp="1"/>
          </p:cNvSpPr>
          <p:nvPr>
            <p:ph type="body"/>
          </p:nvPr>
        </p:nvSpPr>
        <p:spPr>
          <a:xfrm>
            <a:off x="4249612" y="5773339"/>
            <a:ext cx="7104188" cy="443485"/>
          </a:xfrm>
        </p:spPr>
        <p:txBody>
          <a:bodyPr anchor="ctr">
            <a:norm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https://www.bing.com/videos/search?q=charles+francois+daubigny&amp;&amp;view=detail&amp;mid=898F0A36C89828453DB8898F0A36C89828453DB8&amp;&amp;FORM=VRDGAR</a:t>
            </a:r>
            <a:endParaRPr lang="en-GB" sz="1200" dirty="0">
              <a:solidFill>
                <a:srgbClr val="FFFF00"/>
              </a:solidFill>
              <a:latin typeface="Bodoni MT Condensed" panose="02070606080606020203" pitchFamily="18" charset="0"/>
            </a:endParaRPr>
          </a:p>
          <a:p>
            <a:endParaRPr lang="en-GB" sz="1800" dirty="0"/>
          </a:p>
        </p:txBody>
      </p:sp>
      <p:sp>
        <p:nvSpPr>
          <p:cNvPr id="4" name="TextBox 3">
            <a:extLst>
              <a:ext uri="{FF2B5EF4-FFF2-40B4-BE49-F238E27FC236}">
                <a16:creationId xmlns:a16="http://schemas.microsoft.com/office/drawing/2014/main" id="{7974843B-814F-37F9-60CA-6AC008E5FC66}"/>
              </a:ext>
            </a:extLst>
          </p:cNvPr>
          <p:cNvSpPr txBox="1"/>
          <p:nvPr/>
        </p:nvSpPr>
        <p:spPr>
          <a:xfrm>
            <a:off x="4151696" y="4241765"/>
            <a:ext cx="395985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Un Verger 1867 Charles Daubigny</a:t>
            </a:r>
          </a:p>
        </p:txBody>
      </p:sp>
      <p:sp>
        <p:nvSpPr>
          <p:cNvPr id="6" name="TextBox 5">
            <a:extLst>
              <a:ext uri="{FF2B5EF4-FFF2-40B4-BE49-F238E27FC236}">
                <a16:creationId xmlns:a16="http://schemas.microsoft.com/office/drawing/2014/main" id="{9AFB54B1-9379-C8BA-273F-BF4EAA051C98}"/>
              </a:ext>
            </a:extLst>
          </p:cNvPr>
          <p:cNvSpPr txBox="1"/>
          <p:nvPr/>
        </p:nvSpPr>
        <p:spPr>
          <a:xfrm>
            <a:off x="21656" y="3904294"/>
            <a:ext cx="3931920"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Pécheur sur la Rivière c1850 Charles Daubigny</a:t>
            </a:r>
          </a:p>
        </p:txBody>
      </p:sp>
      <p:sp>
        <p:nvSpPr>
          <p:cNvPr id="8" name="TextBox 7">
            <a:extLst>
              <a:ext uri="{FF2B5EF4-FFF2-40B4-BE49-F238E27FC236}">
                <a16:creationId xmlns:a16="http://schemas.microsoft.com/office/drawing/2014/main" id="{719B6674-7756-06DC-B343-4E4A437173CC}"/>
              </a:ext>
            </a:extLst>
          </p:cNvPr>
          <p:cNvSpPr txBox="1"/>
          <p:nvPr/>
        </p:nvSpPr>
        <p:spPr>
          <a:xfrm>
            <a:off x="8269204" y="4217212"/>
            <a:ext cx="394443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Soleil Couchant 1871 Charles Daubigny</a:t>
            </a:r>
          </a:p>
        </p:txBody>
      </p:sp>
    </p:spTree>
    <p:extLst>
      <p:ext uri="{BB962C8B-B14F-4D97-AF65-F5344CB8AC3E}">
        <p14:creationId xmlns:p14="http://schemas.microsoft.com/office/powerpoint/2010/main" val="1444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6C27-1DB6-2A78-0E80-C59D436D08B3}"/>
              </a:ext>
            </a:extLst>
          </p:cNvPr>
          <p:cNvSpPr>
            <a:spLocks noGrp="1"/>
          </p:cNvSpPr>
          <p:nvPr>
            <p:ph type="title"/>
          </p:nvPr>
        </p:nvSpPr>
        <p:spPr/>
        <p:txBody>
          <a:bodyPr/>
          <a:lstStyle/>
          <a:p>
            <a:r>
              <a:rPr lang="en-GB" b="1" dirty="0"/>
              <a:t>Charles François Daubigny </a:t>
            </a:r>
            <a:r>
              <a:rPr lang="en-GB" sz="2600" dirty="0">
                <a:solidFill>
                  <a:srgbClr val="FFC000"/>
                </a:solidFill>
              </a:rPr>
              <a:t>1817-1878</a:t>
            </a:r>
            <a:endParaRPr lang="en-GB" dirty="0">
              <a:solidFill>
                <a:srgbClr val="FFC000"/>
              </a:solidFill>
            </a:endParaRPr>
          </a:p>
        </p:txBody>
      </p:sp>
      <p:sp>
        <p:nvSpPr>
          <p:cNvPr id="3" name="Text Placeholder 2">
            <a:extLst>
              <a:ext uri="{FF2B5EF4-FFF2-40B4-BE49-F238E27FC236}">
                <a16:creationId xmlns:a16="http://schemas.microsoft.com/office/drawing/2014/main" id="{D11CA0A8-2ED2-F736-B95A-8520C980645D}"/>
              </a:ext>
            </a:extLst>
          </p:cNvPr>
          <p:cNvSpPr>
            <a:spLocks noGrp="1"/>
          </p:cNvSpPr>
          <p:nvPr>
            <p:ph type="body"/>
          </p:nvPr>
        </p:nvSpPr>
        <p:spPr/>
        <p:txBody>
          <a:bodyPr/>
          <a:lstStyle/>
          <a:p>
            <a:endParaRPr lang="en-GB"/>
          </a:p>
        </p:txBody>
      </p:sp>
      <p:pic>
        <p:nvPicPr>
          <p:cNvPr id="1026" name="Picture 2" descr="See the source image">
            <a:extLst>
              <a:ext uri="{FF2B5EF4-FFF2-40B4-BE49-F238E27FC236}">
                <a16:creationId xmlns:a16="http://schemas.microsoft.com/office/drawing/2014/main" id="{B8B68504-09A3-B759-5AF6-95E20B7357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7680"/>
            <a:ext cx="5983803" cy="4586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0488D4-E0FF-C613-E36A-17AF1482E61D}"/>
              </a:ext>
            </a:extLst>
          </p:cNvPr>
          <p:cNvSpPr txBox="1"/>
          <p:nvPr/>
        </p:nvSpPr>
        <p:spPr>
          <a:xfrm>
            <a:off x="-353559" y="6224636"/>
            <a:ext cx="5833472" cy="369332"/>
          </a:xfrm>
          <a:prstGeom prst="rect">
            <a:avLst/>
          </a:prstGeom>
          <a:noFill/>
        </p:spPr>
        <p:txBody>
          <a:bodyPr wrap="square" rtlCol="0">
            <a:spAutoFit/>
          </a:bodyPr>
          <a:lstStyle/>
          <a:p>
            <a:pPr algn="ctr"/>
            <a:r>
              <a:rPr lang="en-GB" dirty="0">
                <a:latin typeface="Bodoni MT Condensed" panose="02070606080606020203" pitchFamily="18" charset="0"/>
              </a:rPr>
              <a:t>Les </a:t>
            </a:r>
            <a:r>
              <a:rPr lang="en-GB" dirty="0" err="1">
                <a:latin typeface="Bodoni MT Condensed" panose="02070606080606020203" pitchFamily="18" charset="0"/>
              </a:rPr>
              <a:t>Falaises</a:t>
            </a:r>
            <a:r>
              <a:rPr lang="en-GB" dirty="0">
                <a:latin typeface="Bodoni MT Condensed" panose="02070606080606020203" pitchFamily="18" charset="0"/>
              </a:rPr>
              <a:t> </a:t>
            </a:r>
            <a:r>
              <a:rPr lang="en-GB" dirty="0" err="1">
                <a:latin typeface="Bodoni MT Condensed" panose="02070606080606020203" pitchFamily="18" charset="0"/>
              </a:rPr>
              <a:t>d’Etretat</a:t>
            </a:r>
            <a:r>
              <a:rPr lang="en-GB" dirty="0">
                <a:latin typeface="Bodoni MT Condensed" panose="02070606080606020203" pitchFamily="18" charset="0"/>
              </a:rPr>
              <a:t>  1851 Charles Daubigny</a:t>
            </a:r>
          </a:p>
        </p:txBody>
      </p:sp>
      <p:pic>
        <p:nvPicPr>
          <p:cNvPr id="1028" name="Picture 4" descr="See the source image">
            <a:extLst>
              <a:ext uri="{FF2B5EF4-FFF2-40B4-BE49-F238E27FC236}">
                <a16:creationId xmlns:a16="http://schemas.microsoft.com/office/drawing/2014/main" id="{94B339AD-0755-CFB5-5928-C73B405875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3803" y="2140085"/>
            <a:ext cx="6215669" cy="3440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F24181-6E75-5A2F-BAA1-79B053780BC3}"/>
              </a:ext>
            </a:extLst>
          </p:cNvPr>
          <p:cNvSpPr txBox="1"/>
          <p:nvPr/>
        </p:nvSpPr>
        <p:spPr>
          <a:xfrm>
            <a:off x="7072009" y="6004271"/>
            <a:ext cx="4717914" cy="369332"/>
          </a:xfrm>
          <a:prstGeom prst="rect">
            <a:avLst/>
          </a:prstGeom>
          <a:noFill/>
        </p:spPr>
        <p:txBody>
          <a:bodyPr wrap="square" rtlCol="0">
            <a:spAutoFit/>
          </a:bodyPr>
          <a:lstStyle/>
          <a:p>
            <a:pPr algn="ctr"/>
            <a:r>
              <a:rPr lang="en-GB" dirty="0" err="1">
                <a:latin typeface="Bodoni MT Condensed" panose="02070606080606020203" pitchFamily="18" charset="0"/>
              </a:rPr>
              <a:t>Paysage</a:t>
            </a:r>
            <a:r>
              <a:rPr lang="en-GB" dirty="0">
                <a:latin typeface="Bodoni MT Condensed" panose="02070606080606020203" pitchFamily="18" charset="0"/>
              </a:rPr>
              <a:t> </a:t>
            </a:r>
            <a:r>
              <a:rPr lang="en-GB" dirty="0" err="1">
                <a:latin typeface="Bodoni MT Condensed" panose="02070606080606020203" pitchFamily="18" charset="0"/>
              </a:rPr>
              <a:t>d’Herbes</a:t>
            </a:r>
            <a:r>
              <a:rPr lang="en-GB" dirty="0">
                <a:latin typeface="Bodoni MT Condensed" panose="02070606080606020203" pitchFamily="18" charset="0"/>
              </a:rPr>
              <a:t> 1861 Charles Daubigny</a:t>
            </a:r>
          </a:p>
        </p:txBody>
      </p:sp>
      <p:sp>
        <p:nvSpPr>
          <p:cNvPr id="7" name="TextBox 6">
            <a:extLst>
              <a:ext uri="{FF2B5EF4-FFF2-40B4-BE49-F238E27FC236}">
                <a16:creationId xmlns:a16="http://schemas.microsoft.com/office/drawing/2014/main" id="{E37A7F49-6CC6-4C63-E89A-AA19E434EFDD}"/>
              </a:ext>
            </a:extLst>
          </p:cNvPr>
          <p:cNvSpPr txBox="1"/>
          <p:nvPr/>
        </p:nvSpPr>
        <p:spPr>
          <a:xfrm>
            <a:off x="8356481" y="196445"/>
            <a:ext cx="6449438" cy="276999"/>
          </a:xfrm>
          <a:prstGeom prst="rect">
            <a:avLst/>
          </a:prstGeom>
          <a:noFill/>
        </p:spPr>
        <p:txBody>
          <a:bodyPr wrap="square">
            <a:spAutoFit/>
          </a:bodyPr>
          <a:lstStyle/>
          <a:p>
            <a:r>
              <a:rPr lang="en-GB" sz="1200" dirty="0">
                <a:solidFill>
                  <a:srgbClr val="FFC000"/>
                </a:solidFill>
                <a:hlinkClick r:id="rId4">
                  <a:extLst>
                    <a:ext uri="{A12FA001-AC4F-418D-AE19-62706E023703}">
                      <ahyp:hlinkClr xmlns:ahyp="http://schemas.microsoft.com/office/drawing/2018/hyperlinkcolor" val="tx"/>
                    </a:ext>
                  </a:extLst>
                </a:hlinkClick>
              </a:rPr>
              <a:t>Charles-Francois Daubigny.mov - Bing video</a:t>
            </a:r>
            <a:endParaRPr lang="en-GB" sz="1200" dirty="0">
              <a:solidFill>
                <a:srgbClr val="FFC000"/>
              </a:solidFill>
            </a:endParaRPr>
          </a:p>
        </p:txBody>
      </p:sp>
      <p:pic>
        <p:nvPicPr>
          <p:cNvPr id="1030" name="Picture 6" descr="See the source image">
            <a:extLst>
              <a:ext uri="{FF2B5EF4-FFF2-40B4-BE49-F238E27FC236}">
                <a16:creationId xmlns:a16="http://schemas.microsoft.com/office/drawing/2014/main" id="{24EF839E-C9A3-7C87-18D8-6C2C8F05765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3784" y="69300"/>
            <a:ext cx="9925000" cy="6788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D8BE2B-DED8-3756-F42C-FF337D4932C6}"/>
              </a:ext>
            </a:extLst>
          </p:cNvPr>
          <p:cNvSpPr txBox="1"/>
          <p:nvPr/>
        </p:nvSpPr>
        <p:spPr>
          <a:xfrm>
            <a:off x="6400800" y="5875506"/>
            <a:ext cx="354086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Sunset at </a:t>
            </a:r>
            <a:r>
              <a:rPr lang="en-GB" dirty="0" err="1">
                <a:solidFill>
                  <a:srgbClr val="FFFF00"/>
                </a:solidFill>
                <a:latin typeface="Bodoni MT Condensed" panose="02070606080606020203" pitchFamily="18" charset="0"/>
              </a:rPr>
              <a:t>Villerville</a:t>
            </a:r>
            <a:r>
              <a:rPr lang="en-GB" dirty="0">
                <a:solidFill>
                  <a:srgbClr val="FFFF00"/>
                </a:solidFill>
                <a:latin typeface="Bodoni MT Condensed" panose="02070606080606020203" pitchFamily="18" charset="0"/>
              </a:rPr>
              <a:t> 1871 Charles Daubigny</a:t>
            </a:r>
          </a:p>
        </p:txBody>
      </p:sp>
      <p:sp>
        <p:nvSpPr>
          <p:cNvPr id="11" name="TextBox 10">
            <a:extLst>
              <a:ext uri="{FF2B5EF4-FFF2-40B4-BE49-F238E27FC236}">
                <a16:creationId xmlns:a16="http://schemas.microsoft.com/office/drawing/2014/main" id="{78166E08-BA56-3F94-A146-8ECF28AED428}"/>
              </a:ext>
            </a:extLst>
          </p:cNvPr>
          <p:cNvSpPr txBox="1"/>
          <p:nvPr/>
        </p:nvSpPr>
        <p:spPr>
          <a:xfrm>
            <a:off x="3225840" y="104111"/>
            <a:ext cx="7752944" cy="461665"/>
          </a:xfrm>
          <a:prstGeom prst="rect">
            <a:avLst/>
          </a:prstGeom>
          <a:noFill/>
        </p:spPr>
        <p:txBody>
          <a:bodyPr wrap="square">
            <a:spAutoFit/>
          </a:bodyPr>
          <a:lstStyle/>
          <a:p>
            <a:r>
              <a:rPr lang="en-GB" sz="1200" dirty="0">
                <a:solidFill>
                  <a:srgbClr val="FFFF00"/>
                </a:solidFill>
                <a:latin typeface="Bodoni MT Condensed" panose="02070606080606020203" pitchFamily="18" charset="0"/>
                <a:hlinkClick r:id="rId6">
                  <a:extLst>
                    <a:ext uri="{A12FA001-AC4F-418D-AE19-62706E023703}">
                      <ahyp:hlinkClr xmlns:ahyp="http://schemas.microsoft.com/office/drawing/2018/hyperlinkcolor" val="tx"/>
                    </a:ext>
                  </a:extLst>
                </a:hlinkClick>
              </a:rPr>
              <a:t>https://www.bing.com/videos/search?q=charles+francois+daubigny&amp;&amp;view=detail&amp;mid=898F0A36C89828453DB8898F0A36C89828453DB8&amp;&amp;FORM=VRDGAR</a:t>
            </a:r>
            <a:endParaRPr lang="en-GB" sz="1200"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12012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ircle(in)">
                                      <p:cBhvr>
                                        <p:cTn id="24" dur="20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down)">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additive="base">
                                        <p:cTn id="4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11"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4DFD-20D8-C9D1-53FD-C0DA45C126E0}"/>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232C1AE9-F4EC-61D7-F7A9-51F2C9DF1269}"/>
              </a:ext>
            </a:extLst>
          </p:cNvPr>
          <p:cNvSpPr>
            <a:spLocks noGrp="1"/>
          </p:cNvSpPr>
          <p:nvPr>
            <p:ph type="body"/>
          </p:nvPr>
        </p:nvSpPr>
        <p:spPr/>
        <p:txBody>
          <a:bodyPr/>
          <a:lstStyle/>
          <a:p>
            <a:endParaRPr lang="en-GB"/>
          </a:p>
        </p:txBody>
      </p:sp>
      <p:pic>
        <p:nvPicPr>
          <p:cNvPr id="1026" name="Picture 2" descr="Charles-François Daubigny | Digital museum, Photo art, Art movement">
            <a:extLst>
              <a:ext uri="{FF2B5EF4-FFF2-40B4-BE49-F238E27FC236}">
                <a16:creationId xmlns:a16="http://schemas.microsoft.com/office/drawing/2014/main" id="{21780CFB-D253-D3A0-DFCB-31DDB026C5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73615"/>
            <a:ext cx="6117785" cy="3976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 au soleil couchant - tableau de Claude Lorrain en reproduction ...">
            <a:extLst>
              <a:ext uri="{FF2B5EF4-FFF2-40B4-BE49-F238E27FC236}">
                <a16:creationId xmlns:a16="http://schemas.microsoft.com/office/drawing/2014/main" id="{6245D6C6-B362-076A-BB64-5077A15E24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4347" y="1125825"/>
            <a:ext cx="5715000" cy="432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EFDBA7-3B13-F1BB-BE24-D127A6E4CB88}"/>
              </a:ext>
            </a:extLst>
          </p:cNvPr>
          <p:cNvSpPr txBox="1"/>
          <p:nvPr/>
        </p:nvSpPr>
        <p:spPr>
          <a:xfrm>
            <a:off x="136187" y="5450175"/>
            <a:ext cx="5811467" cy="369332"/>
          </a:xfrm>
          <a:prstGeom prst="rect">
            <a:avLst/>
          </a:prstGeom>
          <a:noFill/>
        </p:spPr>
        <p:txBody>
          <a:bodyPr wrap="square" rtlCol="0">
            <a:spAutoFit/>
          </a:bodyPr>
          <a:lstStyle/>
          <a:p>
            <a:pPr algn="ctr"/>
            <a:r>
              <a:rPr lang="en-GB" dirty="0">
                <a:latin typeface="Bodoni MT Condensed" panose="02070606080606020203" pitchFamily="18" charset="0"/>
              </a:rPr>
              <a:t>Soleil Couchant 1871 Charles Daubigny </a:t>
            </a:r>
          </a:p>
        </p:txBody>
      </p:sp>
      <p:sp>
        <p:nvSpPr>
          <p:cNvPr id="5" name="TextBox 4">
            <a:extLst>
              <a:ext uri="{FF2B5EF4-FFF2-40B4-BE49-F238E27FC236}">
                <a16:creationId xmlns:a16="http://schemas.microsoft.com/office/drawing/2014/main" id="{24AD6380-753C-53B2-06F3-C2831EB753F9}"/>
              </a:ext>
            </a:extLst>
          </p:cNvPr>
          <p:cNvSpPr txBox="1"/>
          <p:nvPr/>
        </p:nvSpPr>
        <p:spPr>
          <a:xfrm>
            <a:off x="6391072" y="5450175"/>
            <a:ext cx="5447490" cy="369332"/>
          </a:xfrm>
          <a:prstGeom prst="rect">
            <a:avLst/>
          </a:prstGeom>
          <a:noFill/>
        </p:spPr>
        <p:txBody>
          <a:bodyPr wrap="square" rtlCol="0">
            <a:spAutoFit/>
          </a:bodyPr>
          <a:lstStyle/>
          <a:p>
            <a:pPr algn="ctr"/>
            <a:r>
              <a:rPr lang="en-GB" dirty="0">
                <a:latin typeface="Bodoni MT Condensed" panose="02070606080606020203" pitchFamily="18" charset="0"/>
              </a:rPr>
              <a:t>Soleil Couchant sur le Port 1639 Claude Lorrain</a:t>
            </a:r>
          </a:p>
        </p:txBody>
      </p:sp>
      <p:sp>
        <p:nvSpPr>
          <p:cNvPr id="7" name="TextBox 6">
            <a:extLst>
              <a:ext uri="{FF2B5EF4-FFF2-40B4-BE49-F238E27FC236}">
                <a16:creationId xmlns:a16="http://schemas.microsoft.com/office/drawing/2014/main" id="{EC555BB2-60FA-98EB-5ABE-8AE8433E5CAD}"/>
              </a:ext>
            </a:extLst>
          </p:cNvPr>
          <p:cNvSpPr txBox="1"/>
          <p:nvPr/>
        </p:nvSpPr>
        <p:spPr>
          <a:xfrm>
            <a:off x="5420738" y="62909"/>
            <a:ext cx="6269476" cy="646331"/>
          </a:xfrm>
          <a:prstGeom prst="rect">
            <a:avLst/>
          </a:prstGeom>
          <a:noFill/>
        </p:spPr>
        <p:txBody>
          <a:bodyPr wrap="square">
            <a:spAutoFit/>
          </a:bodyPr>
          <a:lstStyle/>
          <a:p>
            <a:r>
              <a:rPr lang="en-GB" dirty="0">
                <a:hlinkClick r:id="rId4"/>
              </a:rPr>
              <a:t>Saint-Saëns - Symphony No 3 in C minor, Op 78 - </a:t>
            </a:r>
            <a:r>
              <a:rPr lang="en-GB" dirty="0" err="1">
                <a:hlinkClick r:id="rId4"/>
              </a:rPr>
              <a:t>Järvi</a:t>
            </a:r>
            <a:r>
              <a:rPr lang="en-GB" dirty="0">
                <a:hlinkClick r:id="rId4"/>
              </a:rPr>
              <a:t> - Bing video</a:t>
            </a:r>
            <a:endParaRPr lang="en-GB" dirty="0"/>
          </a:p>
        </p:txBody>
      </p:sp>
    </p:spTree>
    <p:extLst>
      <p:ext uri="{BB962C8B-B14F-4D97-AF65-F5344CB8AC3E}">
        <p14:creationId xmlns:p14="http://schemas.microsoft.com/office/powerpoint/2010/main" val="17067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DA80-A09C-10A4-5826-34E6A60B403E}"/>
              </a:ext>
            </a:extLst>
          </p:cNvPr>
          <p:cNvSpPr>
            <a:spLocks noGrp="1"/>
          </p:cNvSpPr>
          <p:nvPr>
            <p:ph type="title"/>
          </p:nvPr>
        </p:nvSpPr>
        <p:spPr/>
        <p:txBody>
          <a:bodyPr/>
          <a:lstStyle/>
          <a:p>
            <a:r>
              <a:rPr lang="en-GB" dirty="0"/>
              <a:t>Do you like me?</a:t>
            </a:r>
          </a:p>
        </p:txBody>
      </p:sp>
      <p:sp>
        <p:nvSpPr>
          <p:cNvPr id="3" name="Text Placeholder 2">
            <a:extLst>
              <a:ext uri="{FF2B5EF4-FFF2-40B4-BE49-F238E27FC236}">
                <a16:creationId xmlns:a16="http://schemas.microsoft.com/office/drawing/2014/main" id="{16EB54F1-9078-7BDB-EBF5-DBE939244C06}"/>
              </a:ext>
            </a:extLst>
          </p:cNvPr>
          <p:cNvSpPr>
            <a:spLocks noGrp="1"/>
          </p:cNvSpPr>
          <p:nvPr>
            <p:ph type="body"/>
          </p:nvPr>
        </p:nvSpPr>
        <p:spPr>
          <a:xfrm>
            <a:off x="453837" y="1691280"/>
            <a:ext cx="7659031" cy="5166720"/>
          </a:xfrm>
        </p:spPr>
        <p:txBody>
          <a:bodyPr>
            <a:normAutofit fontScale="77500" lnSpcReduction="20000"/>
          </a:bodyPr>
          <a:lstStyle/>
          <a:p>
            <a:r>
              <a:rPr lang="en-GB" dirty="0"/>
              <a:t>Our brain only yearns for beauty</a:t>
            </a:r>
          </a:p>
          <a:p>
            <a:r>
              <a:rPr lang="en-GB" dirty="0"/>
              <a:t>Creation of a need, an action, a reaction</a:t>
            </a:r>
          </a:p>
          <a:p>
            <a:r>
              <a:rPr lang="en-GB" dirty="0"/>
              <a:t>He/she appeals to my sense of the aesthetic</a:t>
            </a:r>
          </a:p>
          <a:p>
            <a:r>
              <a:rPr lang="en-GB" dirty="0"/>
              <a:t>Antecedents</a:t>
            </a:r>
          </a:p>
          <a:p>
            <a:r>
              <a:rPr lang="en-GB" dirty="0"/>
              <a:t>Societal, religious, philosophical fits</a:t>
            </a:r>
          </a:p>
          <a:p>
            <a:r>
              <a:rPr lang="en-GB" dirty="0"/>
              <a:t>Structure, subject, colours, brush strokes</a:t>
            </a:r>
          </a:p>
          <a:p>
            <a:r>
              <a:rPr lang="en-GB" dirty="0"/>
              <a:t>“Le Bourdon” said so (sic)</a:t>
            </a:r>
          </a:p>
          <a:p>
            <a:r>
              <a:rPr lang="en-GB" dirty="0"/>
              <a:t>Stubbornness/ appearance</a:t>
            </a:r>
          </a:p>
          <a:p>
            <a:r>
              <a:rPr lang="en-GB" dirty="0"/>
              <a:t>But what about Salvador’s loaf of bread</a:t>
            </a:r>
          </a:p>
          <a:p>
            <a:pPr marL="0" indent="0">
              <a:buNone/>
            </a:pPr>
            <a:r>
              <a:rPr lang="en-GB" dirty="0"/>
              <a:t> </a:t>
            </a:r>
          </a:p>
          <a:p>
            <a:pPr marL="0" indent="0">
              <a:buNone/>
            </a:pPr>
            <a:endParaRPr lang="en-GB" dirty="0"/>
          </a:p>
        </p:txBody>
      </p:sp>
      <p:pic>
        <p:nvPicPr>
          <p:cNvPr id="24578" name="Picture 2" descr="Image result for Famous Ugly Paintings">
            <a:extLst>
              <a:ext uri="{FF2B5EF4-FFF2-40B4-BE49-F238E27FC236}">
                <a16:creationId xmlns:a16="http://schemas.microsoft.com/office/drawing/2014/main" id="{24C2C15C-F97A-D2E7-FFE7-EFAB736B07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88622" y="939060"/>
            <a:ext cx="3762229" cy="497988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Salvador Dali - Bread on the Table | Salvador Dali - Bread o… | Flickr">
            <a:extLst>
              <a:ext uri="{FF2B5EF4-FFF2-40B4-BE49-F238E27FC236}">
                <a16:creationId xmlns:a16="http://schemas.microsoft.com/office/drawing/2014/main" id="{6DC4928D-6AF0-FC2B-4401-0DD32C097C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0042" y="-11991"/>
            <a:ext cx="10291864" cy="683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circle(in)">
                                      <p:cBhvr>
                                        <p:cTn id="13" dur="20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 calcmode="lin" valueType="num">
                                      <p:cBhvr additive="base">
                                        <p:cTn id="7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4580"/>
                                        </p:tgtEl>
                                        <p:attrNameLst>
                                          <p:attrName>style.visibility</p:attrName>
                                        </p:attrNameLst>
                                      </p:cBhvr>
                                      <p:to>
                                        <p:strVal val="visible"/>
                                      </p:to>
                                    </p:set>
                                    <p:animEffect transition="in" filter="wipe(down)">
                                      <p:cBhvr>
                                        <p:cTn id="78"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CA314-09E2-4EFF-932E-90E2C5E6F7E5}"/>
              </a:ext>
            </a:extLst>
          </p:cNvPr>
          <p:cNvSpPr>
            <a:spLocks noGrp="1"/>
          </p:cNvSpPr>
          <p:nvPr>
            <p:ph type="title"/>
          </p:nvPr>
        </p:nvSpPr>
        <p:spPr>
          <a:xfrm>
            <a:off x="411480" y="987552"/>
            <a:ext cx="4485861" cy="1088136"/>
          </a:xfrm>
        </p:spPr>
        <p:txBody>
          <a:bodyPr anchor="b">
            <a:normAutofit/>
          </a:bodyPr>
          <a:lstStyle/>
          <a:p>
            <a:r>
              <a:rPr lang="en-GB" sz="3400" b="1" dirty="0">
                <a:solidFill>
                  <a:srgbClr val="FFC000"/>
                </a:solidFill>
              </a:rPr>
              <a:t>Gustave Courbet </a:t>
            </a:r>
            <a:r>
              <a:rPr lang="en-GB" sz="2800" dirty="0"/>
              <a:t>1819-1877</a:t>
            </a:r>
          </a:p>
        </p:txBody>
      </p:sp>
      <p:sp>
        <p:nvSpPr>
          <p:cNvPr id="15" name="Rectangle 1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FB980370-A86C-4EE1-AC99-695880348D8B}"/>
              </a:ext>
            </a:extLst>
          </p:cNvPr>
          <p:cNvSpPr>
            <a:spLocks noGrp="1"/>
          </p:cNvSpPr>
          <p:nvPr>
            <p:ph type="body"/>
          </p:nvPr>
        </p:nvSpPr>
        <p:spPr>
          <a:xfrm>
            <a:off x="411479" y="2688336"/>
            <a:ext cx="4498848" cy="3584448"/>
          </a:xfrm>
        </p:spPr>
        <p:txBody>
          <a:bodyPr anchor="t">
            <a:noAutofit/>
          </a:bodyPr>
          <a:lstStyle/>
          <a:p>
            <a:pPr>
              <a:spcAft>
                <a:spcPts val="600"/>
              </a:spcAft>
            </a:pPr>
            <a:r>
              <a:rPr lang="en-GB" sz="2000" dirty="0"/>
              <a:t>I am fifty years old and I have always lived in freedom; let me end my life free; when I am dead let this be said of me: 'He belonged to no school, to no church, to no institution, to no academy, least of all to any </a:t>
            </a:r>
            <a:r>
              <a:rPr lang="en-GB" sz="2000" dirty="0" err="1"/>
              <a:t>régime</a:t>
            </a:r>
            <a:r>
              <a:rPr lang="en-GB" sz="2000" dirty="0"/>
              <a:t> except the </a:t>
            </a:r>
            <a:r>
              <a:rPr lang="en-GB" sz="2000" dirty="0" err="1"/>
              <a:t>régime</a:t>
            </a:r>
            <a:r>
              <a:rPr lang="en-GB" sz="2000" dirty="0"/>
              <a:t> of liberty</a:t>
            </a:r>
          </a:p>
          <a:p>
            <a:pPr>
              <a:spcAft>
                <a:spcPts val="600"/>
              </a:spcAft>
            </a:pPr>
            <a:r>
              <a:rPr lang="en-GB" sz="2000" dirty="0"/>
              <a:t>Socialist</a:t>
            </a:r>
          </a:p>
          <a:p>
            <a:pPr>
              <a:spcAft>
                <a:spcPts val="600"/>
              </a:spcAft>
            </a:pPr>
            <a:r>
              <a:rPr lang="en-GB" sz="2000" dirty="0"/>
              <a:t>Anarchist</a:t>
            </a:r>
          </a:p>
          <a:p>
            <a:pPr>
              <a:spcAft>
                <a:spcPts val="600"/>
              </a:spcAft>
            </a:pPr>
            <a:r>
              <a:rPr lang="en-GB" sz="2000" dirty="0"/>
              <a:t>Communard</a:t>
            </a:r>
          </a:p>
          <a:p>
            <a:pPr>
              <a:spcAft>
                <a:spcPts val="600"/>
              </a:spcAft>
            </a:pPr>
            <a:r>
              <a:rPr lang="en-GB" sz="2000" dirty="0"/>
              <a:t>Exile</a:t>
            </a:r>
          </a:p>
          <a:p>
            <a:pPr>
              <a:spcAft>
                <a:spcPts val="600"/>
              </a:spcAft>
            </a:pPr>
            <a:r>
              <a:rPr lang="en-GB" sz="2000" dirty="0"/>
              <a:t>Artist</a:t>
            </a:r>
          </a:p>
        </p:txBody>
      </p:sp>
      <p:pic>
        <p:nvPicPr>
          <p:cNvPr id="8" name="Picture 7" descr="A person looking at the camera&#10;&#10;Description automatically generated">
            <a:extLst>
              <a:ext uri="{FF2B5EF4-FFF2-40B4-BE49-F238E27FC236}">
                <a16:creationId xmlns:a16="http://schemas.microsoft.com/office/drawing/2014/main" id="{26FF5778-4DA6-4858-83E0-1016A6A5A3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308052" y="10"/>
            <a:ext cx="6883948" cy="6857990"/>
          </a:xfrm>
          <a:custGeom>
            <a:avLst/>
            <a:gdLst>
              <a:gd name="connsiteX0" fmla="*/ 365648 w 6883948"/>
              <a:gd name="connsiteY0" fmla="*/ 0 h 6858000"/>
              <a:gd name="connsiteX1" fmla="*/ 6883948 w 6883948"/>
              <a:gd name="connsiteY1" fmla="*/ 0 h 6858000"/>
              <a:gd name="connsiteX2" fmla="*/ 6883948 w 6883948"/>
              <a:gd name="connsiteY2" fmla="*/ 6858000 h 6858000"/>
              <a:gd name="connsiteX3" fmla="*/ 365648 w 6883948"/>
              <a:gd name="connsiteY3" fmla="*/ 6858000 h 6858000"/>
              <a:gd name="connsiteX4" fmla="*/ 360213 w 6883948"/>
              <a:gd name="connsiteY4" fmla="*/ 6835050 h 6858000"/>
              <a:gd name="connsiteX5" fmla="*/ 0 w 6883948"/>
              <a:gd name="connsiteY5" fmla="*/ 3429001 h 6858000"/>
              <a:gd name="connsiteX6" fmla="*/ 360213 w 68839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Rectangle 4">
            <a:extLst>
              <a:ext uri="{FF2B5EF4-FFF2-40B4-BE49-F238E27FC236}">
                <a16:creationId xmlns:a16="http://schemas.microsoft.com/office/drawing/2014/main" id="{375C55CC-0D23-47E7-930E-D9033534D3B2}"/>
              </a:ext>
            </a:extLst>
          </p:cNvPr>
          <p:cNvSpPr/>
          <p:nvPr/>
        </p:nvSpPr>
        <p:spPr>
          <a:xfrm>
            <a:off x="3048000" y="2690336"/>
            <a:ext cx="6096000" cy="369332"/>
          </a:xfrm>
          <a:prstGeom prst="rect">
            <a:avLst/>
          </a:prstGeom>
        </p:spPr>
        <p:txBody>
          <a:bodyPr>
            <a:spAutoFit/>
          </a:bodyPr>
          <a:lstStyle/>
          <a:p>
            <a:pPr>
              <a:spcAft>
                <a:spcPts val="600"/>
              </a:spcAft>
            </a:pPr>
            <a:r>
              <a:rPr lang="en-GB" dirty="0">
                <a:solidFill>
                  <a:srgbClr val="222222"/>
                </a:solidFill>
                <a:latin typeface="Arial" panose="020B0604020202020204" pitchFamily="34" charset="0"/>
              </a:rPr>
              <a:t>I</a:t>
            </a:r>
            <a:endParaRPr lang="en-GB"/>
          </a:p>
        </p:txBody>
      </p:sp>
    </p:spTree>
    <p:extLst>
      <p:ext uri="{BB962C8B-B14F-4D97-AF65-F5344CB8AC3E}">
        <p14:creationId xmlns:p14="http://schemas.microsoft.com/office/powerpoint/2010/main" val="25274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heel(1)">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B17D-2668-9320-0980-A4E4EF92323C}"/>
              </a:ext>
            </a:extLst>
          </p:cNvPr>
          <p:cNvSpPr>
            <a:spLocks noGrp="1"/>
          </p:cNvSpPr>
          <p:nvPr>
            <p:ph type="title"/>
          </p:nvPr>
        </p:nvSpPr>
        <p:spPr/>
        <p:txBody>
          <a:bodyPr/>
          <a:lstStyle/>
          <a:p>
            <a:r>
              <a:rPr lang="en-GB" sz="4400" b="1" dirty="0">
                <a:solidFill>
                  <a:srgbClr val="FFC000"/>
                </a:solidFill>
              </a:rPr>
              <a:t>Gustave Courbet </a:t>
            </a:r>
            <a:r>
              <a:rPr lang="en-GB" sz="1800" dirty="0"/>
              <a:t>1819-1877</a:t>
            </a:r>
          </a:p>
        </p:txBody>
      </p:sp>
      <p:sp>
        <p:nvSpPr>
          <p:cNvPr id="3" name="Text Placeholder 2">
            <a:extLst>
              <a:ext uri="{FF2B5EF4-FFF2-40B4-BE49-F238E27FC236}">
                <a16:creationId xmlns:a16="http://schemas.microsoft.com/office/drawing/2014/main" id="{4B45483B-5D91-631B-D439-80AA52EC39BD}"/>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95A3DAEA-56D5-7E5D-C4E4-BDE7AC7AB6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582" y="1182756"/>
            <a:ext cx="5168348" cy="5168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E084C0-24A2-5A96-6CE5-6A494334FA68}"/>
              </a:ext>
            </a:extLst>
          </p:cNvPr>
          <p:cNvSpPr txBox="1"/>
          <p:nvPr/>
        </p:nvSpPr>
        <p:spPr>
          <a:xfrm>
            <a:off x="214009" y="6351104"/>
            <a:ext cx="4824919" cy="369332"/>
          </a:xfrm>
          <a:prstGeom prst="rect">
            <a:avLst/>
          </a:prstGeom>
          <a:noFill/>
        </p:spPr>
        <p:txBody>
          <a:bodyPr wrap="square" rtlCol="0">
            <a:spAutoFit/>
          </a:bodyPr>
          <a:lstStyle/>
          <a:p>
            <a:pPr algn="ctr"/>
            <a:r>
              <a:rPr lang="en-GB" dirty="0">
                <a:latin typeface="Bodoni MT Condensed" panose="02070606080606020203" pitchFamily="18" charset="0"/>
              </a:rPr>
              <a:t>Bonjour Monsieur Courbet 1854 Gustave Courbet</a:t>
            </a:r>
          </a:p>
        </p:txBody>
      </p:sp>
      <p:pic>
        <p:nvPicPr>
          <p:cNvPr id="2052" name="Picture 4" descr="See the source image">
            <a:extLst>
              <a:ext uri="{FF2B5EF4-FFF2-40B4-BE49-F238E27FC236}">
                <a16:creationId xmlns:a16="http://schemas.microsoft.com/office/drawing/2014/main" id="{741A39A6-0392-8B40-0E2F-0A3BF83457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0930" y="1705069"/>
            <a:ext cx="6351136" cy="3976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A0F8CF-5B31-77E0-D6AB-05CB3E587B7B}"/>
              </a:ext>
            </a:extLst>
          </p:cNvPr>
          <p:cNvSpPr txBox="1"/>
          <p:nvPr/>
        </p:nvSpPr>
        <p:spPr>
          <a:xfrm>
            <a:off x="6223557" y="5767919"/>
            <a:ext cx="4756825" cy="369332"/>
          </a:xfrm>
          <a:prstGeom prst="rect">
            <a:avLst/>
          </a:prstGeom>
          <a:noFill/>
        </p:spPr>
        <p:txBody>
          <a:bodyPr wrap="square" rtlCol="0">
            <a:spAutoFit/>
          </a:bodyPr>
          <a:lstStyle/>
          <a:p>
            <a:pPr algn="ctr"/>
            <a:r>
              <a:rPr lang="en-GB" dirty="0">
                <a:latin typeface="Bodoni MT Condensed" panose="02070606080606020203" pitchFamily="18" charset="0"/>
              </a:rPr>
              <a:t>Dejeuner de Chasse 1863 Gustave Courbet</a:t>
            </a:r>
          </a:p>
        </p:txBody>
      </p:sp>
      <p:sp>
        <p:nvSpPr>
          <p:cNvPr id="6" name="TextBox 5">
            <a:extLst>
              <a:ext uri="{FF2B5EF4-FFF2-40B4-BE49-F238E27FC236}">
                <a16:creationId xmlns:a16="http://schemas.microsoft.com/office/drawing/2014/main" id="{E54E2004-4713-8A88-EF70-92D4C06C2D76}"/>
              </a:ext>
            </a:extLst>
          </p:cNvPr>
          <p:cNvSpPr txBox="1"/>
          <p:nvPr/>
        </p:nvSpPr>
        <p:spPr>
          <a:xfrm>
            <a:off x="6799634" y="6351104"/>
            <a:ext cx="4756825" cy="369332"/>
          </a:xfrm>
          <a:prstGeom prst="rect">
            <a:avLst/>
          </a:prstGeom>
          <a:noFill/>
        </p:spPr>
        <p:txBody>
          <a:bodyPr wrap="square" rtlCol="0">
            <a:spAutoFit/>
          </a:bodyPr>
          <a:lstStyle/>
          <a:p>
            <a:pPr algn="ctr"/>
            <a:r>
              <a:rPr lang="en-GB" dirty="0">
                <a:latin typeface="Bodoni MT Condensed" panose="02070606080606020203" pitchFamily="18" charset="0"/>
              </a:rPr>
              <a:t>Enterrement à Ornans 1854 Gustave Courbet</a:t>
            </a:r>
          </a:p>
        </p:txBody>
      </p:sp>
      <p:pic>
        <p:nvPicPr>
          <p:cNvPr id="1026" name="Picture 2" descr="Gustave Courbet | Gustave courbet, Painting, Artwork painting">
            <a:extLst>
              <a:ext uri="{FF2B5EF4-FFF2-40B4-BE49-F238E27FC236}">
                <a16:creationId xmlns:a16="http://schemas.microsoft.com/office/drawing/2014/main" id="{F2415442-072A-B12C-695E-368225D98B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46100"/>
            <a:ext cx="12192000" cy="57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9704-9A62-096E-ECC6-012E15520270}"/>
              </a:ext>
            </a:extLst>
          </p:cNvPr>
          <p:cNvSpPr>
            <a:spLocks noGrp="1"/>
          </p:cNvSpPr>
          <p:nvPr>
            <p:ph type="title"/>
          </p:nvPr>
        </p:nvSpPr>
        <p:spPr/>
        <p:txBody>
          <a:bodyPr/>
          <a:lstStyle/>
          <a:p>
            <a:r>
              <a:rPr lang="en-GB" sz="4400" b="1" dirty="0">
                <a:solidFill>
                  <a:srgbClr val="FFC000"/>
                </a:solidFill>
              </a:rPr>
              <a:t>Gustave Courbet </a:t>
            </a:r>
            <a:r>
              <a:rPr lang="en-GB" sz="3600" dirty="0"/>
              <a:t>1819-1877</a:t>
            </a:r>
            <a:endParaRPr lang="en-GB" dirty="0"/>
          </a:p>
        </p:txBody>
      </p:sp>
      <p:sp>
        <p:nvSpPr>
          <p:cNvPr id="3" name="Text Placeholder 2">
            <a:extLst>
              <a:ext uri="{FF2B5EF4-FFF2-40B4-BE49-F238E27FC236}">
                <a16:creationId xmlns:a16="http://schemas.microsoft.com/office/drawing/2014/main" id="{924F3C15-8E36-51BF-C196-4EB6A0457983}"/>
              </a:ext>
            </a:extLst>
          </p:cNvPr>
          <p:cNvSpPr>
            <a:spLocks noGrp="1"/>
          </p:cNvSpPr>
          <p:nvPr>
            <p:ph type="body"/>
          </p:nvPr>
        </p:nvSpPr>
        <p:spPr/>
        <p:txBody>
          <a:bodyPr/>
          <a:lstStyle/>
          <a:p>
            <a:endParaRPr lang="en-GB"/>
          </a:p>
        </p:txBody>
      </p:sp>
      <p:pic>
        <p:nvPicPr>
          <p:cNvPr id="2050" name="Picture 2" descr="Gustave Courbet | Life and Artworks | Tutt'Art@ | Pittura • Scultura ...">
            <a:extLst>
              <a:ext uri="{FF2B5EF4-FFF2-40B4-BE49-F238E27FC236}">
                <a16:creationId xmlns:a16="http://schemas.microsoft.com/office/drawing/2014/main" id="{B2CC11A6-4E69-14EF-1481-C85C7CCD0C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71663" y="0"/>
            <a:ext cx="8447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281453-43A2-CB6E-3A9F-F7A8A6E630C5}"/>
              </a:ext>
            </a:extLst>
          </p:cNvPr>
          <p:cNvSpPr txBox="1"/>
          <p:nvPr/>
        </p:nvSpPr>
        <p:spPr>
          <a:xfrm>
            <a:off x="10505872" y="933855"/>
            <a:ext cx="1566154" cy="923330"/>
          </a:xfrm>
          <a:prstGeom prst="rect">
            <a:avLst/>
          </a:prstGeom>
          <a:noFill/>
        </p:spPr>
        <p:txBody>
          <a:bodyPr wrap="square" rtlCol="0">
            <a:spAutoFit/>
          </a:bodyPr>
          <a:lstStyle/>
          <a:p>
            <a:r>
              <a:rPr lang="en-GB" dirty="0">
                <a:solidFill>
                  <a:srgbClr val="FFFF00"/>
                </a:solidFill>
                <a:latin typeface="Bodoni MT Condensed"/>
              </a:rPr>
              <a:t>Rivage de Normandie </a:t>
            </a:r>
          </a:p>
          <a:p>
            <a:r>
              <a:rPr lang="en-GB" dirty="0">
                <a:solidFill>
                  <a:srgbClr val="FFFF00"/>
                </a:solidFill>
                <a:latin typeface="Bodoni MT Condensed"/>
              </a:rPr>
              <a:t>1869</a:t>
            </a:r>
          </a:p>
          <a:p>
            <a:r>
              <a:rPr lang="en-GB" dirty="0">
                <a:solidFill>
                  <a:srgbClr val="FFFF00"/>
                </a:solidFill>
                <a:latin typeface="Bodoni MT Condensed"/>
              </a:rPr>
              <a:t>Gustave Courbet</a:t>
            </a:r>
          </a:p>
        </p:txBody>
      </p:sp>
    </p:spTree>
    <p:extLst>
      <p:ext uri="{BB962C8B-B14F-4D97-AF65-F5344CB8AC3E}">
        <p14:creationId xmlns:p14="http://schemas.microsoft.com/office/powerpoint/2010/main" val="31540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6557-C303-774B-508A-58F0FF47F499}"/>
              </a:ext>
            </a:extLst>
          </p:cNvPr>
          <p:cNvSpPr>
            <a:spLocks noGrp="1"/>
          </p:cNvSpPr>
          <p:nvPr>
            <p:ph type="title"/>
          </p:nvPr>
        </p:nvSpPr>
        <p:spPr/>
        <p:txBody>
          <a:bodyPr/>
          <a:lstStyle/>
          <a:p>
            <a:r>
              <a:rPr lang="en-GB" sz="4400" b="1" dirty="0">
                <a:solidFill>
                  <a:srgbClr val="FFC000"/>
                </a:solidFill>
              </a:rPr>
              <a:t>Gustave Courbet </a:t>
            </a:r>
            <a:r>
              <a:rPr lang="en-GB" sz="3600" dirty="0">
                <a:solidFill>
                  <a:srgbClr val="FFFF00"/>
                </a:solidFill>
              </a:rPr>
              <a:t>1819-1877</a:t>
            </a:r>
            <a:endParaRPr lang="en-GB" dirty="0">
              <a:solidFill>
                <a:srgbClr val="FFFF00"/>
              </a:solidFill>
            </a:endParaRPr>
          </a:p>
        </p:txBody>
      </p:sp>
      <p:sp>
        <p:nvSpPr>
          <p:cNvPr id="3" name="Text Placeholder 2">
            <a:extLst>
              <a:ext uri="{FF2B5EF4-FFF2-40B4-BE49-F238E27FC236}">
                <a16:creationId xmlns:a16="http://schemas.microsoft.com/office/drawing/2014/main" id="{250A12B6-6977-0CD2-FBAC-76B7FE228F34}"/>
              </a:ext>
            </a:extLst>
          </p:cNvPr>
          <p:cNvSpPr>
            <a:spLocks noGrp="1"/>
          </p:cNvSpPr>
          <p:nvPr>
            <p:ph type="body"/>
          </p:nvPr>
        </p:nvSpPr>
        <p:spPr/>
        <p:txBody>
          <a:bodyPr/>
          <a:lstStyle/>
          <a:p>
            <a:endParaRPr lang="en-GB"/>
          </a:p>
        </p:txBody>
      </p:sp>
      <p:pic>
        <p:nvPicPr>
          <p:cNvPr id="3074" name="Picture 2" descr="ART &amp; ARTISTS: Artists at Étretat, France - part 1">
            <a:extLst>
              <a:ext uri="{FF2B5EF4-FFF2-40B4-BE49-F238E27FC236}">
                <a16:creationId xmlns:a16="http://schemas.microsoft.com/office/drawing/2014/main" id="{0F80724E-82AE-4F87-9714-0E6C97EF21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5911" y="1069256"/>
            <a:ext cx="7135636" cy="563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47693D-AF69-7458-FB4C-5876EF4A4F65}"/>
              </a:ext>
            </a:extLst>
          </p:cNvPr>
          <p:cNvSpPr txBox="1"/>
          <p:nvPr/>
        </p:nvSpPr>
        <p:spPr>
          <a:xfrm>
            <a:off x="9941668" y="1896894"/>
            <a:ext cx="1488332" cy="1477328"/>
          </a:xfrm>
          <a:prstGeom prst="rect">
            <a:avLst/>
          </a:prstGeom>
          <a:noFill/>
        </p:spPr>
        <p:txBody>
          <a:bodyPr wrap="square" rtlCol="0">
            <a:spAutoFit/>
          </a:bodyPr>
          <a:lstStyle/>
          <a:p>
            <a:r>
              <a:rPr lang="en-GB" dirty="0">
                <a:solidFill>
                  <a:srgbClr val="FFFF00"/>
                </a:solidFill>
                <a:latin typeface="Bodoni MT Condensed" panose="02070606080606020203"/>
              </a:rPr>
              <a:t>Les </a:t>
            </a:r>
            <a:r>
              <a:rPr lang="en-GB" dirty="0" err="1">
                <a:solidFill>
                  <a:srgbClr val="FFFF00"/>
                </a:solidFill>
                <a:latin typeface="Bodoni MT Condensed" panose="02070606080606020203"/>
              </a:rPr>
              <a:t>Falaises</a:t>
            </a:r>
            <a:r>
              <a:rPr lang="en-GB" dirty="0">
                <a:solidFill>
                  <a:srgbClr val="FFFF00"/>
                </a:solidFill>
                <a:latin typeface="Bodoni MT Condensed" panose="02070606080606020203"/>
              </a:rPr>
              <a:t> </a:t>
            </a:r>
            <a:r>
              <a:rPr lang="en-GB" dirty="0" err="1">
                <a:solidFill>
                  <a:srgbClr val="FFFF00"/>
                </a:solidFill>
                <a:latin typeface="Bodoni MT Condensed" panose="02070606080606020203"/>
              </a:rPr>
              <a:t>d’Etretat</a:t>
            </a:r>
            <a:endParaRPr lang="en-GB" dirty="0">
              <a:solidFill>
                <a:srgbClr val="FFFF00"/>
              </a:solidFill>
              <a:latin typeface="Bodoni MT Condensed" panose="02070606080606020203"/>
            </a:endParaRPr>
          </a:p>
          <a:p>
            <a:r>
              <a:rPr lang="en-GB" dirty="0">
                <a:solidFill>
                  <a:srgbClr val="FFFF00"/>
                </a:solidFill>
                <a:latin typeface="Bodoni MT Condensed" panose="02070606080606020203"/>
              </a:rPr>
              <a:t>1869</a:t>
            </a:r>
          </a:p>
          <a:p>
            <a:r>
              <a:rPr lang="en-GB" dirty="0">
                <a:solidFill>
                  <a:srgbClr val="FFFF00"/>
                </a:solidFill>
                <a:latin typeface="Bodoni MT Condensed" panose="02070606080606020203"/>
              </a:rPr>
              <a:t>Gustave Courbet</a:t>
            </a:r>
          </a:p>
        </p:txBody>
      </p:sp>
    </p:spTree>
    <p:extLst>
      <p:ext uri="{BB962C8B-B14F-4D97-AF65-F5344CB8AC3E}">
        <p14:creationId xmlns:p14="http://schemas.microsoft.com/office/powerpoint/2010/main" val="360901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5783-A95E-5C71-4D2D-35491223C744}"/>
              </a:ext>
            </a:extLst>
          </p:cNvPr>
          <p:cNvSpPr>
            <a:spLocks noGrp="1"/>
          </p:cNvSpPr>
          <p:nvPr>
            <p:ph type="title"/>
          </p:nvPr>
        </p:nvSpPr>
        <p:spPr/>
        <p:txBody>
          <a:bodyPr/>
          <a:lstStyle/>
          <a:p>
            <a:r>
              <a:rPr lang="en-GB" sz="3600" b="0" i="1" strike="noStrike" spc="-72" dirty="0">
                <a:solidFill>
                  <a:srgbClr val="262626"/>
                </a:solidFill>
                <a:latin typeface="Goudy Old Style"/>
                <a:ea typeface="DejaVu Sans"/>
              </a:rPr>
              <a:t>Les Frères Limbourg</a:t>
            </a:r>
            <a:br>
              <a:rPr lang="en-GB" sz="3600" b="0" strike="noStrike" spc="-1" dirty="0">
                <a:latin typeface="Arial"/>
              </a:rPr>
            </a:br>
            <a:endParaRPr lang="en-GB" sz="3600" dirty="0">
              <a:latin typeface="Bodoni MT" panose="02070603080606020203" pitchFamily="18" charset="0"/>
            </a:endParaRPr>
          </a:p>
        </p:txBody>
      </p:sp>
      <p:sp>
        <p:nvSpPr>
          <p:cNvPr id="3" name="Subtitle 2">
            <a:extLst>
              <a:ext uri="{FF2B5EF4-FFF2-40B4-BE49-F238E27FC236}">
                <a16:creationId xmlns:a16="http://schemas.microsoft.com/office/drawing/2014/main" id="{29D17124-5A32-642D-9570-FA55819BF670}"/>
              </a:ext>
            </a:extLst>
          </p:cNvPr>
          <p:cNvSpPr>
            <a:spLocks noGrp="1"/>
          </p:cNvSpPr>
          <p:nvPr>
            <p:ph type="subTitle"/>
          </p:nvPr>
        </p:nvSpPr>
        <p:spPr/>
        <p:txBody>
          <a:bodyPr/>
          <a:lstStyle/>
          <a:p>
            <a:endParaRPr lang="en-GB" dirty="0"/>
          </a:p>
        </p:txBody>
      </p:sp>
      <p:pic>
        <p:nvPicPr>
          <p:cNvPr id="2050" name="Picture 2" descr="See the source image">
            <a:extLst>
              <a:ext uri="{FF2B5EF4-FFF2-40B4-BE49-F238E27FC236}">
                <a16:creationId xmlns:a16="http://schemas.microsoft.com/office/drawing/2014/main" id="{8D8116A2-E5BA-5109-561D-6A0D4A7424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1079153"/>
            <a:ext cx="3459966" cy="4951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00E73B-5334-5608-E418-414BD5B11D6B}"/>
              </a:ext>
            </a:extLst>
          </p:cNvPr>
          <p:cNvSpPr txBox="1"/>
          <p:nvPr/>
        </p:nvSpPr>
        <p:spPr>
          <a:xfrm>
            <a:off x="392187" y="6031149"/>
            <a:ext cx="4082536" cy="369332"/>
          </a:xfrm>
          <a:prstGeom prst="rect">
            <a:avLst/>
          </a:prstGeom>
          <a:noFill/>
        </p:spPr>
        <p:txBody>
          <a:bodyPr wrap="square" rtlCol="0">
            <a:spAutoFit/>
          </a:bodyPr>
          <a:lstStyle/>
          <a:p>
            <a:r>
              <a:rPr lang="en-GB" dirty="0">
                <a:latin typeface="Bodoni MT Condensed" panose="02070606080606020203" pitchFamily="18" charset="0"/>
              </a:rPr>
              <a:t>Les Frères Limbourg  Les Très riches Heures du Duc de Berry</a:t>
            </a:r>
          </a:p>
        </p:txBody>
      </p:sp>
      <p:pic>
        <p:nvPicPr>
          <p:cNvPr id="2054" name="Picture 6" descr="See the source image">
            <a:extLst>
              <a:ext uri="{FF2B5EF4-FFF2-40B4-BE49-F238E27FC236}">
                <a16:creationId xmlns:a16="http://schemas.microsoft.com/office/drawing/2014/main" id="{9286B498-2780-818A-611B-0BCB2F08FCD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61498" y="136187"/>
            <a:ext cx="5145932" cy="6256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8E07A3-057D-CE04-B5D8-FEEE54450401}"/>
              </a:ext>
            </a:extLst>
          </p:cNvPr>
          <p:cNvSpPr txBox="1"/>
          <p:nvPr/>
        </p:nvSpPr>
        <p:spPr>
          <a:xfrm>
            <a:off x="5719864" y="6400481"/>
            <a:ext cx="5184842" cy="369332"/>
          </a:xfrm>
          <a:prstGeom prst="rect">
            <a:avLst/>
          </a:prstGeom>
          <a:noFill/>
        </p:spPr>
        <p:txBody>
          <a:bodyPr wrap="square" rtlCol="0">
            <a:spAutoFit/>
          </a:bodyPr>
          <a:lstStyle/>
          <a:p>
            <a:r>
              <a:rPr lang="en-GB" dirty="0">
                <a:latin typeface="Bodoni MT Condensed" panose="02070606080606020203" pitchFamily="18" charset="0"/>
              </a:rPr>
              <a:t>Les Freres Limbourg      Les Très riches Heures du Duc de Berry</a:t>
            </a:r>
          </a:p>
        </p:txBody>
      </p:sp>
      <p:sp>
        <p:nvSpPr>
          <p:cNvPr id="7" name="TextBox 6">
            <a:extLst>
              <a:ext uri="{FF2B5EF4-FFF2-40B4-BE49-F238E27FC236}">
                <a16:creationId xmlns:a16="http://schemas.microsoft.com/office/drawing/2014/main" id="{C4FADC89-7D9D-303C-21C3-EEED11413031}"/>
              </a:ext>
            </a:extLst>
          </p:cNvPr>
          <p:cNvSpPr txBox="1"/>
          <p:nvPr/>
        </p:nvSpPr>
        <p:spPr>
          <a:xfrm>
            <a:off x="313442" y="6308148"/>
            <a:ext cx="6094428" cy="461665"/>
          </a:xfrm>
          <a:prstGeom prst="rect">
            <a:avLst/>
          </a:prstGeom>
          <a:noFill/>
        </p:spPr>
        <p:txBody>
          <a:bodyPr wrap="square">
            <a:spAutoFit/>
          </a:bodyPr>
          <a:lstStyle/>
          <a:p>
            <a:r>
              <a:rPr lang="en-GB" sz="1200" dirty="0">
                <a:hlinkClick r:id="rId4"/>
              </a:rPr>
              <a:t>The Art of Illumination: The Limbourg Brothers and the Belles Heures of Jean de France, Duc de Berry - YouTube</a:t>
            </a:r>
            <a:endParaRPr lang="en-GB" sz="1200" dirty="0"/>
          </a:p>
        </p:txBody>
      </p:sp>
      <p:pic>
        <p:nvPicPr>
          <p:cNvPr id="1026" name="Picture 2" descr="Belles Heures of Jean Duke of Berry - Ziereis Facsimiles">
            <a:extLst>
              <a:ext uri="{FF2B5EF4-FFF2-40B4-BE49-F238E27FC236}">
                <a16:creationId xmlns:a16="http://schemas.microsoft.com/office/drawing/2014/main" id="{C56E14C2-BD3B-615B-7DB7-C81ABEDF086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480" y="273600"/>
            <a:ext cx="1093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4858BD-6A28-4BBB-E5B4-227088F0FF21}"/>
              </a:ext>
            </a:extLst>
          </p:cNvPr>
          <p:cNvSpPr txBox="1"/>
          <p:nvPr/>
        </p:nvSpPr>
        <p:spPr>
          <a:xfrm>
            <a:off x="1136331" y="6589421"/>
            <a:ext cx="6094378" cy="369332"/>
          </a:xfrm>
          <a:prstGeom prst="rect">
            <a:avLst/>
          </a:prstGeom>
          <a:noFill/>
        </p:spPr>
        <p:txBody>
          <a:bodyPr wrap="square">
            <a:spAutoFit/>
          </a:bodyPr>
          <a:lstStyle/>
          <a:p>
            <a:r>
              <a:rPr lang="en-GB" dirty="0">
                <a:hlinkClick r:id="rId6"/>
              </a:rPr>
              <a:t>Baroque Music: (1600-1750) - Bing video</a:t>
            </a:r>
            <a:endParaRPr lang="en-GB" dirty="0"/>
          </a:p>
        </p:txBody>
      </p:sp>
      <p:sp>
        <p:nvSpPr>
          <p:cNvPr id="11" name="TextBox 10">
            <a:extLst>
              <a:ext uri="{FF2B5EF4-FFF2-40B4-BE49-F238E27FC236}">
                <a16:creationId xmlns:a16="http://schemas.microsoft.com/office/drawing/2014/main" id="{2E78E606-3C27-3E27-1A91-314811053C14}"/>
              </a:ext>
            </a:extLst>
          </p:cNvPr>
          <p:cNvSpPr txBox="1"/>
          <p:nvPr/>
        </p:nvSpPr>
        <p:spPr>
          <a:xfrm>
            <a:off x="5719864" y="6582929"/>
            <a:ext cx="6113834" cy="646331"/>
          </a:xfrm>
          <a:prstGeom prst="rect">
            <a:avLst/>
          </a:prstGeom>
          <a:noFill/>
        </p:spPr>
        <p:txBody>
          <a:bodyPr wrap="square">
            <a:spAutoFit/>
          </a:bodyPr>
          <a:lstStyle/>
          <a:p>
            <a:r>
              <a:rPr lang="en-GB" dirty="0">
                <a:hlinkClick r:id="rId7"/>
              </a:rPr>
              <a:t>Music for the Funeral of Queen Mary (Purcell): from March to </a:t>
            </a:r>
            <a:r>
              <a:rPr lang="en-GB" dirty="0" err="1">
                <a:hlinkClick r:id="rId7"/>
              </a:rPr>
              <a:t>Canzona</a:t>
            </a:r>
            <a:r>
              <a:rPr lang="en-GB" dirty="0">
                <a:hlinkClick r:id="rId7"/>
              </a:rPr>
              <a:t> - Bing video</a:t>
            </a:r>
            <a:endParaRPr lang="en-GB" dirty="0"/>
          </a:p>
        </p:txBody>
      </p:sp>
    </p:spTree>
    <p:extLst>
      <p:ext uri="{BB962C8B-B14F-4D97-AF65-F5344CB8AC3E}">
        <p14:creationId xmlns:p14="http://schemas.microsoft.com/office/powerpoint/2010/main" val="31493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wheel(1)">
                                      <p:cBhvr>
                                        <p:cTn id="24" dur="20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9" grpId="0"/>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11153D-1DFC-4B29-8ADA-E6E604E4C2EF}"/>
              </a:ext>
            </a:extLst>
          </p:cNvPr>
          <p:cNvSpPr>
            <a:spLocks noGrp="1"/>
          </p:cNvSpPr>
          <p:nvPr>
            <p:ph type="title"/>
          </p:nvPr>
        </p:nvSpPr>
        <p:spPr>
          <a:xfrm>
            <a:off x="838200" y="4440602"/>
            <a:ext cx="3300663" cy="1645920"/>
          </a:xfrm>
        </p:spPr>
        <p:txBody>
          <a:bodyPr>
            <a:normAutofit/>
          </a:bodyPr>
          <a:lstStyle/>
          <a:p>
            <a:r>
              <a:rPr lang="en-GB" sz="4000" b="1" dirty="0">
                <a:solidFill>
                  <a:srgbClr val="FFC000"/>
                </a:solidFill>
              </a:rPr>
              <a:t>Gustave Courbet </a:t>
            </a:r>
            <a:r>
              <a:rPr lang="en-GB" sz="2800" b="1" dirty="0"/>
              <a:t>1819-1877</a:t>
            </a:r>
          </a:p>
        </p:txBody>
      </p:sp>
      <p:pic>
        <p:nvPicPr>
          <p:cNvPr id="5" name="Picture 4" descr="A painting of a large rock&#10;&#10;Description automatically generated">
            <a:extLst>
              <a:ext uri="{FF2B5EF4-FFF2-40B4-BE49-F238E27FC236}">
                <a16:creationId xmlns:a16="http://schemas.microsoft.com/office/drawing/2014/main" id="{9B44CB9D-3DAB-4B92-AE3D-FA2A88FB8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004" y="95116"/>
            <a:ext cx="4118594" cy="3336060"/>
          </a:xfrm>
          <a:prstGeom prst="rect">
            <a:avLst/>
          </a:prstGeom>
        </p:spPr>
      </p:pic>
      <p:pic>
        <p:nvPicPr>
          <p:cNvPr id="9" name="Picture 8" descr="An old photo of a person&#10;&#10;Description automatically generated">
            <a:extLst>
              <a:ext uri="{FF2B5EF4-FFF2-40B4-BE49-F238E27FC236}">
                <a16:creationId xmlns:a16="http://schemas.microsoft.com/office/drawing/2014/main" id="{840595B7-EA29-480E-9F5B-1B1D0D109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6996" y="3550596"/>
            <a:ext cx="5125140" cy="3126335"/>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C25BCFE-392F-428F-928D-E4BCE0D56744}"/>
              </a:ext>
            </a:extLst>
          </p:cNvPr>
          <p:cNvSpPr>
            <a:spLocks noGrp="1"/>
          </p:cNvSpPr>
          <p:nvPr>
            <p:ph type="body"/>
          </p:nvPr>
        </p:nvSpPr>
        <p:spPr>
          <a:xfrm>
            <a:off x="311285" y="6474557"/>
            <a:ext cx="5437042" cy="359945"/>
          </a:xfrm>
        </p:spPr>
        <p:txBody>
          <a:bodyPr anchor="ctr">
            <a:norm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https://www.bing.com/videos/search?q=Gustave+Courbet&amp;&amp;view=detail&amp;mid=CEA42DD19548C4626678CEA42DD19548C4626678&amp;&amp;FORM=VRDGAR</a:t>
            </a:r>
            <a:endParaRPr lang="en-GB" sz="1200" dirty="0">
              <a:solidFill>
                <a:srgbClr val="FFFF00"/>
              </a:solidFill>
            </a:endParaRPr>
          </a:p>
          <a:p>
            <a:endParaRPr lang="en-GB" sz="1800" dirty="0"/>
          </a:p>
        </p:txBody>
      </p:sp>
      <p:sp>
        <p:nvSpPr>
          <p:cNvPr id="4" name="TextBox 3">
            <a:extLst>
              <a:ext uri="{FF2B5EF4-FFF2-40B4-BE49-F238E27FC236}">
                <a16:creationId xmlns:a16="http://schemas.microsoft.com/office/drawing/2014/main" id="{667402AC-D49A-0623-95EE-09EC3CA778AB}"/>
              </a:ext>
            </a:extLst>
          </p:cNvPr>
          <p:cNvSpPr txBox="1"/>
          <p:nvPr/>
        </p:nvSpPr>
        <p:spPr>
          <a:xfrm>
            <a:off x="4335490" y="233464"/>
            <a:ext cx="3894110" cy="369332"/>
          </a:xfrm>
          <a:prstGeom prst="rect">
            <a:avLst/>
          </a:prstGeom>
          <a:noFill/>
        </p:spPr>
        <p:txBody>
          <a:bodyPr wrap="square" rtlCol="0">
            <a:spAutoFit/>
          </a:bodyPr>
          <a:lstStyle/>
          <a:p>
            <a:r>
              <a:rPr lang="en-GB" dirty="0">
                <a:latin typeface="Bodoni MT Condensed" panose="02070606080606020203" pitchFamily="18" charset="0"/>
              </a:rPr>
              <a:t>Les </a:t>
            </a:r>
            <a:r>
              <a:rPr lang="en-GB" dirty="0" err="1">
                <a:latin typeface="Bodoni MT Condensed" panose="02070606080606020203" pitchFamily="18" charset="0"/>
              </a:rPr>
              <a:t>Falaises</a:t>
            </a:r>
            <a:r>
              <a:rPr lang="en-GB" dirty="0">
                <a:latin typeface="Bodoni MT Condensed" panose="02070606080606020203" pitchFamily="18" charset="0"/>
              </a:rPr>
              <a:t> </a:t>
            </a:r>
            <a:r>
              <a:rPr lang="en-GB" dirty="0" err="1">
                <a:latin typeface="Bodoni MT Condensed" panose="02070606080606020203" pitchFamily="18" charset="0"/>
              </a:rPr>
              <a:t>d’Etretat</a:t>
            </a:r>
            <a:r>
              <a:rPr lang="en-GB" dirty="0">
                <a:latin typeface="Bodoni MT Condensed" panose="02070606080606020203" pitchFamily="18" charset="0"/>
              </a:rPr>
              <a:t> 1866 Gustave Courbet </a:t>
            </a:r>
          </a:p>
        </p:txBody>
      </p:sp>
      <p:sp>
        <p:nvSpPr>
          <p:cNvPr id="6" name="TextBox 5">
            <a:extLst>
              <a:ext uri="{FF2B5EF4-FFF2-40B4-BE49-F238E27FC236}">
                <a16:creationId xmlns:a16="http://schemas.microsoft.com/office/drawing/2014/main" id="{61A5B509-6E19-2F85-385C-89F190148932}"/>
              </a:ext>
            </a:extLst>
          </p:cNvPr>
          <p:cNvSpPr txBox="1"/>
          <p:nvPr/>
        </p:nvSpPr>
        <p:spPr>
          <a:xfrm>
            <a:off x="3411422" y="3910541"/>
            <a:ext cx="3300663" cy="369332"/>
          </a:xfrm>
          <a:prstGeom prst="rect">
            <a:avLst/>
          </a:prstGeom>
          <a:noFill/>
        </p:spPr>
        <p:txBody>
          <a:bodyPr wrap="square" rtlCol="0">
            <a:spAutoFit/>
          </a:bodyPr>
          <a:lstStyle/>
          <a:p>
            <a:r>
              <a:rPr lang="en-GB" dirty="0">
                <a:latin typeface="Bodoni MT Condensed" panose="02070606080606020203" pitchFamily="18" charset="0"/>
              </a:rPr>
              <a:t>Les </a:t>
            </a:r>
            <a:r>
              <a:rPr lang="en-GB" dirty="0" err="1">
                <a:latin typeface="Bodoni MT Condensed" panose="02070606080606020203" pitchFamily="18" charset="0"/>
              </a:rPr>
              <a:t>Casseurs</a:t>
            </a:r>
            <a:r>
              <a:rPr lang="en-GB" dirty="0">
                <a:latin typeface="Bodoni MT Condensed" panose="02070606080606020203" pitchFamily="18" charset="0"/>
              </a:rPr>
              <a:t> de </a:t>
            </a:r>
            <a:r>
              <a:rPr lang="en-GB" dirty="0" err="1">
                <a:latin typeface="Bodoni MT Condensed" panose="02070606080606020203" pitchFamily="18" charset="0"/>
              </a:rPr>
              <a:t>Pierres</a:t>
            </a:r>
            <a:r>
              <a:rPr lang="en-GB" dirty="0">
                <a:latin typeface="Bodoni MT Condensed" panose="02070606080606020203" pitchFamily="18" charset="0"/>
              </a:rPr>
              <a:t> 1849 Gustave Courbet</a:t>
            </a:r>
          </a:p>
        </p:txBody>
      </p:sp>
      <p:pic>
        <p:nvPicPr>
          <p:cNvPr id="4100" name="Picture 4" descr="Image result for gustave courbet painting">
            <a:extLst>
              <a:ext uri="{FF2B5EF4-FFF2-40B4-BE49-F238E27FC236}">
                <a16:creationId xmlns:a16="http://schemas.microsoft.com/office/drawing/2014/main" id="{976E0734-909B-15DA-781C-DDD4164DBE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6562" y="335504"/>
            <a:ext cx="4466769" cy="3032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6F57BF-4B31-E1A6-84F9-AFA2D6A722E3}"/>
              </a:ext>
            </a:extLst>
          </p:cNvPr>
          <p:cNvSpPr txBox="1"/>
          <p:nvPr/>
        </p:nvSpPr>
        <p:spPr>
          <a:xfrm>
            <a:off x="4340062" y="2879387"/>
            <a:ext cx="2770857" cy="369332"/>
          </a:xfrm>
          <a:prstGeom prst="rect">
            <a:avLst/>
          </a:prstGeom>
          <a:noFill/>
        </p:spPr>
        <p:txBody>
          <a:bodyPr wrap="square" rtlCol="0">
            <a:spAutoFit/>
          </a:bodyPr>
          <a:lstStyle/>
          <a:p>
            <a:pPr algn="r"/>
            <a:r>
              <a:rPr lang="en-GB" dirty="0">
                <a:latin typeface="Bodoni MT Condensed" panose="02070606080606020203" pitchFamily="18" charset="0"/>
              </a:rPr>
              <a:t>Chalet de Montagne 1870 G. Courbet</a:t>
            </a:r>
          </a:p>
        </p:txBody>
      </p:sp>
      <p:pic>
        <p:nvPicPr>
          <p:cNvPr id="4102" name="Picture 6" descr="See the source image">
            <a:extLst>
              <a:ext uri="{FF2B5EF4-FFF2-40B4-BE49-F238E27FC236}">
                <a16:creationId xmlns:a16="http://schemas.microsoft.com/office/drawing/2014/main" id="{CBBA1031-F4CD-64AC-A7F9-5C16F6C3125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1251" y="23498"/>
            <a:ext cx="11623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8F7F65-150B-FD94-4231-C7FA4C7C1C92}"/>
              </a:ext>
            </a:extLst>
          </p:cNvPr>
          <p:cNvSpPr txBox="1"/>
          <p:nvPr/>
        </p:nvSpPr>
        <p:spPr>
          <a:xfrm>
            <a:off x="838200" y="428017"/>
            <a:ext cx="6875834"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Studio de </a:t>
            </a:r>
            <a:r>
              <a:rPr lang="en-GB" dirty="0" err="1">
                <a:solidFill>
                  <a:srgbClr val="FFFF00"/>
                </a:solidFill>
                <a:latin typeface="Bodoni MT Condensed" panose="02070606080606020203" pitchFamily="18" charset="0"/>
              </a:rPr>
              <a:t>l’Artiste</a:t>
            </a:r>
            <a:r>
              <a:rPr lang="en-GB" dirty="0">
                <a:solidFill>
                  <a:srgbClr val="FFFF00"/>
                </a:solidFill>
                <a:latin typeface="Bodoni MT Condensed" panose="02070606080606020203" pitchFamily="18" charset="0"/>
              </a:rPr>
              <a:t>:  Une </a:t>
            </a:r>
            <a:r>
              <a:rPr lang="en-GB" dirty="0" err="1">
                <a:solidFill>
                  <a:srgbClr val="FFFF00"/>
                </a:solidFill>
                <a:latin typeface="Bodoni MT Condensed" panose="02070606080606020203" pitchFamily="18" charset="0"/>
              </a:rPr>
              <a:t>Allegorie</a:t>
            </a:r>
            <a:r>
              <a:rPr lang="en-GB" dirty="0">
                <a:solidFill>
                  <a:srgbClr val="FFFF00"/>
                </a:solidFill>
                <a:latin typeface="Bodoni MT Condensed" panose="02070606080606020203" pitchFamily="18" charset="0"/>
              </a:rPr>
              <a:t> de Sept Ans Gustave Courbet</a:t>
            </a:r>
          </a:p>
        </p:txBody>
      </p:sp>
    </p:spTree>
    <p:extLst>
      <p:ext uri="{BB962C8B-B14F-4D97-AF65-F5344CB8AC3E}">
        <p14:creationId xmlns:p14="http://schemas.microsoft.com/office/powerpoint/2010/main" val="8649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wheel(1)">
                                      <p:cBhvr>
                                        <p:cTn id="35" dur="2000"/>
                                        <p:tgtEl>
                                          <p:spTgt spid="410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wipe(up)">
                                      <p:cBhvr>
                                        <p:cTn id="46" dur="500"/>
                                        <p:tgtEl>
                                          <p:spTgt spid="410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D923-C8FF-14CA-4EFC-C83E9D77C4B6}"/>
              </a:ext>
            </a:extLst>
          </p:cNvPr>
          <p:cNvSpPr>
            <a:spLocks noGrp="1"/>
          </p:cNvSpPr>
          <p:nvPr>
            <p:ph type="title"/>
          </p:nvPr>
        </p:nvSpPr>
        <p:spPr/>
        <p:txBody>
          <a:bodyPr/>
          <a:lstStyle/>
          <a:p>
            <a:r>
              <a:rPr lang="en-GB" sz="4400" b="1" dirty="0">
                <a:solidFill>
                  <a:srgbClr val="FFC000"/>
                </a:solidFill>
              </a:rPr>
              <a:t>Gustave Courbet </a:t>
            </a:r>
            <a:r>
              <a:rPr lang="en-GB" sz="3600" dirty="0">
                <a:solidFill>
                  <a:srgbClr val="99FFCC"/>
                </a:solidFill>
              </a:rPr>
              <a:t>1819-1877</a:t>
            </a:r>
            <a:endParaRPr lang="en-GB" dirty="0">
              <a:solidFill>
                <a:srgbClr val="99FFCC"/>
              </a:solidFill>
            </a:endParaRPr>
          </a:p>
        </p:txBody>
      </p:sp>
      <p:sp>
        <p:nvSpPr>
          <p:cNvPr id="3" name="Text Placeholder 2">
            <a:extLst>
              <a:ext uri="{FF2B5EF4-FFF2-40B4-BE49-F238E27FC236}">
                <a16:creationId xmlns:a16="http://schemas.microsoft.com/office/drawing/2014/main" id="{876830C8-DDED-19E4-57F7-58105569CDAB}"/>
              </a:ext>
            </a:extLst>
          </p:cNvPr>
          <p:cNvSpPr>
            <a:spLocks noGrp="1"/>
          </p:cNvSpPr>
          <p:nvPr>
            <p:ph type="body"/>
          </p:nvPr>
        </p:nvSpPr>
        <p:spPr/>
        <p:txBody>
          <a:bodyPr/>
          <a:lstStyle/>
          <a:p>
            <a:endParaRPr lang="en-GB"/>
          </a:p>
        </p:txBody>
      </p:sp>
      <p:pic>
        <p:nvPicPr>
          <p:cNvPr id="4098" name="Picture 2" descr="La Vague, 1872 Painting by Gustave Courbet - Fine Art America">
            <a:extLst>
              <a:ext uri="{FF2B5EF4-FFF2-40B4-BE49-F238E27FC236}">
                <a16:creationId xmlns:a16="http://schemas.microsoft.com/office/drawing/2014/main" id="{CEF4AC25-E9FC-16E7-6A0F-D30870A155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2474" y="1038225"/>
            <a:ext cx="8572500" cy="5819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9BF05A-C7E9-E5BC-6D22-E48469C9046A}"/>
              </a:ext>
            </a:extLst>
          </p:cNvPr>
          <p:cNvSpPr txBox="1"/>
          <p:nvPr/>
        </p:nvSpPr>
        <p:spPr>
          <a:xfrm>
            <a:off x="10437779" y="2198451"/>
            <a:ext cx="1468876" cy="1200329"/>
          </a:xfrm>
          <a:prstGeom prst="rect">
            <a:avLst/>
          </a:prstGeom>
          <a:noFill/>
        </p:spPr>
        <p:txBody>
          <a:bodyPr wrap="square" rtlCol="0">
            <a:spAutoFit/>
          </a:bodyPr>
          <a:lstStyle/>
          <a:p>
            <a:r>
              <a:rPr lang="en-GB" dirty="0">
                <a:solidFill>
                  <a:srgbClr val="99FFCC"/>
                </a:solidFill>
                <a:latin typeface="Bodoni MT Condensed" panose="02070606080606020203"/>
              </a:rPr>
              <a:t>La Vague </a:t>
            </a:r>
          </a:p>
          <a:p>
            <a:r>
              <a:rPr lang="en-GB" dirty="0">
                <a:solidFill>
                  <a:srgbClr val="99FFCC"/>
                </a:solidFill>
                <a:latin typeface="Bodoni MT Condensed" panose="02070606080606020203"/>
              </a:rPr>
              <a:t>1874</a:t>
            </a:r>
          </a:p>
          <a:p>
            <a:r>
              <a:rPr lang="en-GB" dirty="0">
                <a:solidFill>
                  <a:srgbClr val="99FFCC"/>
                </a:solidFill>
                <a:latin typeface="Bodoni MT Condensed" panose="02070606080606020203"/>
              </a:rPr>
              <a:t>Gustave Courbet</a:t>
            </a:r>
          </a:p>
        </p:txBody>
      </p:sp>
    </p:spTree>
    <p:extLst>
      <p:ext uri="{BB962C8B-B14F-4D97-AF65-F5344CB8AC3E}">
        <p14:creationId xmlns:p14="http://schemas.microsoft.com/office/powerpoint/2010/main" val="78747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5F86-16CC-368A-EF5D-C554FF866910}"/>
              </a:ext>
            </a:extLst>
          </p:cNvPr>
          <p:cNvSpPr>
            <a:spLocks noGrp="1"/>
          </p:cNvSpPr>
          <p:nvPr>
            <p:ph type="title"/>
          </p:nvPr>
        </p:nvSpPr>
        <p:spPr/>
        <p:txBody>
          <a:bodyPr/>
          <a:lstStyle/>
          <a:p>
            <a:r>
              <a:rPr lang="en-GB" sz="4400" b="1" dirty="0">
                <a:solidFill>
                  <a:srgbClr val="FFC000"/>
                </a:solidFill>
              </a:rPr>
              <a:t>Gustave Courbet </a:t>
            </a:r>
            <a:r>
              <a:rPr lang="en-GB" sz="3600" dirty="0">
                <a:solidFill>
                  <a:srgbClr val="FF6699"/>
                </a:solidFill>
              </a:rPr>
              <a:t>1819-1877</a:t>
            </a:r>
            <a:endParaRPr lang="en-GB" dirty="0">
              <a:solidFill>
                <a:srgbClr val="FF6699"/>
              </a:solidFill>
            </a:endParaRPr>
          </a:p>
        </p:txBody>
      </p:sp>
      <p:sp>
        <p:nvSpPr>
          <p:cNvPr id="3" name="Text Placeholder 2">
            <a:extLst>
              <a:ext uri="{FF2B5EF4-FFF2-40B4-BE49-F238E27FC236}">
                <a16:creationId xmlns:a16="http://schemas.microsoft.com/office/drawing/2014/main" id="{1D5B0EE0-FAF5-CCD2-E6DD-3D15DFBFB4D6}"/>
              </a:ext>
            </a:extLst>
          </p:cNvPr>
          <p:cNvSpPr>
            <a:spLocks noGrp="1"/>
          </p:cNvSpPr>
          <p:nvPr>
            <p:ph type="body"/>
          </p:nvPr>
        </p:nvSpPr>
        <p:spPr/>
        <p:txBody>
          <a:bodyPr/>
          <a:lstStyle/>
          <a:p>
            <a:endParaRPr lang="en-GB"/>
          </a:p>
        </p:txBody>
      </p:sp>
      <p:pic>
        <p:nvPicPr>
          <p:cNvPr id="5122" name="Picture 2" descr="Visage de &quot;l'Origine du monde&quot; de Gustave Courbet : et si c'était un faux ?">
            <a:extLst>
              <a:ext uri="{FF2B5EF4-FFF2-40B4-BE49-F238E27FC236}">
                <a16:creationId xmlns:a16="http://schemas.microsoft.com/office/drawing/2014/main" id="{1A4D3799-8DA7-D502-E616-6C2D7E043A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3849" y="1276920"/>
            <a:ext cx="9525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D8CBBD-4E8C-0A3C-5EFF-8C0031078ABB}"/>
              </a:ext>
            </a:extLst>
          </p:cNvPr>
          <p:cNvSpPr txBox="1"/>
          <p:nvPr/>
        </p:nvSpPr>
        <p:spPr>
          <a:xfrm>
            <a:off x="10778247" y="1604520"/>
            <a:ext cx="1245140" cy="1754326"/>
          </a:xfrm>
          <a:prstGeom prst="rect">
            <a:avLst/>
          </a:prstGeom>
          <a:noFill/>
        </p:spPr>
        <p:txBody>
          <a:bodyPr wrap="square" rtlCol="0">
            <a:spAutoFit/>
          </a:bodyPr>
          <a:lstStyle/>
          <a:p>
            <a:r>
              <a:rPr lang="en-GB" dirty="0">
                <a:solidFill>
                  <a:srgbClr val="FFFF00"/>
                </a:solidFill>
                <a:latin typeface="Bodoni MT Condensed"/>
              </a:rPr>
              <a:t>L’Origine du Monde </a:t>
            </a:r>
          </a:p>
          <a:p>
            <a:r>
              <a:rPr lang="en-GB" dirty="0">
                <a:solidFill>
                  <a:srgbClr val="FFFF00"/>
                </a:solidFill>
                <a:latin typeface="Bodoni MT Condensed"/>
              </a:rPr>
              <a:t>1866</a:t>
            </a:r>
          </a:p>
          <a:p>
            <a:r>
              <a:rPr lang="en-GB" dirty="0">
                <a:solidFill>
                  <a:srgbClr val="FFFF00"/>
                </a:solidFill>
                <a:latin typeface="Bodoni MT Condensed"/>
              </a:rPr>
              <a:t>Gustave Courbet (detail)</a:t>
            </a:r>
          </a:p>
        </p:txBody>
      </p:sp>
      <p:sp>
        <p:nvSpPr>
          <p:cNvPr id="6" name="TextBox 5">
            <a:extLst>
              <a:ext uri="{FF2B5EF4-FFF2-40B4-BE49-F238E27FC236}">
                <a16:creationId xmlns:a16="http://schemas.microsoft.com/office/drawing/2014/main" id="{571B8A0A-DCF3-0834-D13C-C7D2A66D5CA4}"/>
              </a:ext>
            </a:extLst>
          </p:cNvPr>
          <p:cNvSpPr txBox="1"/>
          <p:nvPr/>
        </p:nvSpPr>
        <p:spPr>
          <a:xfrm>
            <a:off x="1868864" y="6399734"/>
            <a:ext cx="6094428" cy="369332"/>
          </a:xfrm>
          <a:prstGeom prst="rect">
            <a:avLst/>
          </a:prstGeom>
          <a:noFill/>
        </p:spPr>
        <p:txBody>
          <a:bodyPr wrap="square">
            <a:spAutoFit/>
          </a:bodyPr>
          <a:lstStyle/>
          <a:p>
            <a:r>
              <a:rPr lang="en-GB"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The Painter's Studio - Gustave Courbet - Bing video</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53915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5170-ACAD-ACE5-BC6B-3494E68008AB}"/>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A005CBD0-3125-3D37-B04A-4E3507B589A2}"/>
              </a:ext>
            </a:extLst>
          </p:cNvPr>
          <p:cNvSpPr>
            <a:spLocks noGrp="1"/>
          </p:cNvSpPr>
          <p:nvPr>
            <p:ph type="body"/>
          </p:nvPr>
        </p:nvSpPr>
        <p:spPr/>
        <p:txBody>
          <a:bodyPr/>
          <a:lstStyle/>
          <a:p>
            <a:endParaRPr lang="en-GB" dirty="0"/>
          </a:p>
        </p:txBody>
      </p:sp>
      <p:pic>
        <p:nvPicPr>
          <p:cNvPr id="1026" name="Picture 2" descr="Portrait of P.J. Proudhon, 1865">
            <a:extLst>
              <a:ext uri="{FF2B5EF4-FFF2-40B4-BE49-F238E27FC236}">
                <a16:creationId xmlns:a16="http://schemas.microsoft.com/office/drawing/2014/main" id="{E9755062-B5BC-6B62-1F72-9264426947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722" y="1233498"/>
            <a:ext cx="6291470" cy="4718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EF0400-1B83-3CB0-61AB-8B1E33593B51}"/>
              </a:ext>
            </a:extLst>
          </p:cNvPr>
          <p:cNvSpPr txBox="1"/>
          <p:nvPr/>
        </p:nvSpPr>
        <p:spPr>
          <a:xfrm>
            <a:off x="398834" y="5952101"/>
            <a:ext cx="5515583" cy="369332"/>
          </a:xfrm>
          <a:prstGeom prst="rect">
            <a:avLst/>
          </a:prstGeom>
          <a:noFill/>
        </p:spPr>
        <p:txBody>
          <a:bodyPr wrap="square" rtlCol="0">
            <a:spAutoFit/>
          </a:bodyPr>
          <a:lstStyle/>
          <a:p>
            <a:pPr algn="ctr"/>
            <a:r>
              <a:rPr lang="en-GB" dirty="0">
                <a:latin typeface="Bodoni MT Condensed" panose="02070606080606020203" pitchFamily="18" charset="0"/>
              </a:rPr>
              <a:t>Portrait of Paul </a:t>
            </a:r>
            <a:r>
              <a:rPr lang="en-GB" dirty="0" err="1">
                <a:latin typeface="Bodoni MT Condensed" panose="02070606080606020203" pitchFamily="18" charset="0"/>
              </a:rPr>
              <a:t>Prud’hon</a:t>
            </a:r>
            <a:r>
              <a:rPr lang="en-GB" dirty="0">
                <a:latin typeface="Bodoni MT Condensed" panose="02070606080606020203" pitchFamily="18" charset="0"/>
              </a:rPr>
              <a:t> Gustave Courbet 1863</a:t>
            </a:r>
          </a:p>
        </p:txBody>
      </p:sp>
      <p:pic>
        <p:nvPicPr>
          <p:cNvPr id="1028" name="Picture 4" descr="Jean-François Millet | The Barbizon school of painters | Tutt'Art ...">
            <a:extLst>
              <a:ext uri="{FF2B5EF4-FFF2-40B4-BE49-F238E27FC236}">
                <a16:creationId xmlns:a16="http://schemas.microsoft.com/office/drawing/2014/main" id="{B84A6EAF-B33B-F503-B66C-CC981566A5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5512" y="2116301"/>
            <a:ext cx="5646488" cy="383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32B312-CEA5-8145-3BDB-9823EF1191CC}"/>
              </a:ext>
            </a:extLst>
          </p:cNvPr>
          <p:cNvSpPr txBox="1"/>
          <p:nvPr/>
        </p:nvSpPr>
        <p:spPr>
          <a:xfrm>
            <a:off x="6789906" y="5952101"/>
            <a:ext cx="4931924"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Sieste</a:t>
            </a:r>
            <a:r>
              <a:rPr lang="en-GB" dirty="0">
                <a:latin typeface="Bodoni MT Condensed" panose="02070606080606020203" pitchFamily="18" charset="0"/>
              </a:rPr>
              <a:t> Jean-Francois Millet 1857</a:t>
            </a:r>
          </a:p>
        </p:txBody>
      </p:sp>
    </p:spTree>
    <p:extLst>
      <p:ext uri="{BB962C8B-B14F-4D97-AF65-F5344CB8AC3E}">
        <p14:creationId xmlns:p14="http://schemas.microsoft.com/office/powerpoint/2010/main" val="1618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D31D-4B5F-4D57-BC21-7294296C4438}"/>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Thomas Couture </a:t>
            </a:r>
            <a:r>
              <a:rPr lang="en-GB" sz="2800" b="1" dirty="0"/>
              <a:t>1815-1879</a:t>
            </a:r>
          </a:p>
        </p:txBody>
      </p:sp>
      <p:sp>
        <p:nvSpPr>
          <p:cNvPr id="3" name="Text Placeholder 2">
            <a:extLst>
              <a:ext uri="{FF2B5EF4-FFF2-40B4-BE49-F238E27FC236}">
                <a16:creationId xmlns:a16="http://schemas.microsoft.com/office/drawing/2014/main" id="{3482F672-454B-4BD0-84E2-EF6007A01357}"/>
              </a:ext>
            </a:extLst>
          </p:cNvPr>
          <p:cNvSpPr>
            <a:spLocks noGrp="1"/>
          </p:cNvSpPr>
          <p:nvPr>
            <p:ph type="body"/>
          </p:nvPr>
        </p:nvSpPr>
        <p:spPr>
          <a:xfrm>
            <a:off x="762000" y="2279018"/>
            <a:ext cx="5314543" cy="3375920"/>
          </a:xfrm>
        </p:spPr>
        <p:txBody>
          <a:bodyPr anchor="t">
            <a:noAutofit/>
          </a:bodyPr>
          <a:lstStyle/>
          <a:p>
            <a:pPr>
              <a:spcAft>
                <a:spcPts val="600"/>
              </a:spcAft>
            </a:pPr>
            <a:r>
              <a:rPr lang="en-GB" sz="2800" dirty="0"/>
              <a:t>Painter</a:t>
            </a:r>
          </a:p>
          <a:p>
            <a:pPr>
              <a:spcAft>
                <a:spcPts val="600"/>
              </a:spcAft>
            </a:pPr>
            <a:r>
              <a:rPr lang="en-GB" sz="2800" dirty="0"/>
              <a:t>Teacher</a:t>
            </a:r>
          </a:p>
          <a:p>
            <a:pPr>
              <a:spcAft>
                <a:spcPts val="600"/>
              </a:spcAft>
            </a:pPr>
            <a:r>
              <a:rPr lang="en-GB" sz="2800" dirty="0"/>
              <a:t>Worked at The Beaux Arts most of his life</a:t>
            </a:r>
          </a:p>
          <a:p>
            <a:pPr>
              <a:spcAft>
                <a:spcPts val="600"/>
              </a:spcAft>
            </a:pPr>
            <a:r>
              <a:rPr lang="en-GB" sz="2800" dirty="0"/>
              <a:t>Art Historian</a:t>
            </a:r>
          </a:p>
          <a:p>
            <a:pPr>
              <a:spcAft>
                <a:spcPts val="600"/>
              </a:spcAft>
            </a:pPr>
            <a:r>
              <a:rPr lang="en-GB" sz="2800" dirty="0"/>
              <a:t>Prix de Rome</a:t>
            </a:r>
          </a:p>
          <a:p>
            <a:pPr>
              <a:spcAft>
                <a:spcPts val="600"/>
              </a:spcAft>
            </a:pPr>
            <a:r>
              <a:rPr lang="en-GB" sz="2800" dirty="0"/>
              <a:t>Taught Manet amongst others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itting in a chair&#10;&#10;Description automatically generated">
            <a:extLst>
              <a:ext uri="{FF2B5EF4-FFF2-40B4-BE49-F238E27FC236}">
                <a16:creationId xmlns:a16="http://schemas.microsoft.com/office/drawing/2014/main" id="{9B7F3DF1-A20A-41F7-A500-474B4B91B7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392256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taking a selfie&#10;&#10;Description automatically generated">
            <a:extLst>
              <a:ext uri="{FF2B5EF4-FFF2-40B4-BE49-F238E27FC236}">
                <a16:creationId xmlns:a16="http://schemas.microsoft.com/office/drawing/2014/main" id="{FFB5D23E-B65A-4035-A63D-22CD6A37C8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70" y="4"/>
            <a:ext cx="3922776" cy="3937609"/>
          </a:xfrm>
          <a:prstGeom prst="rect">
            <a:avLst/>
          </a:prstGeom>
        </p:spPr>
      </p:pic>
      <p:pic>
        <p:nvPicPr>
          <p:cNvPr id="5" name="Picture 4" descr="A picture containing indoor, book, sitting, dog&#10;&#10;Description automatically generated">
            <a:extLst>
              <a:ext uri="{FF2B5EF4-FFF2-40B4-BE49-F238E27FC236}">
                <a16:creationId xmlns:a16="http://schemas.microsoft.com/office/drawing/2014/main" id="{2112F5C7-F99E-4DBD-B815-243C1F0C67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0686" y="772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805F40-0CC1-4C4F-8311-B688F9F11387}"/>
              </a:ext>
            </a:extLst>
          </p:cNvPr>
          <p:cNvSpPr>
            <a:spLocks noGrp="1"/>
          </p:cNvSpPr>
          <p:nvPr>
            <p:ph type="title"/>
          </p:nvPr>
        </p:nvSpPr>
        <p:spPr>
          <a:xfrm>
            <a:off x="865325" y="4462819"/>
            <a:ext cx="2869683" cy="1608383"/>
          </a:xfrm>
        </p:spPr>
        <p:txBody>
          <a:bodyPr>
            <a:normAutofit/>
          </a:bodyPr>
          <a:lstStyle/>
          <a:p>
            <a:r>
              <a:rPr lang="en-GB" b="1" dirty="0">
                <a:solidFill>
                  <a:srgbClr val="FFC000"/>
                </a:solidFill>
              </a:rPr>
              <a:t>Thomas Couture</a:t>
            </a:r>
            <a:r>
              <a:rPr lang="en-GB" sz="2400" dirty="0">
                <a:solidFill>
                  <a:srgbClr val="FFC000"/>
                </a:solidFill>
              </a:rPr>
              <a:t> </a:t>
            </a:r>
            <a:r>
              <a:rPr lang="en-GB" sz="2400" dirty="0"/>
              <a:t>1815-1879</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78415DB-D297-4698-91A8-67B30DF60787}"/>
              </a:ext>
            </a:extLst>
          </p:cNvPr>
          <p:cNvSpPr>
            <a:spLocks noGrp="1"/>
          </p:cNvSpPr>
          <p:nvPr>
            <p:ph type="body"/>
          </p:nvPr>
        </p:nvSpPr>
        <p:spPr>
          <a:xfrm>
            <a:off x="4131633" y="4464872"/>
            <a:ext cx="3712464" cy="1608383"/>
          </a:xfrm>
        </p:spPr>
        <p:txBody>
          <a:bodyPr anchor="ctr">
            <a:norm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https://www.bing.com/videos/search?q=thomas+couture&amp;&amp;view=detail&amp;mid=039F9D890A379FAFC34F039F9D890A379FAFC34F&amp;&amp;FORM=VRDGAR</a:t>
            </a:r>
            <a:endParaRPr lang="en-GB" sz="1200" dirty="0">
              <a:solidFill>
                <a:srgbClr val="FFFF00"/>
              </a:solidFill>
            </a:endParaRPr>
          </a:p>
          <a:p>
            <a:endParaRPr lang="en-GB" sz="1700" dirty="0"/>
          </a:p>
        </p:txBody>
      </p:sp>
      <p:pic>
        <p:nvPicPr>
          <p:cNvPr id="11" name="Picture 10" descr="A person wearing a suit and tie&#10;&#10;Description automatically generated">
            <a:extLst>
              <a:ext uri="{FF2B5EF4-FFF2-40B4-BE49-F238E27FC236}">
                <a16:creationId xmlns:a16="http://schemas.microsoft.com/office/drawing/2014/main" id="{41C8E138-AAB6-4BBC-AC55-9366B051C0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31617" y="-47811"/>
            <a:ext cx="3790066" cy="5263980"/>
          </a:xfrm>
          <a:prstGeom prst="rect">
            <a:avLst/>
          </a:prstGeom>
        </p:spPr>
      </p:pic>
      <p:sp>
        <p:nvSpPr>
          <p:cNvPr id="4" name="TextBox 3">
            <a:extLst>
              <a:ext uri="{FF2B5EF4-FFF2-40B4-BE49-F238E27FC236}">
                <a16:creationId xmlns:a16="http://schemas.microsoft.com/office/drawing/2014/main" id="{AE6D3112-1347-8E92-ED7A-0452E2F33708}"/>
              </a:ext>
            </a:extLst>
          </p:cNvPr>
          <p:cNvSpPr txBox="1"/>
          <p:nvPr/>
        </p:nvSpPr>
        <p:spPr>
          <a:xfrm>
            <a:off x="195242" y="3891831"/>
            <a:ext cx="3790066" cy="369332"/>
          </a:xfrm>
          <a:prstGeom prst="rect">
            <a:avLst/>
          </a:prstGeom>
          <a:noFill/>
        </p:spPr>
        <p:txBody>
          <a:bodyPr wrap="square" rtlCol="0">
            <a:spAutoFit/>
          </a:bodyPr>
          <a:lstStyle/>
          <a:p>
            <a:pPr algn="ctr"/>
            <a:r>
              <a:rPr lang="en-GB" dirty="0" err="1">
                <a:latin typeface="Bodoni MT Condensed" panose="02070606080606020203" pitchFamily="18" charset="0"/>
              </a:rPr>
              <a:t>Jeune</a:t>
            </a:r>
            <a:r>
              <a:rPr lang="en-GB" dirty="0">
                <a:latin typeface="Bodoni MT Condensed" panose="02070606080606020203" pitchFamily="18" charset="0"/>
              </a:rPr>
              <a:t> Fille 1850 Thomas Couture</a:t>
            </a:r>
          </a:p>
        </p:txBody>
      </p:sp>
      <p:sp>
        <p:nvSpPr>
          <p:cNvPr id="6" name="TextBox 5">
            <a:extLst>
              <a:ext uri="{FF2B5EF4-FFF2-40B4-BE49-F238E27FC236}">
                <a16:creationId xmlns:a16="http://schemas.microsoft.com/office/drawing/2014/main" id="{D2024AAB-4CD6-3AEB-6B08-F15B48AED287}"/>
              </a:ext>
            </a:extLst>
          </p:cNvPr>
          <p:cNvSpPr txBox="1"/>
          <p:nvPr/>
        </p:nvSpPr>
        <p:spPr>
          <a:xfrm>
            <a:off x="4069634" y="3917252"/>
            <a:ext cx="3790066" cy="369332"/>
          </a:xfrm>
          <a:prstGeom prst="rect">
            <a:avLst/>
          </a:prstGeom>
          <a:noFill/>
        </p:spPr>
        <p:txBody>
          <a:bodyPr wrap="square" rtlCol="0">
            <a:spAutoFit/>
          </a:bodyPr>
          <a:lstStyle/>
          <a:p>
            <a:pPr algn="ctr"/>
            <a:r>
              <a:rPr lang="en-GB" dirty="0">
                <a:latin typeface="Bodoni MT Condensed" panose="02070606080606020203" pitchFamily="18" charset="0"/>
              </a:rPr>
              <a:t>Pierrot 1847 Thomas Couture</a:t>
            </a:r>
          </a:p>
        </p:txBody>
      </p:sp>
      <p:sp>
        <p:nvSpPr>
          <p:cNvPr id="8" name="TextBox 7">
            <a:extLst>
              <a:ext uri="{FF2B5EF4-FFF2-40B4-BE49-F238E27FC236}">
                <a16:creationId xmlns:a16="http://schemas.microsoft.com/office/drawing/2014/main" id="{C46AE030-CD0B-3FCE-24A9-78E7508F520F}"/>
              </a:ext>
            </a:extLst>
          </p:cNvPr>
          <p:cNvSpPr txBox="1"/>
          <p:nvPr/>
        </p:nvSpPr>
        <p:spPr>
          <a:xfrm>
            <a:off x="8032930" y="5350213"/>
            <a:ext cx="3963828" cy="369332"/>
          </a:xfrm>
          <a:prstGeom prst="rect">
            <a:avLst/>
          </a:prstGeom>
          <a:noFill/>
        </p:spPr>
        <p:txBody>
          <a:bodyPr wrap="square" rtlCol="0">
            <a:spAutoFit/>
          </a:bodyPr>
          <a:lstStyle/>
          <a:p>
            <a:pPr algn="ctr"/>
            <a:r>
              <a:rPr lang="en-GB" dirty="0" err="1">
                <a:latin typeface="Bodoni MT Condensed" panose="02070606080606020203" pitchFamily="18" charset="0"/>
              </a:rPr>
              <a:t>Autoportrait</a:t>
            </a:r>
            <a:r>
              <a:rPr lang="en-GB" dirty="0">
                <a:latin typeface="Bodoni MT Condensed" panose="02070606080606020203" pitchFamily="18" charset="0"/>
              </a:rPr>
              <a:t> 1845 Thomas Couture</a:t>
            </a:r>
          </a:p>
        </p:txBody>
      </p:sp>
      <p:pic>
        <p:nvPicPr>
          <p:cNvPr id="11266" name="Picture 2" descr="Thomas COUTURE: Los romanos de la decadencia (1847) | Google art ...">
            <a:extLst>
              <a:ext uri="{FF2B5EF4-FFF2-40B4-BE49-F238E27FC236}">
                <a16:creationId xmlns:a16="http://schemas.microsoft.com/office/drawing/2014/main" id="{5D1DC129-6694-52B2-BEC0-662F1AA137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 y="21644"/>
            <a:ext cx="11457562" cy="6836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37F5DC-CDAF-76E5-6240-011759F783C6}"/>
              </a:ext>
            </a:extLst>
          </p:cNvPr>
          <p:cNvSpPr txBox="1"/>
          <p:nvPr/>
        </p:nvSpPr>
        <p:spPr>
          <a:xfrm>
            <a:off x="533789" y="6536892"/>
            <a:ext cx="5195802" cy="369332"/>
          </a:xfrm>
          <a:prstGeom prst="rect">
            <a:avLst/>
          </a:prstGeom>
          <a:noFill/>
        </p:spPr>
        <p:txBody>
          <a:bodyPr wrap="square" rtlCol="0">
            <a:spAutoFit/>
          </a:bodyPr>
          <a:lstStyle/>
          <a:p>
            <a:r>
              <a:rPr lang="en-GB" dirty="0">
                <a:latin typeface="Bodoni MT Condensed" panose="02070606080606020203" pitchFamily="18" charset="0"/>
              </a:rPr>
              <a:t>Les Romains de la </a:t>
            </a:r>
            <a:r>
              <a:rPr lang="en-GB" dirty="0" err="1">
                <a:latin typeface="Bodoni MT Condensed" panose="02070606080606020203" pitchFamily="18" charset="0"/>
              </a:rPr>
              <a:t>D</a:t>
            </a:r>
            <a:r>
              <a:rPr lang="en-GB" dirty="0" err="1">
                <a:latin typeface="Arial" panose="020B0604020202020204" pitchFamily="34" charset="0"/>
                <a:cs typeface="Arial" panose="020B0604020202020204" pitchFamily="34" charset="0"/>
              </a:rPr>
              <a:t>é</a:t>
            </a:r>
            <a:r>
              <a:rPr lang="en-GB" dirty="0" err="1">
                <a:latin typeface="Bodoni MT Condensed" panose="02070606080606020203" pitchFamily="18" charset="0"/>
              </a:rPr>
              <a:t>cadence</a:t>
            </a:r>
            <a:r>
              <a:rPr lang="en-GB" dirty="0">
                <a:latin typeface="Bodoni MT Condensed" panose="02070606080606020203" pitchFamily="18" charset="0"/>
              </a:rPr>
              <a:t> 1857 Thomas Couture</a:t>
            </a:r>
          </a:p>
        </p:txBody>
      </p:sp>
    </p:spTree>
    <p:extLst>
      <p:ext uri="{BB962C8B-B14F-4D97-AF65-F5344CB8AC3E}">
        <p14:creationId xmlns:p14="http://schemas.microsoft.com/office/powerpoint/2010/main" val="283754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barn(inVertical)">
                                      <p:cBhvr>
                                        <p:cTn id="46" dur="500"/>
                                        <p:tgtEl>
                                          <p:spTgt spid="1126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9" grpId="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28C5-56A1-6D0A-23BC-6EA74265DF35}"/>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889EC5CE-AC2B-48A3-1D8C-72BB02A7D1D3}"/>
              </a:ext>
            </a:extLst>
          </p:cNvPr>
          <p:cNvSpPr>
            <a:spLocks noGrp="1"/>
          </p:cNvSpPr>
          <p:nvPr>
            <p:ph type="body"/>
          </p:nvPr>
        </p:nvSpPr>
        <p:spPr/>
        <p:txBody>
          <a:bodyPr/>
          <a:lstStyle/>
          <a:p>
            <a:endParaRPr lang="en-GB" dirty="0"/>
          </a:p>
        </p:txBody>
      </p:sp>
      <p:sp>
        <p:nvSpPr>
          <p:cNvPr id="4" name="AutoShape 4" descr="Conservation of Supper at the Maison d’Or by Thomas Couture | National ...">
            <a:extLst>
              <a:ext uri="{FF2B5EF4-FFF2-40B4-BE49-F238E27FC236}">
                <a16:creationId xmlns:a16="http://schemas.microsoft.com/office/drawing/2014/main" id="{6DFB904F-D154-97CE-7365-1FC25BD5A9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Conservation of Supper at the Maison d’Or by Thomas Couture | National ...">
            <a:extLst>
              <a:ext uri="{FF2B5EF4-FFF2-40B4-BE49-F238E27FC236}">
                <a16:creationId xmlns:a16="http://schemas.microsoft.com/office/drawing/2014/main" id="{551C0D7F-0B05-EEBE-5569-61C7D142AF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Conservation of Supper at the Maison d’Or by Thomas Couture | National ...">
            <a:extLst>
              <a:ext uri="{FF2B5EF4-FFF2-40B4-BE49-F238E27FC236}">
                <a16:creationId xmlns:a16="http://schemas.microsoft.com/office/drawing/2014/main" id="{E4FCBA6F-AB3E-7EE4-9247-0751C6557B1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52" name="Picture 12" descr="Tête de Pierrot, étude pour le Souper après le bal masqué / Musée d'Art ...">
            <a:extLst>
              <a:ext uri="{FF2B5EF4-FFF2-40B4-BE49-F238E27FC236}">
                <a16:creationId xmlns:a16="http://schemas.microsoft.com/office/drawing/2014/main" id="{DAB68699-F020-BDFF-D9C1-6A5B4CBE9B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168" y="1417680"/>
            <a:ext cx="3907088" cy="4665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567470-8255-678C-0ED1-6EB23AFCA581}"/>
              </a:ext>
            </a:extLst>
          </p:cNvPr>
          <p:cNvSpPr txBox="1"/>
          <p:nvPr/>
        </p:nvSpPr>
        <p:spPr>
          <a:xfrm>
            <a:off x="204281" y="6138153"/>
            <a:ext cx="3959157" cy="369332"/>
          </a:xfrm>
          <a:prstGeom prst="rect">
            <a:avLst/>
          </a:prstGeom>
          <a:noFill/>
        </p:spPr>
        <p:txBody>
          <a:bodyPr wrap="square" rtlCol="0">
            <a:spAutoFit/>
          </a:bodyPr>
          <a:lstStyle/>
          <a:p>
            <a:pPr algn="ctr"/>
            <a:r>
              <a:rPr lang="en-GB" dirty="0">
                <a:latin typeface="Bodoni MT Condensed" panose="02070606080606020203" pitchFamily="18" charset="0"/>
              </a:rPr>
              <a:t>Pierrot (Etudes) 1855 Thomas Couture</a:t>
            </a:r>
          </a:p>
        </p:txBody>
      </p:sp>
      <p:pic>
        <p:nvPicPr>
          <p:cNvPr id="10254" name="Picture 14" descr="Les 15 meilleures images de Watteau | Jean antoine watteau, Peinture ...">
            <a:extLst>
              <a:ext uri="{FF2B5EF4-FFF2-40B4-BE49-F238E27FC236}">
                <a16:creationId xmlns:a16="http://schemas.microsoft.com/office/drawing/2014/main" id="{6F166F6B-1E5A-D0C0-4E15-7E6EE0866C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63439" y="1385469"/>
            <a:ext cx="3741814" cy="4665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CC6E2E-9AE0-7111-2902-8DD1960EC7B6}"/>
              </a:ext>
            </a:extLst>
          </p:cNvPr>
          <p:cNvSpPr txBox="1"/>
          <p:nvPr/>
        </p:nvSpPr>
        <p:spPr>
          <a:xfrm>
            <a:off x="4163438" y="6083106"/>
            <a:ext cx="3741814" cy="369332"/>
          </a:xfrm>
          <a:prstGeom prst="rect">
            <a:avLst/>
          </a:prstGeom>
          <a:noFill/>
        </p:spPr>
        <p:txBody>
          <a:bodyPr wrap="square" rtlCol="0">
            <a:spAutoFit/>
          </a:bodyPr>
          <a:lstStyle/>
          <a:p>
            <a:pPr algn="ctr"/>
            <a:r>
              <a:rPr lang="en-GB" dirty="0">
                <a:latin typeface="Bodoni MT Condensed" panose="02070606080606020203" pitchFamily="18" charset="0"/>
              </a:rPr>
              <a:t>Pierrot 1715 Jean-Antoine Watteau </a:t>
            </a:r>
          </a:p>
        </p:txBody>
      </p:sp>
      <p:pic>
        <p:nvPicPr>
          <p:cNvPr id="10256" name="Picture 16" descr="Image result for peintures francaises de Pierrot">
            <a:extLst>
              <a:ext uri="{FF2B5EF4-FFF2-40B4-BE49-F238E27FC236}">
                <a16:creationId xmlns:a16="http://schemas.microsoft.com/office/drawing/2014/main" id="{65BCF791-3931-4B3F-2154-B7F5FF1F63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27706" y="1385470"/>
            <a:ext cx="3547925" cy="45192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6A1925-CC5D-0BB3-0CC3-C43269CDB404}"/>
              </a:ext>
            </a:extLst>
          </p:cNvPr>
          <p:cNvSpPr txBox="1"/>
          <p:nvPr/>
        </p:nvSpPr>
        <p:spPr>
          <a:xfrm>
            <a:off x="8227706" y="6105942"/>
            <a:ext cx="3474668" cy="369332"/>
          </a:xfrm>
          <a:prstGeom prst="rect">
            <a:avLst/>
          </a:prstGeom>
          <a:noFill/>
        </p:spPr>
        <p:txBody>
          <a:bodyPr wrap="square" rtlCol="0">
            <a:spAutoFit/>
          </a:bodyPr>
          <a:lstStyle/>
          <a:p>
            <a:pPr algn="ctr"/>
            <a:r>
              <a:rPr lang="en-GB" dirty="0">
                <a:latin typeface="Bodoni MT Condensed" panose="02070606080606020203" pitchFamily="18" charset="0"/>
              </a:rPr>
              <a:t>Pierrot et Arlequin 1890 Paul Cézanne </a:t>
            </a:r>
          </a:p>
        </p:txBody>
      </p:sp>
    </p:spTree>
    <p:extLst>
      <p:ext uri="{BB962C8B-B14F-4D97-AF65-F5344CB8AC3E}">
        <p14:creationId xmlns:p14="http://schemas.microsoft.com/office/powerpoint/2010/main" val="6489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54"/>
                                        </p:tgtEl>
                                        <p:attrNameLst>
                                          <p:attrName>style.visibility</p:attrName>
                                        </p:attrNameLst>
                                      </p:cBhvr>
                                      <p:to>
                                        <p:strVal val="visible"/>
                                      </p:to>
                                    </p:set>
                                    <p:animEffect transition="in" filter="circle(in)">
                                      <p:cBhvr>
                                        <p:cTn id="13" dur="2000"/>
                                        <p:tgtEl>
                                          <p:spTgt spid="102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52"/>
                                        </p:tgtEl>
                                        <p:attrNameLst>
                                          <p:attrName>style.visibility</p:attrName>
                                        </p:attrNameLst>
                                      </p:cBhvr>
                                      <p:to>
                                        <p:strVal val="visible"/>
                                      </p:to>
                                    </p:set>
                                    <p:animEffect transition="in" filter="barn(inVertical)">
                                      <p:cBhvr>
                                        <p:cTn id="24" dur="500"/>
                                        <p:tgtEl>
                                          <p:spTgt spid="102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56"/>
                                        </p:tgtEl>
                                        <p:attrNameLst>
                                          <p:attrName>style.visibility</p:attrName>
                                        </p:attrNameLst>
                                      </p:cBhvr>
                                      <p:to>
                                        <p:strVal val="visible"/>
                                      </p:to>
                                    </p:set>
                                    <p:animEffect transition="in" filter="wipe(down)">
                                      <p:cBhvr>
                                        <p:cTn id="35" dur="500"/>
                                        <p:tgtEl>
                                          <p:spTgt spid="1025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505C2-E211-45FC-9958-C9926BD2AC2A}"/>
              </a:ext>
            </a:extLst>
          </p:cNvPr>
          <p:cNvSpPr>
            <a:spLocks noGrp="1"/>
          </p:cNvSpPr>
          <p:nvPr>
            <p:ph type="title"/>
          </p:nvPr>
        </p:nvSpPr>
        <p:spPr>
          <a:xfrm>
            <a:off x="5044402" y="1076324"/>
            <a:ext cx="6272784" cy="1535051"/>
          </a:xfrm>
        </p:spPr>
        <p:txBody>
          <a:bodyPr anchor="b">
            <a:normAutofit/>
          </a:bodyPr>
          <a:lstStyle/>
          <a:p>
            <a:r>
              <a:rPr lang="en-GB" sz="5200" b="1" dirty="0">
                <a:solidFill>
                  <a:srgbClr val="FFC000"/>
                </a:solidFill>
              </a:rPr>
              <a:t>Rosa Bonheur </a:t>
            </a:r>
            <a:r>
              <a:rPr lang="en-GB" sz="2400" dirty="0"/>
              <a:t>1822-1899</a:t>
            </a:r>
          </a:p>
        </p:txBody>
      </p:sp>
      <p:pic>
        <p:nvPicPr>
          <p:cNvPr id="5" name="Picture 4" descr="A vintage photo of a person&#10;&#10;Description automatically generated">
            <a:extLst>
              <a:ext uri="{FF2B5EF4-FFF2-40B4-BE49-F238E27FC236}">
                <a16:creationId xmlns:a16="http://schemas.microsoft.com/office/drawing/2014/main" id="{2135654E-EEBD-44CC-9577-EE598FB8E3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20" y="10"/>
            <a:ext cx="4505305" cy="6857990"/>
          </a:xfrm>
          <a:prstGeom prst="rect">
            <a:avLst/>
          </a:prstGeom>
        </p:spPr>
      </p:pic>
      <p:sp>
        <p:nvSpPr>
          <p:cNvPr id="12" name="Rectangle 11">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B33B5C89-DFDC-4824-A431-5F0049ED9B47}"/>
              </a:ext>
            </a:extLst>
          </p:cNvPr>
          <p:cNvSpPr>
            <a:spLocks noGrp="1"/>
          </p:cNvSpPr>
          <p:nvPr>
            <p:ph type="body"/>
          </p:nvPr>
        </p:nvSpPr>
        <p:spPr>
          <a:xfrm>
            <a:off x="5080216" y="3351276"/>
            <a:ext cx="6272784" cy="2825686"/>
          </a:xfrm>
        </p:spPr>
        <p:txBody>
          <a:bodyPr>
            <a:normAutofit/>
          </a:bodyPr>
          <a:lstStyle/>
          <a:p>
            <a:pPr>
              <a:spcAft>
                <a:spcPts val="600"/>
              </a:spcAft>
            </a:pPr>
            <a:r>
              <a:rPr lang="en-GB" sz="2800" dirty="0">
                <a:solidFill>
                  <a:srgbClr val="FFFF00"/>
                </a:solidFill>
                <a:latin typeface="Bodoni MT" panose="02070603080606020203" pitchFamily="18" charset="0"/>
              </a:rPr>
              <a:t>Found success very early</a:t>
            </a:r>
          </a:p>
          <a:p>
            <a:pPr>
              <a:spcAft>
                <a:spcPts val="600"/>
              </a:spcAft>
            </a:pPr>
            <a:r>
              <a:rPr lang="en-GB" sz="2800" dirty="0">
                <a:solidFill>
                  <a:srgbClr val="FFFF00"/>
                </a:solidFill>
                <a:latin typeface="Bodoni MT" panose="02070603080606020203" pitchFamily="18" charset="0"/>
              </a:rPr>
              <a:t>Realist painter</a:t>
            </a:r>
          </a:p>
          <a:p>
            <a:pPr>
              <a:spcAft>
                <a:spcPts val="600"/>
              </a:spcAft>
            </a:pPr>
            <a:r>
              <a:rPr lang="en-GB" sz="2800" dirty="0">
                <a:solidFill>
                  <a:srgbClr val="FFFF00"/>
                </a:solidFill>
                <a:latin typeface="Bodoni MT" panose="02070603080606020203" pitchFamily="18" charset="0"/>
              </a:rPr>
              <a:t>Influenced by Rubens</a:t>
            </a:r>
          </a:p>
          <a:p>
            <a:pPr>
              <a:spcAft>
                <a:spcPts val="600"/>
              </a:spcAft>
            </a:pPr>
            <a:r>
              <a:rPr lang="en-GB" sz="2800" dirty="0">
                <a:solidFill>
                  <a:srgbClr val="FFFF00"/>
                </a:solidFill>
                <a:latin typeface="Bodoni MT" panose="02070603080606020203" pitchFamily="18" charset="0"/>
              </a:rPr>
              <a:t>Painter of animals</a:t>
            </a:r>
          </a:p>
          <a:p>
            <a:pPr>
              <a:spcAft>
                <a:spcPts val="600"/>
              </a:spcAft>
            </a:pPr>
            <a:r>
              <a:rPr lang="en-GB" sz="2800" dirty="0">
                <a:solidFill>
                  <a:srgbClr val="FFFF00"/>
                </a:solidFill>
                <a:latin typeface="Bodoni MT" panose="02070603080606020203" pitchFamily="18" charset="0"/>
              </a:rPr>
              <a:t>Learnt by dissecting animals</a:t>
            </a:r>
          </a:p>
          <a:p>
            <a:pPr>
              <a:spcAft>
                <a:spcPts val="600"/>
              </a:spcAft>
            </a:pPr>
            <a:r>
              <a:rPr lang="en-GB" sz="2800" dirty="0">
                <a:solidFill>
                  <a:srgbClr val="FFFF00"/>
                </a:solidFill>
                <a:latin typeface="Bodoni MT" panose="02070603080606020203" pitchFamily="18" charset="0"/>
              </a:rPr>
              <a:t>Close to the Imperial family</a:t>
            </a:r>
          </a:p>
          <a:p>
            <a:pPr>
              <a:spcAft>
                <a:spcPts val="600"/>
              </a:spcAft>
            </a:pPr>
            <a:endParaRPr lang="en-GB" sz="2200" dirty="0"/>
          </a:p>
        </p:txBody>
      </p:sp>
      <p:pic>
        <p:nvPicPr>
          <p:cNvPr id="3074" name="Picture 2" descr="Image result for Rosa Bonheur">
            <a:extLst>
              <a:ext uri="{FF2B5EF4-FFF2-40B4-BE49-F238E27FC236}">
                <a16:creationId xmlns:a16="http://schemas.microsoft.com/office/drawing/2014/main" id="{7CB5E9AF-D084-4C9B-2C31-5DE41275FD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2816" y="3431159"/>
            <a:ext cx="250507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nna Elizabeth Klumpke’s Portrait of Rosa Bonheur – Feminine Moments">
            <a:extLst>
              <a:ext uri="{FF2B5EF4-FFF2-40B4-BE49-F238E27FC236}">
                <a16:creationId xmlns:a16="http://schemas.microsoft.com/office/drawing/2014/main" id="{1151F647-43E5-6B10-7383-7FFE68753D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3316" y="0"/>
            <a:ext cx="4889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DB09A7-10AF-60E7-A7ED-1C96813C910B}"/>
              </a:ext>
            </a:extLst>
          </p:cNvPr>
          <p:cNvSpPr txBox="1"/>
          <p:nvPr/>
        </p:nvSpPr>
        <p:spPr>
          <a:xfrm>
            <a:off x="9591472" y="311706"/>
            <a:ext cx="2505075"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Anna Klumpke and Rosa Bonheur </a:t>
            </a:r>
          </a:p>
        </p:txBody>
      </p:sp>
    </p:spTree>
    <p:extLst>
      <p:ext uri="{BB962C8B-B14F-4D97-AF65-F5344CB8AC3E}">
        <p14:creationId xmlns:p14="http://schemas.microsoft.com/office/powerpoint/2010/main" val="15906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074"/>
                                        </p:tgtEl>
                                        <p:attrNameLst>
                                          <p:attrName>style.visibility</p:attrName>
                                        </p:attrNameLst>
                                      </p:cBhvr>
                                      <p:to>
                                        <p:strVal val="visible"/>
                                      </p:to>
                                    </p:set>
                                    <p:animEffect transition="in" filter="barn(inVertical)">
                                      <p:cBhvr>
                                        <p:cTn id="54" dur="500"/>
                                        <p:tgtEl>
                                          <p:spTgt spid="307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ppt_x"/>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83A9-1C82-844A-EF63-08DBB621ABD0}"/>
              </a:ext>
            </a:extLst>
          </p:cNvPr>
          <p:cNvSpPr>
            <a:spLocks noGrp="1"/>
          </p:cNvSpPr>
          <p:nvPr>
            <p:ph type="title"/>
          </p:nvPr>
        </p:nvSpPr>
        <p:spPr/>
        <p:txBody>
          <a:bodyPr/>
          <a:lstStyle/>
          <a:p>
            <a:r>
              <a:rPr lang="en-GB" sz="4400" b="1" dirty="0">
                <a:solidFill>
                  <a:srgbClr val="FFC000"/>
                </a:solidFill>
              </a:rPr>
              <a:t>Rosa Bonheur </a:t>
            </a:r>
            <a:r>
              <a:rPr lang="en-GB" sz="1800" dirty="0">
                <a:solidFill>
                  <a:srgbClr val="FF0000"/>
                </a:solidFill>
              </a:rPr>
              <a:t>1822-1899</a:t>
            </a:r>
            <a:endParaRPr lang="en-GB" dirty="0">
              <a:solidFill>
                <a:srgbClr val="FF0000"/>
              </a:solidFill>
            </a:endParaRPr>
          </a:p>
        </p:txBody>
      </p:sp>
      <p:sp>
        <p:nvSpPr>
          <p:cNvPr id="3" name="Text Placeholder 2">
            <a:extLst>
              <a:ext uri="{FF2B5EF4-FFF2-40B4-BE49-F238E27FC236}">
                <a16:creationId xmlns:a16="http://schemas.microsoft.com/office/drawing/2014/main" id="{2FEC644E-4D8C-1023-35AF-93F2C9A92A94}"/>
              </a:ext>
            </a:extLst>
          </p:cNvPr>
          <p:cNvSpPr>
            <a:spLocks noGrp="1"/>
          </p:cNvSpPr>
          <p:nvPr>
            <p:ph type="body"/>
          </p:nvPr>
        </p:nvSpPr>
        <p:spPr/>
        <p:txBody>
          <a:bodyPr/>
          <a:lstStyle/>
          <a:p>
            <a:endParaRPr lang="en-GB" dirty="0"/>
          </a:p>
        </p:txBody>
      </p:sp>
      <p:pic>
        <p:nvPicPr>
          <p:cNvPr id="1026" name="Picture 2" descr="Rosa Bonheur Colonel William F. Cody: Buffalo Bill Art Print Value">
            <a:extLst>
              <a:ext uri="{FF2B5EF4-FFF2-40B4-BE49-F238E27FC236}">
                <a16:creationId xmlns:a16="http://schemas.microsoft.com/office/drawing/2014/main" id="{298EA2BD-E199-F61E-8504-70CFD5620FC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6"/>
          <a:stretch/>
        </p:blipFill>
        <p:spPr bwMode="auto">
          <a:xfrm>
            <a:off x="1587218" y="1087152"/>
            <a:ext cx="4508122" cy="5770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A3A364-A667-EB6C-4E5F-1473E7D594FC}"/>
              </a:ext>
            </a:extLst>
          </p:cNvPr>
          <p:cNvSpPr txBox="1"/>
          <p:nvPr/>
        </p:nvSpPr>
        <p:spPr>
          <a:xfrm>
            <a:off x="268357" y="2146852"/>
            <a:ext cx="1749286"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William F. Cody</a:t>
            </a:r>
          </a:p>
          <a:p>
            <a:r>
              <a:rPr lang="en-GB" dirty="0">
                <a:solidFill>
                  <a:srgbClr val="FFFF00"/>
                </a:solidFill>
                <a:latin typeface="Bodoni MT Condensed" panose="02070606080606020203" pitchFamily="18" charset="0"/>
              </a:rPr>
              <a:t>Buffalo Bill</a:t>
            </a:r>
          </a:p>
          <a:p>
            <a:r>
              <a:rPr lang="en-GB" dirty="0">
                <a:solidFill>
                  <a:srgbClr val="FFFF00"/>
                </a:solidFill>
                <a:latin typeface="Bodoni MT Condensed" panose="02070606080606020203" pitchFamily="18" charset="0"/>
              </a:rPr>
              <a:t>1889</a:t>
            </a:r>
          </a:p>
          <a:p>
            <a:r>
              <a:rPr lang="en-GB" dirty="0">
                <a:solidFill>
                  <a:srgbClr val="FFFF00"/>
                </a:solidFill>
                <a:latin typeface="Bodoni MT Condensed" panose="02070606080606020203" pitchFamily="18" charset="0"/>
              </a:rPr>
              <a:t>Rosa Bonheur</a:t>
            </a:r>
          </a:p>
        </p:txBody>
      </p:sp>
      <p:pic>
        <p:nvPicPr>
          <p:cNvPr id="1028" name="Picture 4" descr="ROSA BONHEUR Painting French 1871 Sheep">
            <a:extLst>
              <a:ext uri="{FF2B5EF4-FFF2-40B4-BE49-F238E27FC236}">
                <a16:creationId xmlns:a16="http://schemas.microsoft.com/office/drawing/2014/main" id="{236A0CAA-C085-1687-F9D0-74AEA8B1EB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7743" y="1087152"/>
            <a:ext cx="5826436" cy="4229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3F7E1C-A11E-FA39-CB0C-8478EE545DE1}"/>
              </a:ext>
            </a:extLst>
          </p:cNvPr>
          <p:cNvSpPr txBox="1"/>
          <p:nvPr/>
        </p:nvSpPr>
        <p:spPr>
          <a:xfrm>
            <a:off x="6381345" y="5680953"/>
            <a:ext cx="5732834"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Indiens</a:t>
            </a:r>
            <a:r>
              <a:rPr lang="en-GB" dirty="0">
                <a:solidFill>
                  <a:srgbClr val="FFFF00"/>
                </a:solidFill>
                <a:latin typeface="Bodoni MT Condensed" panose="02070606080606020203" pitchFamily="18" charset="0"/>
              </a:rPr>
              <a:t> à Cheval </a:t>
            </a:r>
            <a:r>
              <a:rPr lang="en-GB" dirty="0" err="1">
                <a:solidFill>
                  <a:srgbClr val="FFFF00"/>
                </a:solidFill>
                <a:latin typeface="Bodoni MT Condensed" panose="02070606080606020203" pitchFamily="18" charset="0"/>
              </a:rPr>
              <a:t>Arm</a:t>
            </a:r>
            <a:r>
              <a:rPr lang="en-GB" dirty="0" err="1">
                <a:solidFill>
                  <a:srgbClr val="FFFF00"/>
                </a:solidFill>
                <a:latin typeface="Bodoni MT Condensed" panose="02070606080606020203" pitchFamily="18" charset="0"/>
                <a:cs typeface="Arial" panose="020B0604020202020204" pitchFamily="34" charset="0"/>
              </a:rPr>
              <a:t>és</a:t>
            </a:r>
            <a:r>
              <a:rPr lang="en-GB" dirty="0">
                <a:solidFill>
                  <a:srgbClr val="FFFF00"/>
                </a:solidFill>
                <a:latin typeface="Bodoni MT Condensed" panose="02070606080606020203" pitchFamily="18" charset="0"/>
                <a:cs typeface="Arial" panose="020B0604020202020204" pitchFamily="34" charset="0"/>
              </a:rPr>
              <a:t> de Lances 1889 Rosa Bonheur</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3570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ircle(in)">
                                      <p:cBhvr>
                                        <p:cTn id="24" dur="20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A446-965D-9475-2584-23430AC46936}"/>
              </a:ext>
            </a:extLst>
          </p:cNvPr>
          <p:cNvSpPr>
            <a:spLocks noGrp="1"/>
          </p:cNvSpPr>
          <p:nvPr>
            <p:ph type="title"/>
          </p:nvPr>
        </p:nvSpPr>
        <p:spPr/>
        <p:txBody>
          <a:bodyPr/>
          <a:lstStyle/>
          <a:p>
            <a:r>
              <a:rPr lang="en-GB" sz="4400" b="1" dirty="0">
                <a:solidFill>
                  <a:srgbClr val="FFC000"/>
                </a:solidFill>
              </a:rPr>
              <a:t>Rosa Bonheur </a:t>
            </a:r>
            <a:r>
              <a:rPr lang="en-GB" sz="1800" dirty="0"/>
              <a:t>1822-1899</a:t>
            </a:r>
            <a:endParaRPr lang="en-GB" dirty="0"/>
          </a:p>
        </p:txBody>
      </p:sp>
      <p:sp>
        <p:nvSpPr>
          <p:cNvPr id="3" name="Text Placeholder 2">
            <a:extLst>
              <a:ext uri="{FF2B5EF4-FFF2-40B4-BE49-F238E27FC236}">
                <a16:creationId xmlns:a16="http://schemas.microsoft.com/office/drawing/2014/main" id="{0C2D01AE-23A5-F4A8-6B26-F3A1617EE098}"/>
              </a:ext>
            </a:extLst>
          </p:cNvPr>
          <p:cNvSpPr>
            <a:spLocks noGrp="1"/>
          </p:cNvSpPr>
          <p:nvPr>
            <p:ph type="body"/>
          </p:nvPr>
        </p:nvSpPr>
        <p:spPr/>
        <p:txBody>
          <a:bodyPr/>
          <a:lstStyle/>
          <a:p>
            <a:endParaRPr lang="en-GB"/>
          </a:p>
        </p:txBody>
      </p:sp>
      <p:pic>
        <p:nvPicPr>
          <p:cNvPr id="2050" name="Picture 2" descr="Lion in a Mountainous Landscape, 1880 - Rosa Bonheur - WikiArt.org">
            <a:extLst>
              <a:ext uri="{FF2B5EF4-FFF2-40B4-BE49-F238E27FC236}">
                <a16:creationId xmlns:a16="http://schemas.microsoft.com/office/drawing/2014/main" id="{365F637C-B1FD-097D-7F33-F6F30E139E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459" y="1224497"/>
            <a:ext cx="6176221" cy="5097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A97634-AEFE-2AF3-FAFD-1CE09A7B5F9F}"/>
              </a:ext>
            </a:extLst>
          </p:cNvPr>
          <p:cNvSpPr txBox="1"/>
          <p:nvPr/>
        </p:nvSpPr>
        <p:spPr>
          <a:xfrm>
            <a:off x="204281" y="6321791"/>
            <a:ext cx="6011693" cy="369332"/>
          </a:xfrm>
          <a:prstGeom prst="rect">
            <a:avLst/>
          </a:prstGeom>
          <a:noFill/>
        </p:spPr>
        <p:txBody>
          <a:bodyPr wrap="square" rtlCol="0">
            <a:spAutoFit/>
          </a:bodyPr>
          <a:lstStyle/>
          <a:p>
            <a:pPr algn="ctr"/>
            <a:r>
              <a:rPr lang="en-GB" dirty="0">
                <a:highlight>
                  <a:srgbClr val="FFFF00"/>
                </a:highlight>
                <a:latin typeface="Bodoni MT Condensed" panose="02070606080606020203" pitchFamily="18" charset="0"/>
              </a:rPr>
              <a:t>Lion Dans un </a:t>
            </a:r>
            <a:r>
              <a:rPr lang="en-GB" dirty="0" err="1">
                <a:highlight>
                  <a:srgbClr val="FFFF00"/>
                </a:highlight>
                <a:latin typeface="Bodoni MT Condensed" panose="02070606080606020203" pitchFamily="18" charset="0"/>
              </a:rPr>
              <a:t>Paysage</a:t>
            </a:r>
            <a:r>
              <a:rPr lang="en-GB" dirty="0">
                <a:highlight>
                  <a:srgbClr val="FFFF00"/>
                </a:highlight>
                <a:latin typeface="Bodoni MT Condensed" panose="02070606080606020203" pitchFamily="18" charset="0"/>
              </a:rPr>
              <a:t>  </a:t>
            </a:r>
            <a:r>
              <a:rPr lang="en-GB" dirty="0" err="1">
                <a:highlight>
                  <a:srgbClr val="FFFF00"/>
                </a:highlight>
                <a:latin typeface="Bodoni MT Condensed" panose="02070606080606020203" pitchFamily="18" charset="0"/>
              </a:rPr>
              <a:t>Montagneux</a:t>
            </a:r>
            <a:r>
              <a:rPr lang="en-GB" dirty="0">
                <a:highlight>
                  <a:srgbClr val="FFFF00"/>
                </a:highlight>
                <a:latin typeface="Bodoni MT Condensed" panose="02070606080606020203" pitchFamily="18" charset="0"/>
              </a:rPr>
              <a:t> 1880 Rosa Bonheur</a:t>
            </a:r>
          </a:p>
        </p:txBody>
      </p:sp>
      <p:pic>
        <p:nvPicPr>
          <p:cNvPr id="2052" name="Picture 4" descr="Category:Paintings by Rosa Bonheur - Wikimedia Commons | Painting, Art ...">
            <a:extLst>
              <a:ext uri="{FF2B5EF4-FFF2-40B4-BE49-F238E27FC236}">
                <a16:creationId xmlns:a16="http://schemas.microsoft.com/office/drawing/2014/main" id="{3E33BAF6-6E5C-2A0B-1B1F-CEE1D41B9B5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2680" y="1838526"/>
            <a:ext cx="5775118" cy="4302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EA5173-6528-9AA3-5943-02D1C5D97BB1}"/>
              </a:ext>
            </a:extLst>
          </p:cNvPr>
          <p:cNvSpPr txBox="1"/>
          <p:nvPr/>
        </p:nvSpPr>
        <p:spPr>
          <a:xfrm>
            <a:off x="6556443" y="6321791"/>
            <a:ext cx="552135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Lion au Repos c.1880 Rosa Bonheur</a:t>
            </a:r>
          </a:p>
        </p:txBody>
      </p:sp>
    </p:spTree>
    <p:extLst>
      <p:ext uri="{BB962C8B-B14F-4D97-AF65-F5344CB8AC3E}">
        <p14:creationId xmlns:p14="http://schemas.microsoft.com/office/powerpoint/2010/main" val="239004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32BF-15BE-8E39-2303-42DA6DFFF06A}"/>
              </a:ext>
            </a:extLst>
          </p:cNvPr>
          <p:cNvSpPr>
            <a:spLocks noGrp="1"/>
          </p:cNvSpPr>
          <p:nvPr>
            <p:ph type="title"/>
          </p:nvPr>
        </p:nvSpPr>
        <p:spPr/>
        <p:txBody>
          <a:bodyPr/>
          <a:lstStyle/>
          <a:p>
            <a:r>
              <a:rPr lang="en-GB" dirty="0">
                <a:latin typeface="Bodoni MT" panose="02070603080606020203" pitchFamily="18" charset="0"/>
              </a:rPr>
              <a:t>Enguerrand Quarton</a:t>
            </a:r>
            <a:r>
              <a:rPr lang="en-GB" sz="2800" dirty="0">
                <a:latin typeface="Bodoni MT" panose="02070603080606020203" pitchFamily="18" charset="0"/>
              </a:rPr>
              <a:t> </a:t>
            </a:r>
            <a:r>
              <a:rPr lang="en-GB" sz="2800" i="1" dirty="0">
                <a:latin typeface="Bodoni MT" panose="02070603080606020203" pitchFamily="18" charset="0"/>
              </a:rPr>
              <a:t>1410-1466</a:t>
            </a:r>
            <a:endParaRPr lang="en-GB" i="1" dirty="0">
              <a:latin typeface="Bodoni MT" panose="02070603080606020203" pitchFamily="18" charset="0"/>
            </a:endParaRPr>
          </a:p>
        </p:txBody>
      </p:sp>
      <p:sp>
        <p:nvSpPr>
          <p:cNvPr id="3" name="Subtitle 2">
            <a:extLst>
              <a:ext uri="{FF2B5EF4-FFF2-40B4-BE49-F238E27FC236}">
                <a16:creationId xmlns:a16="http://schemas.microsoft.com/office/drawing/2014/main" id="{C41E475E-4F32-C64C-27B8-3238D993D1A6}"/>
              </a:ext>
            </a:extLst>
          </p:cNvPr>
          <p:cNvSpPr>
            <a:spLocks noGrp="1"/>
          </p:cNvSpPr>
          <p:nvPr>
            <p:ph type="subTitle"/>
          </p:nvPr>
        </p:nvSpPr>
        <p:spPr>
          <a:xfrm>
            <a:off x="496359" y="2717105"/>
            <a:ext cx="7299608" cy="3758112"/>
          </a:xfrm>
        </p:spPr>
        <p:txBody>
          <a:bodyPr/>
          <a:lstStyle/>
          <a:p>
            <a:pPr marL="342900" indent="-342900">
              <a:buFont typeface="Arial" panose="020B0604020202020204" pitchFamily="34" charset="0"/>
              <a:buChar char="•"/>
            </a:pPr>
            <a:r>
              <a:rPr lang="en-GB" sz="2400" dirty="0">
                <a:latin typeface="Bodoni MT" panose="02070603080606020203" pitchFamily="18" charset="0"/>
              </a:rPr>
              <a:t>Quarton was born in Laon </a:t>
            </a:r>
          </a:p>
          <a:p>
            <a:pPr marL="342900" indent="-342900">
              <a:buFont typeface="Arial" panose="020B0604020202020204" pitchFamily="34" charset="0"/>
              <a:buChar char="•"/>
            </a:pPr>
            <a:r>
              <a:rPr lang="en-GB" sz="2400" dirty="0">
                <a:latin typeface="Bodoni MT" panose="02070603080606020203" pitchFamily="18" charset="0"/>
              </a:rPr>
              <a:t>Probably trained in the city but travelled to Holland to sharpen his skills</a:t>
            </a:r>
          </a:p>
          <a:p>
            <a:pPr marL="342900" indent="-342900">
              <a:buFont typeface="Arial" panose="020B0604020202020204" pitchFamily="34" charset="0"/>
              <a:buChar char="•"/>
            </a:pPr>
            <a:r>
              <a:rPr lang="en-GB" sz="2400" dirty="0">
                <a:latin typeface="Bodoni MT" panose="02070603080606020203" pitchFamily="18" charset="0"/>
              </a:rPr>
              <a:t>Left the north in 1444 to live in or near Avignon</a:t>
            </a:r>
          </a:p>
          <a:p>
            <a:pPr marL="342900" indent="-342900">
              <a:buFont typeface="Arial" panose="020B0604020202020204" pitchFamily="34" charset="0"/>
              <a:buChar char="•"/>
            </a:pPr>
            <a:r>
              <a:rPr lang="en-GB" sz="2400" dirty="0">
                <a:latin typeface="Bodoni MT" panose="02070603080606020203" pitchFamily="18" charset="0"/>
              </a:rPr>
              <a:t>The Popes had gone but the city was still part of the Papal Estates</a:t>
            </a:r>
          </a:p>
          <a:p>
            <a:pPr marL="342900" indent="-342900">
              <a:buFont typeface="Arial" panose="020B0604020202020204" pitchFamily="34" charset="0"/>
              <a:buChar char="•"/>
            </a:pPr>
            <a:r>
              <a:rPr lang="en-GB" sz="2400" dirty="0">
                <a:latin typeface="Bodoni MT" panose="02070603080606020203" pitchFamily="18" charset="0"/>
              </a:rPr>
              <a:t>Quickly forgotten after his death</a:t>
            </a:r>
          </a:p>
          <a:p>
            <a:pPr marL="342900" indent="-342900">
              <a:buFont typeface="Arial" panose="020B0604020202020204" pitchFamily="34" charset="0"/>
              <a:buChar char="•"/>
            </a:pPr>
            <a:r>
              <a:rPr lang="en-GB" sz="2400" dirty="0">
                <a:latin typeface="Bodoni MT" panose="02070603080606020203" pitchFamily="18" charset="0"/>
              </a:rPr>
              <a:t>Rediscovered in the 1900s</a:t>
            </a:r>
          </a:p>
          <a:p>
            <a:pPr marL="342900" indent="-342900">
              <a:buFont typeface="Arial" panose="020B0604020202020204" pitchFamily="34" charset="0"/>
              <a:buChar char="•"/>
            </a:pPr>
            <a:r>
              <a:rPr lang="en-GB" sz="2400" dirty="0">
                <a:latin typeface="Bodoni MT" panose="02070603080606020203" pitchFamily="18" charset="0"/>
              </a:rPr>
              <a:t>He is now thought of as one of the early masters of International Gothic Art</a:t>
            </a:r>
          </a:p>
          <a:p>
            <a:endParaRPr lang="en-GB" dirty="0">
              <a:latin typeface="Bodoni MT" panose="02070603080606020203" pitchFamily="18" charset="0"/>
            </a:endParaRPr>
          </a:p>
        </p:txBody>
      </p:sp>
      <p:pic>
        <p:nvPicPr>
          <p:cNvPr id="3074" name="Picture 2" descr="See the source image">
            <a:extLst>
              <a:ext uri="{FF2B5EF4-FFF2-40B4-BE49-F238E27FC236}">
                <a16:creationId xmlns:a16="http://schemas.microsoft.com/office/drawing/2014/main" id="{B4017486-2C5D-198C-D0FC-3C2497B5D4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1982" y="0"/>
            <a:ext cx="9879289" cy="71500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3247353C-510E-346F-57F6-9249E536A5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8117" y="0"/>
            <a:ext cx="4623881" cy="3038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140C080D-4694-2C8E-A6F6-BE2F500A885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68118" y="4220264"/>
            <a:ext cx="4623881" cy="248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barn(inVertical)">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wheel(1)">
                                      <p:cBhvr>
                                        <p:cTn id="60" dur="2000"/>
                                        <p:tgtEl>
                                          <p:spTgt spid="102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3074"/>
                                        </p:tgtEl>
                                        <p:attrNameLst>
                                          <p:attrName>style.visibility</p:attrName>
                                        </p:attrNameLst>
                                      </p:cBhvr>
                                      <p:to>
                                        <p:strVal val="visible"/>
                                      </p:to>
                                    </p:set>
                                    <p:animEffect transition="in" filter="randombar(horizontal)">
                                      <p:cBhvr>
                                        <p:cTn id="6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7176EF-28A8-4DBB-9619-A5CA9B69566C}"/>
              </a:ext>
            </a:extLst>
          </p:cNvPr>
          <p:cNvSpPr>
            <a:spLocks noGrp="1"/>
          </p:cNvSpPr>
          <p:nvPr>
            <p:ph type="title"/>
          </p:nvPr>
        </p:nvSpPr>
        <p:spPr>
          <a:xfrm>
            <a:off x="838200" y="4435052"/>
            <a:ext cx="3093720" cy="1645920"/>
          </a:xfrm>
        </p:spPr>
        <p:txBody>
          <a:bodyPr>
            <a:normAutofit/>
          </a:bodyPr>
          <a:lstStyle/>
          <a:p>
            <a:r>
              <a:rPr lang="en-GB" b="1" dirty="0">
                <a:solidFill>
                  <a:srgbClr val="FFC000"/>
                </a:solidFill>
              </a:rPr>
              <a:t>Ro</a:t>
            </a:r>
            <a:r>
              <a:rPr lang="en-GB" sz="4000" b="1" dirty="0">
                <a:solidFill>
                  <a:srgbClr val="FFC000"/>
                </a:solidFill>
              </a:rPr>
              <a:t>sa Bonheur </a:t>
            </a:r>
            <a:r>
              <a:rPr lang="en-GB" sz="2600" b="1" dirty="0"/>
              <a:t>1822-1899</a:t>
            </a:r>
          </a:p>
        </p:txBody>
      </p:sp>
      <p:pic>
        <p:nvPicPr>
          <p:cNvPr id="7" name="Picture 6" descr="A herd of sheep standing on top of a mountain&#10;&#10;Description automatically generated">
            <a:extLst>
              <a:ext uri="{FF2B5EF4-FFF2-40B4-BE49-F238E27FC236}">
                <a16:creationId xmlns:a16="http://schemas.microsoft.com/office/drawing/2014/main" id="{BC81A701-860D-44F0-9282-D54F17A0B6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6"/>
            <a:ext cx="3931900" cy="4005072"/>
          </a:xfrm>
          <a:prstGeom prst="rect">
            <a:avLst/>
          </a:prstGeom>
        </p:spPr>
      </p:pic>
      <p:pic>
        <p:nvPicPr>
          <p:cNvPr id="9" name="Picture 8" descr="A brown horse standing on top of a dirt field&#10;&#10;Description automatically generated">
            <a:extLst>
              <a:ext uri="{FF2B5EF4-FFF2-40B4-BE49-F238E27FC236}">
                <a16:creationId xmlns:a16="http://schemas.microsoft.com/office/drawing/2014/main" id="{3CA5D1C2-CF7D-429E-9C60-6A781BAF68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0040" y="6"/>
            <a:ext cx="3931920" cy="4005071"/>
          </a:xfrm>
          <a:prstGeom prst="rect">
            <a:avLst/>
          </a:prstGeom>
        </p:spPr>
      </p:pic>
      <p:pic>
        <p:nvPicPr>
          <p:cNvPr id="5" name="Picture 4" descr="A herd of cattle standing on top of a grass covered field&#10;&#10;Description automatically generated">
            <a:extLst>
              <a:ext uri="{FF2B5EF4-FFF2-40B4-BE49-F238E27FC236}">
                <a16:creationId xmlns:a16="http://schemas.microsoft.com/office/drawing/2014/main" id="{24B4804A-C6DA-414E-B17B-692BEF4C25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8161020" y="-13417"/>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F7123FA-C604-420D-8624-535ACB2000AB}"/>
              </a:ext>
            </a:extLst>
          </p:cNvPr>
          <p:cNvSpPr>
            <a:spLocks noGrp="1"/>
          </p:cNvSpPr>
          <p:nvPr>
            <p:ph type="body"/>
          </p:nvPr>
        </p:nvSpPr>
        <p:spPr>
          <a:xfrm>
            <a:off x="136061" y="6399949"/>
            <a:ext cx="7104188" cy="564965"/>
          </a:xfrm>
        </p:spPr>
        <p:txBody>
          <a:bodyPr anchor="ctr">
            <a:norm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https://www.bing.com/videos/search?q=Rosa+Bonheur&amp;&amp;view=detail&amp;mid=C504EC7B0C806B26F0C8C504EC7B0C806B26F0C8&amp;&amp;FORM=VRDGAR</a:t>
            </a:r>
            <a:endParaRPr lang="en-GB" sz="1200" dirty="0">
              <a:solidFill>
                <a:srgbClr val="FFFF00"/>
              </a:solidFill>
            </a:endParaRPr>
          </a:p>
          <a:p>
            <a:endParaRPr lang="en-GB" sz="1800" dirty="0"/>
          </a:p>
        </p:txBody>
      </p:sp>
      <p:sp>
        <p:nvSpPr>
          <p:cNvPr id="4" name="TextBox 3">
            <a:extLst>
              <a:ext uri="{FF2B5EF4-FFF2-40B4-BE49-F238E27FC236}">
                <a16:creationId xmlns:a16="http://schemas.microsoft.com/office/drawing/2014/main" id="{0373290F-FB37-F86F-C87F-530DC0D80AF3}"/>
              </a:ext>
            </a:extLst>
          </p:cNvPr>
          <p:cNvSpPr txBox="1"/>
          <p:nvPr/>
        </p:nvSpPr>
        <p:spPr>
          <a:xfrm>
            <a:off x="7072008" y="6367019"/>
            <a:ext cx="4904200" cy="369332"/>
          </a:xfrm>
          <a:prstGeom prst="rect">
            <a:avLst/>
          </a:prstGeom>
          <a:noFill/>
        </p:spPr>
        <p:txBody>
          <a:bodyPr wrap="square" rtlCol="0">
            <a:spAutoFit/>
          </a:bodyPr>
          <a:lstStyle/>
          <a:p>
            <a:pPr algn="ctr"/>
            <a:r>
              <a:rPr lang="en-GB" dirty="0">
                <a:latin typeface="Bodoni MT Condensed" panose="02070606080606020203" pitchFamily="18" charset="0"/>
              </a:rPr>
              <a:t>Horse Fair 1854 Rosa Bonheur</a:t>
            </a:r>
          </a:p>
        </p:txBody>
      </p:sp>
      <p:sp>
        <p:nvSpPr>
          <p:cNvPr id="6" name="TextBox 5">
            <a:extLst>
              <a:ext uri="{FF2B5EF4-FFF2-40B4-BE49-F238E27FC236}">
                <a16:creationId xmlns:a16="http://schemas.microsoft.com/office/drawing/2014/main" id="{88DCACCE-21E9-84CD-1C92-59C6DF2CE209}"/>
              </a:ext>
            </a:extLst>
          </p:cNvPr>
          <p:cNvSpPr txBox="1"/>
          <p:nvPr/>
        </p:nvSpPr>
        <p:spPr>
          <a:xfrm>
            <a:off x="84279" y="3991655"/>
            <a:ext cx="367059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Berger et </a:t>
            </a:r>
            <a:r>
              <a:rPr lang="en-GB" dirty="0" err="1">
                <a:solidFill>
                  <a:srgbClr val="FFFF00"/>
                </a:solidFill>
                <a:latin typeface="Bodoni MT Condensed" panose="02070606080606020203" pitchFamily="18" charset="0"/>
              </a:rPr>
              <a:t>Troupeau</a:t>
            </a:r>
            <a:r>
              <a:rPr lang="en-GB" dirty="0">
                <a:solidFill>
                  <a:srgbClr val="FFFF00"/>
                </a:solidFill>
                <a:latin typeface="Bodoni MT Condensed" panose="02070606080606020203" pitchFamily="18" charset="0"/>
              </a:rPr>
              <a:t> .1852 Rosa Bonheur</a:t>
            </a:r>
          </a:p>
        </p:txBody>
      </p:sp>
      <p:sp>
        <p:nvSpPr>
          <p:cNvPr id="10" name="TextBox 9">
            <a:extLst>
              <a:ext uri="{FF2B5EF4-FFF2-40B4-BE49-F238E27FC236}">
                <a16:creationId xmlns:a16="http://schemas.microsoft.com/office/drawing/2014/main" id="{3249CC1C-BEB8-C1C4-1F20-1165BDAA5B05}"/>
              </a:ext>
            </a:extLst>
          </p:cNvPr>
          <p:cNvSpPr txBox="1"/>
          <p:nvPr/>
        </p:nvSpPr>
        <p:spPr>
          <a:xfrm>
            <a:off x="4221804" y="4005066"/>
            <a:ext cx="367059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Repos 1856 Rosa Bonheur</a:t>
            </a:r>
          </a:p>
        </p:txBody>
      </p:sp>
      <p:sp>
        <p:nvSpPr>
          <p:cNvPr id="11" name="TextBox 10">
            <a:extLst>
              <a:ext uri="{FF2B5EF4-FFF2-40B4-BE49-F238E27FC236}">
                <a16:creationId xmlns:a16="http://schemas.microsoft.com/office/drawing/2014/main" id="{9D9141B2-0553-7987-ECC1-749470401954}"/>
              </a:ext>
            </a:extLst>
          </p:cNvPr>
          <p:cNvSpPr txBox="1"/>
          <p:nvPr/>
        </p:nvSpPr>
        <p:spPr>
          <a:xfrm>
            <a:off x="8161020" y="4005066"/>
            <a:ext cx="384462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Labour 1867 Rosa Bonheur</a:t>
            </a:r>
          </a:p>
        </p:txBody>
      </p:sp>
      <p:pic>
        <p:nvPicPr>
          <p:cNvPr id="12290" name="Picture 2" descr="After Rosa Bonheur , The horse fair | Christie's">
            <a:extLst>
              <a:ext uri="{FF2B5EF4-FFF2-40B4-BE49-F238E27FC236}">
                <a16:creationId xmlns:a16="http://schemas.microsoft.com/office/drawing/2014/main" id="{FB40CD7E-F7B2-EB67-6FA9-7E614F8FA09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1703" y="274419"/>
            <a:ext cx="12483683" cy="589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 calcmode="lin" valueType="num">
                                      <p:cBhvr additive="base">
                                        <p:cTn id="4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290"/>
                                        </p:tgtEl>
                                        <p:attrNameLst>
                                          <p:attrName>style.visibility</p:attrName>
                                        </p:attrNameLst>
                                      </p:cBhvr>
                                      <p:to>
                                        <p:strVal val="visible"/>
                                      </p:to>
                                    </p:set>
                                    <p:animEffect transition="in" filter="wipe(down)">
                                      <p:cBhvr>
                                        <p:cTn id="52" dur="500"/>
                                        <p:tgtEl>
                                          <p:spTgt spid="1229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10" grpId="0"/>
      <p:bldP spid="11"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2D56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0014-7DB9-0B51-4E02-4E9A7B6505FA}"/>
              </a:ext>
            </a:extLst>
          </p:cNvPr>
          <p:cNvSpPr>
            <a:spLocks noGrp="1"/>
          </p:cNvSpPr>
          <p:nvPr>
            <p:ph type="title"/>
          </p:nvPr>
        </p:nvSpPr>
        <p:spPr/>
        <p:txBody>
          <a:bodyPr/>
          <a:lstStyle/>
          <a:p>
            <a:r>
              <a:rPr lang="en-GB" dirty="0">
                <a:solidFill>
                  <a:srgbClr val="FFFF00"/>
                </a:solidFill>
                <a:latin typeface="Brush Script MT" panose="03060802040406070304" pitchFamily="66" charset="0"/>
              </a:rPr>
              <a:t>Impressionism</a:t>
            </a:r>
          </a:p>
        </p:txBody>
      </p:sp>
      <p:sp>
        <p:nvSpPr>
          <p:cNvPr id="3" name="Text Placeholder 2">
            <a:extLst>
              <a:ext uri="{FF2B5EF4-FFF2-40B4-BE49-F238E27FC236}">
                <a16:creationId xmlns:a16="http://schemas.microsoft.com/office/drawing/2014/main" id="{EFE31B51-2CAD-6B72-2F9B-850528F9B6ED}"/>
              </a:ext>
            </a:extLst>
          </p:cNvPr>
          <p:cNvSpPr>
            <a:spLocks noGrp="1"/>
          </p:cNvSpPr>
          <p:nvPr>
            <p:ph type="body"/>
          </p:nvPr>
        </p:nvSpPr>
        <p:spPr>
          <a:xfrm>
            <a:off x="765760" y="4347626"/>
            <a:ext cx="10971720" cy="1144080"/>
          </a:xfrm>
        </p:spPr>
        <p:txBody>
          <a:bodyPr/>
          <a:lstStyle/>
          <a:p>
            <a:r>
              <a:rPr lang="en-GB" sz="2800" dirty="0">
                <a:solidFill>
                  <a:srgbClr val="FFFF00"/>
                </a:solidFill>
                <a:latin typeface="Bodoni MT" panose="02070603080606020203" pitchFamily="18" charset="0"/>
              </a:rPr>
              <a:t>Against Realism</a:t>
            </a:r>
          </a:p>
          <a:p>
            <a:r>
              <a:rPr lang="en-GB" sz="2800" dirty="0">
                <a:solidFill>
                  <a:srgbClr val="FFFF00"/>
                </a:solidFill>
                <a:latin typeface="Bodoni MT" panose="02070603080606020203" pitchFamily="18" charset="0"/>
              </a:rPr>
              <a:t>Outdoor painting for the most part</a:t>
            </a:r>
          </a:p>
          <a:p>
            <a:r>
              <a:rPr lang="en-GB" sz="2800" dirty="0">
                <a:solidFill>
                  <a:srgbClr val="FFFF00"/>
                </a:solidFill>
                <a:latin typeface="Bodoni MT" panose="02070603080606020203" pitchFamily="18" charset="0"/>
              </a:rPr>
              <a:t>Very quick sketching</a:t>
            </a:r>
          </a:p>
          <a:p>
            <a:r>
              <a:rPr lang="en-GB" sz="2800" dirty="0">
                <a:solidFill>
                  <a:srgbClr val="FFFF00"/>
                </a:solidFill>
                <a:latin typeface="Bodoni MT" panose="02070603080606020203" pitchFamily="18" charset="0"/>
              </a:rPr>
              <a:t>“</a:t>
            </a:r>
            <a:r>
              <a:rPr lang="en-GB" sz="2800" dirty="0" err="1">
                <a:solidFill>
                  <a:srgbClr val="FFFF00"/>
                </a:solidFill>
                <a:latin typeface="Bodoni MT" panose="02070603080606020203" pitchFamily="18" charset="0"/>
              </a:rPr>
              <a:t>flou</a:t>
            </a:r>
            <a:r>
              <a:rPr lang="en-GB" sz="2800" dirty="0">
                <a:solidFill>
                  <a:srgbClr val="FFFF00"/>
                </a:solidFill>
                <a:latin typeface="Bodoni MT" panose="02070603080606020203" pitchFamily="18" charset="0"/>
              </a:rPr>
              <a:t>” (a certain vagueness of lines)</a:t>
            </a:r>
          </a:p>
          <a:p>
            <a:r>
              <a:rPr lang="en-GB" sz="2800" dirty="0">
                <a:solidFill>
                  <a:srgbClr val="FFFF00"/>
                </a:solidFill>
                <a:latin typeface="Bodoni MT" panose="02070603080606020203" pitchFamily="18" charset="0"/>
              </a:rPr>
              <a:t>Everyday subjects</a:t>
            </a:r>
          </a:p>
          <a:p>
            <a:r>
              <a:rPr lang="en-GB" sz="2800" dirty="0">
                <a:solidFill>
                  <a:srgbClr val="FFFF00"/>
                </a:solidFill>
                <a:latin typeface="Bodoni MT" panose="02070603080606020203" pitchFamily="18" charset="0"/>
              </a:rPr>
              <a:t>Painted in juxtaposition of colours</a:t>
            </a:r>
          </a:p>
          <a:p>
            <a:r>
              <a:rPr lang="en-GB" sz="2800" dirty="0">
                <a:solidFill>
                  <a:srgbClr val="FFFF00"/>
                </a:solidFill>
                <a:latin typeface="Bodoni MT" panose="02070603080606020203" pitchFamily="18" charset="0"/>
              </a:rPr>
              <a:t>Quick strokes of the brush</a:t>
            </a:r>
          </a:p>
          <a:p>
            <a:r>
              <a:rPr lang="en-GB" sz="2800" dirty="0">
                <a:solidFill>
                  <a:srgbClr val="FFFF00"/>
                </a:solidFill>
                <a:latin typeface="Bodoni MT" panose="02070603080606020203" pitchFamily="18" charset="0"/>
              </a:rPr>
              <a:t>Should give pictures a spontaneous feel</a:t>
            </a:r>
          </a:p>
          <a:p>
            <a:endParaRPr lang="en-GB" dirty="0"/>
          </a:p>
          <a:p>
            <a:endParaRPr lang="en-GB" dirty="0"/>
          </a:p>
        </p:txBody>
      </p:sp>
      <p:pic>
        <p:nvPicPr>
          <p:cNvPr id="47106" name="Picture 2" descr="Image result for Definitin de l'impressionisme">
            <a:extLst>
              <a:ext uri="{FF2B5EF4-FFF2-40B4-BE49-F238E27FC236}">
                <a16:creationId xmlns:a16="http://schemas.microsoft.com/office/drawing/2014/main" id="{FEA5472C-53BD-0859-C9D3-25435DAD8C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1620" y="1293336"/>
            <a:ext cx="5329580" cy="3976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9B708F-0D34-3F77-5917-6938C1633E78}"/>
              </a:ext>
            </a:extLst>
          </p:cNvPr>
          <p:cNvSpPr txBox="1"/>
          <p:nvPr/>
        </p:nvSpPr>
        <p:spPr>
          <a:xfrm>
            <a:off x="6251620" y="5491706"/>
            <a:ext cx="5329580" cy="379379"/>
          </a:xfrm>
          <a:prstGeom prst="rect">
            <a:avLst/>
          </a:prstGeom>
          <a:noFill/>
        </p:spPr>
        <p:txBody>
          <a:bodyPr wrap="square" rtlCol="0">
            <a:spAutoFit/>
          </a:bodyPr>
          <a:lstStyle/>
          <a:p>
            <a:pPr algn="ctr"/>
            <a:r>
              <a:rPr lang="fr-FR" dirty="0">
                <a:solidFill>
                  <a:srgbClr val="00B0F0"/>
                </a:solidFill>
                <a:latin typeface="Bodoni MT Condensed" panose="02070606080606020203" pitchFamily="18" charset="0"/>
              </a:rPr>
              <a:t>La Gare Saint Lazare, Paris 1872 Claude Monet </a:t>
            </a:r>
          </a:p>
        </p:txBody>
      </p:sp>
    </p:spTree>
    <p:extLst>
      <p:ext uri="{BB962C8B-B14F-4D97-AF65-F5344CB8AC3E}">
        <p14:creationId xmlns:p14="http://schemas.microsoft.com/office/powerpoint/2010/main" val="96767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7106"/>
                                        </p:tgtEl>
                                        <p:attrNameLst>
                                          <p:attrName>style.visibility</p:attrName>
                                        </p:attrNameLst>
                                      </p:cBhvr>
                                      <p:to>
                                        <p:strVal val="visible"/>
                                      </p:to>
                                    </p:set>
                                    <p:animEffect transition="in" filter="wipe(down)">
                                      <p:cBhvr>
                                        <p:cTn id="61" dur="500"/>
                                        <p:tgtEl>
                                          <p:spTgt spid="47106"/>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EAC1-99B8-4A30-9DDA-EB9CB26E8E27}"/>
              </a:ext>
            </a:extLst>
          </p:cNvPr>
          <p:cNvSpPr>
            <a:spLocks noGrp="1"/>
          </p:cNvSpPr>
          <p:nvPr>
            <p:ph type="title"/>
          </p:nvPr>
        </p:nvSpPr>
        <p:spPr/>
        <p:txBody>
          <a:bodyPr/>
          <a:lstStyle/>
          <a:p>
            <a:r>
              <a:rPr lang="en-GB" b="1" dirty="0">
                <a:solidFill>
                  <a:schemeClr val="bg1"/>
                </a:solidFill>
              </a:rPr>
              <a:t>Eug</a:t>
            </a:r>
            <a:r>
              <a:rPr lang="en-GB" b="1" dirty="0">
                <a:solidFill>
                  <a:schemeClr val="bg1"/>
                </a:solidFill>
                <a:latin typeface="Arial" panose="020B0604020202020204" pitchFamily="34" charset="0"/>
                <a:cs typeface="Arial" panose="020B0604020202020204" pitchFamily="34" charset="0"/>
              </a:rPr>
              <a:t>è</a:t>
            </a:r>
            <a:r>
              <a:rPr lang="en-GB" b="1" dirty="0">
                <a:solidFill>
                  <a:schemeClr val="bg1"/>
                </a:solidFill>
              </a:rPr>
              <a:t>ne Boudin </a:t>
            </a:r>
            <a:r>
              <a:rPr lang="en-GB" sz="2800" dirty="0">
                <a:solidFill>
                  <a:srgbClr val="FFFF00"/>
                </a:solidFill>
              </a:rPr>
              <a:t>1824-1898</a:t>
            </a:r>
          </a:p>
        </p:txBody>
      </p:sp>
      <p:sp>
        <p:nvSpPr>
          <p:cNvPr id="3" name="Text Placeholder 2">
            <a:extLst>
              <a:ext uri="{FF2B5EF4-FFF2-40B4-BE49-F238E27FC236}">
                <a16:creationId xmlns:a16="http://schemas.microsoft.com/office/drawing/2014/main" id="{E269C1C6-260F-4288-87B6-A3E6EF25E070}"/>
              </a:ext>
            </a:extLst>
          </p:cNvPr>
          <p:cNvSpPr>
            <a:spLocks noGrp="1"/>
          </p:cNvSpPr>
          <p:nvPr>
            <p:ph type="body"/>
          </p:nvPr>
        </p:nvSpPr>
        <p:spPr>
          <a:xfrm>
            <a:off x="512204" y="2107028"/>
            <a:ext cx="6526611" cy="3976560"/>
          </a:xfrm>
        </p:spPr>
        <p:txBody>
          <a:bodyPr>
            <a:normAutofit/>
          </a:bodyPr>
          <a:lstStyle/>
          <a:p>
            <a:r>
              <a:rPr lang="en-GB" sz="2800" dirty="0">
                <a:solidFill>
                  <a:srgbClr val="00B0F0"/>
                </a:solidFill>
                <a:latin typeface="Bodoni MT" panose="02070603080606020203" pitchFamily="18" charset="0"/>
              </a:rPr>
              <a:t>Worked on boats from aged 11</a:t>
            </a:r>
          </a:p>
          <a:p>
            <a:r>
              <a:rPr lang="en-GB" sz="2800" dirty="0">
                <a:solidFill>
                  <a:srgbClr val="00B0F0"/>
                </a:solidFill>
                <a:latin typeface="Bodoni MT" panose="02070603080606020203" pitchFamily="18" charset="0"/>
              </a:rPr>
              <a:t>First to take his paints outdoors</a:t>
            </a:r>
          </a:p>
          <a:p>
            <a:r>
              <a:rPr lang="en-GB" sz="2800" dirty="0">
                <a:solidFill>
                  <a:srgbClr val="00B0F0"/>
                </a:solidFill>
                <a:latin typeface="Bodoni MT" panose="02070603080606020203" pitchFamily="18" charset="0"/>
              </a:rPr>
              <a:t>Expert in sea and skies</a:t>
            </a:r>
          </a:p>
          <a:p>
            <a:r>
              <a:rPr lang="en-GB" sz="2800" dirty="0">
                <a:solidFill>
                  <a:srgbClr val="00B0F0"/>
                </a:solidFill>
                <a:latin typeface="Bodoni MT" panose="02070603080606020203" pitchFamily="18" charset="0"/>
              </a:rPr>
              <a:t>Corot referred to him as King of the Skies</a:t>
            </a:r>
          </a:p>
          <a:p>
            <a:r>
              <a:rPr lang="en-GB" sz="2800" dirty="0">
                <a:solidFill>
                  <a:srgbClr val="00B0F0"/>
                </a:solidFill>
                <a:latin typeface="Bodoni MT" panose="02070603080606020203" pitchFamily="18" charset="0"/>
              </a:rPr>
              <a:t>Renewed interest in Boudin</a:t>
            </a:r>
          </a:p>
          <a:p>
            <a:r>
              <a:rPr lang="en-GB" sz="2800" dirty="0">
                <a:solidFill>
                  <a:srgbClr val="00B0F0"/>
                </a:solidFill>
                <a:latin typeface="Bodoni MT" panose="02070603080606020203" pitchFamily="18" charset="0"/>
              </a:rPr>
              <a:t>Teacher and close friend of Monet </a:t>
            </a:r>
          </a:p>
          <a:p>
            <a:r>
              <a:rPr lang="en-GB" sz="2800" dirty="0">
                <a:solidFill>
                  <a:srgbClr val="00B0F0"/>
                </a:solidFill>
                <a:latin typeface="Bodoni MT" panose="02070603080606020203" pitchFamily="18" charset="0"/>
              </a:rPr>
              <a:t>Friend of many painters  </a:t>
            </a:r>
          </a:p>
          <a:p>
            <a:r>
              <a:rPr lang="en-GB" sz="2800" dirty="0">
                <a:solidFill>
                  <a:srgbClr val="00B0F0"/>
                </a:solidFill>
                <a:latin typeface="Bodoni MT" panose="02070603080606020203" pitchFamily="18" charset="0"/>
              </a:rPr>
              <a:t>Precursor of Impressionism</a:t>
            </a:r>
          </a:p>
          <a:p>
            <a:endParaRPr lang="en-GB" dirty="0"/>
          </a:p>
        </p:txBody>
      </p:sp>
      <p:pic>
        <p:nvPicPr>
          <p:cNvPr id="5" name="Picture 4">
            <a:extLst>
              <a:ext uri="{FF2B5EF4-FFF2-40B4-BE49-F238E27FC236}">
                <a16:creationId xmlns:a16="http://schemas.microsoft.com/office/drawing/2014/main" id="{2B15A428-CDA1-4890-AA4E-A61892851E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7455" y="754144"/>
            <a:ext cx="4744545" cy="6018792"/>
          </a:xfrm>
          <a:prstGeom prst="rect">
            <a:avLst/>
          </a:prstGeom>
        </p:spPr>
      </p:pic>
    </p:spTree>
    <p:extLst>
      <p:ext uri="{BB962C8B-B14F-4D97-AF65-F5344CB8AC3E}">
        <p14:creationId xmlns:p14="http://schemas.microsoft.com/office/powerpoint/2010/main" val="29376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38F8-1362-6BBA-94B1-326AB805C498}"/>
              </a:ext>
            </a:extLst>
          </p:cNvPr>
          <p:cNvSpPr>
            <a:spLocks noGrp="1"/>
          </p:cNvSpPr>
          <p:nvPr>
            <p:ph type="title"/>
          </p:nvPr>
        </p:nvSpPr>
        <p:spPr/>
        <p:txBody>
          <a:bodyPr/>
          <a:lstStyle/>
          <a:p>
            <a:r>
              <a:rPr lang="en-GB" b="1" dirty="0">
                <a:solidFill>
                  <a:schemeClr val="bg1"/>
                </a:solidFill>
              </a:rPr>
              <a:t>Eug</a:t>
            </a:r>
            <a:r>
              <a:rPr lang="en-GB" b="1" dirty="0">
                <a:solidFill>
                  <a:schemeClr val="bg1"/>
                </a:solidFill>
                <a:latin typeface="Arial" panose="020B0604020202020204" pitchFamily="34" charset="0"/>
                <a:cs typeface="Arial" panose="020B0604020202020204" pitchFamily="34" charset="0"/>
              </a:rPr>
              <a:t>è</a:t>
            </a:r>
            <a:r>
              <a:rPr lang="en-GB" b="1" dirty="0">
                <a:solidFill>
                  <a:schemeClr val="bg1"/>
                </a:solidFill>
              </a:rPr>
              <a:t>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CEE5F43E-F697-9D63-2368-1BC79FCF5EF1}"/>
              </a:ext>
            </a:extLst>
          </p:cNvPr>
          <p:cNvSpPr>
            <a:spLocks noGrp="1"/>
          </p:cNvSpPr>
          <p:nvPr>
            <p:ph type="body"/>
          </p:nvPr>
        </p:nvSpPr>
        <p:spPr/>
        <p:txBody>
          <a:bodyPr/>
          <a:lstStyle/>
          <a:p>
            <a:endParaRPr lang="en-GB"/>
          </a:p>
        </p:txBody>
      </p:sp>
      <p:pic>
        <p:nvPicPr>
          <p:cNvPr id="6146" name="Picture 2" descr="Cows near the Sea, 1896 Painting by Eugene Boudin">
            <a:extLst>
              <a:ext uri="{FF2B5EF4-FFF2-40B4-BE49-F238E27FC236}">
                <a16:creationId xmlns:a16="http://schemas.microsoft.com/office/drawing/2014/main" id="{12B85A8D-7ED6-A731-E01F-7E5BDDC6B6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965" y="0"/>
            <a:ext cx="9437614"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C6087C-2BC8-31B8-C5B5-B56990A78131}"/>
              </a:ext>
            </a:extLst>
          </p:cNvPr>
          <p:cNvSpPr txBox="1"/>
          <p:nvPr/>
        </p:nvSpPr>
        <p:spPr>
          <a:xfrm>
            <a:off x="10047095" y="1021404"/>
            <a:ext cx="2044386" cy="1200329"/>
          </a:xfrm>
          <a:prstGeom prst="rect">
            <a:avLst/>
          </a:prstGeom>
          <a:noFill/>
        </p:spPr>
        <p:txBody>
          <a:bodyPr wrap="square" rtlCol="0">
            <a:spAutoFit/>
          </a:bodyPr>
          <a:lstStyle/>
          <a:p>
            <a:r>
              <a:rPr lang="en-GB" dirty="0">
                <a:solidFill>
                  <a:srgbClr val="FFCCFF"/>
                </a:solidFill>
                <a:latin typeface="Bodoni MT Condensed" panose="02070606080606020203" pitchFamily="18" charset="0"/>
              </a:rPr>
              <a:t>Vaches en Bord de Mer</a:t>
            </a:r>
          </a:p>
          <a:p>
            <a:r>
              <a:rPr lang="en-GB" dirty="0">
                <a:solidFill>
                  <a:srgbClr val="FFCCFF"/>
                </a:solidFill>
                <a:latin typeface="Bodoni MT Condensed" panose="02070606080606020203" pitchFamily="18" charset="0"/>
              </a:rPr>
              <a:t> 1890</a:t>
            </a:r>
          </a:p>
          <a:p>
            <a:r>
              <a:rPr lang="en-GB" dirty="0">
                <a:solidFill>
                  <a:srgbClr val="FFCCFF"/>
                </a:solidFill>
                <a:latin typeface="Bodoni MT Condensed" panose="02070606080606020203" pitchFamily="18" charset="0"/>
              </a:rPr>
              <a:t>Eugene Boudin</a:t>
            </a:r>
          </a:p>
          <a:p>
            <a:endParaRPr lang="en-GB" dirty="0">
              <a:latin typeface="Bodoni MT Condensed" panose="02070606080606020203" pitchFamily="18" charset="0"/>
            </a:endParaRPr>
          </a:p>
        </p:txBody>
      </p:sp>
    </p:spTree>
    <p:extLst>
      <p:ext uri="{BB962C8B-B14F-4D97-AF65-F5344CB8AC3E}">
        <p14:creationId xmlns:p14="http://schemas.microsoft.com/office/powerpoint/2010/main" val="14949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barn(inVertical)">
                                      <p:cBhvr>
                                        <p:cTn id="2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0FCA6-C4D9-0B74-182F-7520ACDB5EA2}"/>
              </a:ext>
            </a:extLst>
          </p:cNvPr>
          <p:cNvSpPr>
            <a:spLocks noGrp="1"/>
          </p:cNvSpPr>
          <p:nvPr>
            <p:ph type="title"/>
          </p:nvPr>
        </p:nvSpPr>
        <p:spPr/>
        <p:txBody>
          <a:bodyPr/>
          <a:lstStyle/>
          <a:p>
            <a:r>
              <a:rPr lang="en-GB" b="1" dirty="0">
                <a:solidFill>
                  <a:schemeClr val="bg1"/>
                </a:solidFill>
              </a:rPr>
              <a:t>Eug</a:t>
            </a:r>
            <a:r>
              <a:rPr lang="en-GB" b="1" dirty="0">
                <a:solidFill>
                  <a:schemeClr val="bg1"/>
                </a:solidFill>
                <a:latin typeface="Arial" panose="020B0604020202020204" pitchFamily="34" charset="0"/>
                <a:cs typeface="Arial" panose="020B0604020202020204" pitchFamily="34" charset="0"/>
              </a:rPr>
              <a:t>è</a:t>
            </a:r>
            <a:r>
              <a:rPr lang="en-GB" b="1" dirty="0">
                <a:solidFill>
                  <a:schemeClr val="bg1"/>
                </a:solidFill>
              </a:rPr>
              <a:t>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F451293F-B20C-3A6C-B8E4-D7743DFB5B74}"/>
              </a:ext>
            </a:extLst>
          </p:cNvPr>
          <p:cNvSpPr>
            <a:spLocks noGrp="1"/>
          </p:cNvSpPr>
          <p:nvPr>
            <p:ph type="body"/>
          </p:nvPr>
        </p:nvSpPr>
        <p:spPr/>
        <p:txBody>
          <a:bodyPr/>
          <a:lstStyle/>
          <a:p>
            <a:endParaRPr lang="en-GB"/>
          </a:p>
        </p:txBody>
      </p:sp>
      <p:pic>
        <p:nvPicPr>
          <p:cNvPr id="7170" name="Picture 2" descr="The Beach at Trouville - Eugene Boudin - WikiArt.org - encyclopedia of ...">
            <a:extLst>
              <a:ext uri="{FF2B5EF4-FFF2-40B4-BE49-F238E27FC236}">
                <a16:creationId xmlns:a16="http://schemas.microsoft.com/office/drawing/2014/main" id="{E9426B87-5B54-1A1C-8E60-E69F296F71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478" y="25980"/>
            <a:ext cx="11739688" cy="6832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B8F533-9948-49F4-42C3-A1FBBBEC7BB8}"/>
              </a:ext>
            </a:extLst>
          </p:cNvPr>
          <p:cNvSpPr txBox="1"/>
          <p:nvPr/>
        </p:nvSpPr>
        <p:spPr>
          <a:xfrm>
            <a:off x="7176969" y="6215068"/>
            <a:ext cx="4766553" cy="369332"/>
          </a:xfrm>
          <a:prstGeom prst="rect">
            <a:avLst/>
          </a:prstGeom>
          <a:noFill/>
        </p:spPr>
        <p:txBody>
          <a:bodyPr wrap="square" rtlCol="0">
            <a:spAutoFit/>
          </a:bodyPr>
          <a:lstStyle/>
          <a:p>
            <a:pPr algn="r"/>
            <a:r>
              <a:rPr lang="en-GB" dirty="0">
                <a:latin typeface="Bodoni MT Condensed" panose="02070606080606020203" pitchFamily="18" charset="0"/>
              </a:rPr>
              <a:t>Trouville 1865 Eugene Boudin</a:t>
            </a:r>
          </a:p>
        </p:txBody>
      </p:sp>
    </p:spTree>
    <p:extLst>
      <p:ext uri="{BB962C8B-B14F-4D97-AF65-F5344CB8AC3E}">
        <p14:creationId xmlns:p14="http://schemas.microsoft.com/office/powerpoint/2010/main" val="17177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8260E7-568A-42EC-AF31-CF2315722B5B}"/>
              </a:ext>
            </a:extLst>
          </p:cNvPr>
          <p:cNvSpPr>
            <a:spLocks noGrp="1"/>
          </p:cNvSpPr>
          <p:nvPr>
            <p:ph type="title"/>
          </p:nvPr>
        </p:nvSpPr>
        <p:spPr>
          <a:xfrm>
            <a:off x="838200" y="4440602"/>
            <a:ext cx="3300663" cy="1645920"/>
          </a:xfrm>
        </p:spPr>
        <p:txBody>
          <a:bodyPr>
            <a:normAutofit/>
          </a:bodyPr>
          <a:lstStyle/>
          <a:p>
            <a:r>
              <a:rPr lang="en-GB" b="1" dirty="0"/>
              <a:t>Eugene Boudin </a:t>
            </a:r>
            <a:r>
              <a:rPr lang="en-GB" sz="2800" b="1" dirty="0">
                <a:solidFill>
                  <a:srgbClr val="00B0F0"/>
                </a:solidFill>
              </a:rPr>
              <a:t>1824-1898</a:t>
            </a:r>
          </a:p>
        </p:txBody>
      </p:sp>
      <p:pic>
        <p:nvPicPr>
          <p:cNvPr id="7" name="Picture 6" descr="A picture containing nature, sunset, grazing, standing&#10;&#10;Description automatically generated">
            <a:extLst>
              <a:ext uri="{FF2B5EF4-FFF2-40B4-BE49-F238E27FC236}">
                <a16:creationId xmlns:a16="http://schemas.microsoft.com/office/drawing/2014/main" id="{5F6A0832-C27D-4B31-9822-6A6EFF54CB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5430" y="381327"/>
            <a:ext cx="3584448" cy="3639935"/>
          </a:xfrm>
          <a:prstGeom prst="rect">
            <a:avLst/>
          </a:prstGeom>
        </p:spPr>
      </p:pic>
      <p:pic>
        <p:nvPicPr>
          <p:cNvPr id="9" name="Picture 8" descr="A picture containing mountain, grass, group, water&#10;&#10;Description automatically generated">
            <a:extLst>
              <a:ext uri="{FF2B5EF4-FFF2-40B4-BE49-F238E27FC236}">
                <a16:creationId xmlns:a16="http://schemas.microsoft.com/office/drawing/2014/main" id="{679A00E4-24DD-45CC-B0BC-8492B7E2D7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5308" y="365758"/>
            <a:ext cx="4013414" cy="4074844"/>
          </a:xfrm>
          <a:prstGeom prst="rect">
            <a:avLst/>
          </a:prstGeom>
        </p:spPr>
      </p:pic>
      <p:pic>
        <p:nvPicPr>
          <p:cNvPr id="5" name="Picture 4" descr="A large body of water&#10;&#10;Description automatically generated">
            <a:extLst>
              <a:ext uri="{FF2B5EF4-FFF2-40B4-BE49-F238E27FC236}">
                <a16:creationId xmlns:a16="http://schemas.microsoft.com/office/drawing/2014/main" id="{2D59B27B-5A68-4F86-A3C8-CC40EDE06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24152" y="445538"/>
            <a:ext cx="3584448" cy="3639312"/>
          </a:xfrm>
          <a:prstGeom prst="rect">
            <a:avLst/>
          </a:prstGeom>
        </p:spPr>
      </p:pic>
      <p:sp>
        <p:nvSpPr>
          <p:cNvPr id="24"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4AEE5C1-A0D9-419F-94F8-8C632DE87797}"/>
              </a:ext>
            </a:extLst>
          </p:cNvPr>
          <p:cNvSpPr>
            <a:spLocks noGrp="1"/>
          </p:cNvSpPr>
          <p:nvPr>
            <p:ph type="body"/>
          </p:nvPr>
        </p:nvSpPr>
        <p:spPr>
          <a:xfrm>
            <a:off x="8256286" y="5447488"/>
            <a:ext cx="3182722" cy="639033"/>
          </a:xfrm>
        </p:spPr>
        <p:txBody>
          <a:bodyPr anchor="ctr">
            <a:normAutofit fontScale="92500" lnSpcReduction="20000"/>
          </a:bodyPr>
          <a:lstStyle/>
          <a:p>
            <a:r>
              <a:rPr lang="en-GB" sz="1500" dirty="0">
                <a:solidFill>
                  <a:srgbClr val="FFFF00"/>
                </a:solidFill>
                <a:hlinkClick r:id="rId5">
                  <a:extLst>
                    <a:ext uri="{A12FA001-AC4F-418D-AE19-62706E023703}">
                      <ahyp:hlinkClr xmlns:ahyp="http://schemas.microsoft.com/office/drawing/2018/hyperlinkcolor" val="tx"/>
                    </a:ext>
                  </a:extLst>
                </a:hlinkClick>
              </a:rPr>
              <a:t>https://www.bing.com/videos/search?q=+Eugene+Boudin&amp;&amp;view=detail&amp;mid=3A2027B6437C7FB45B893A2027B6437C7FB45B89&amp;&amp;FORM=VRDGAR</a:t>
            </a:r>
            <a:endParaRPr lang="en-GB" sz="1500" dirty="0">
              <a:solidFill>
                <a:srgbClr val="FFFF00"/>
              </a:solidFill>
            </a:endParaRPr>
          </a:p>
          <a:p>
            <a:endParaRPr lang="en-GB" sz="1800" dirty="0"/>
          </a:p>
        </p:txBody>
      </p:sp>
      <p:sp>
        <p:nvSpPr>
          <p:cNvPr id="6" name="TextBox 5">
            <a:extLst>
              <a:ext uri="{FF2B5EF4-FFF2-40B4-BE49-F238E27FC236}">
                <a16:creationId xmlns:a16="http://schemas.microsoft.com/office/drawing/2014/main" id="{6298F2EC-DC73-F115-DA15-83B2D9B79E99}"/>
              </a:ext>
            </a:extLst>
          </p:cNvPr>
          <p:cNvSpPr txBox="1"/>
          <p:nvPr/>
        </p:nvSpPr>
        <p:spPr>
          <a:xfrm>
            <a:off x="4202872" y="4620638"/>
            <a:ext cx="376466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Plage à Trouville 1854 </a:t>
            </a:r>
            <a:r>
              <a:rPr lang="en-GB" dirty="0" err="1">
                <a:solidFill>
                  <a:srgbClr val="FFFF00"/>
                </a:solidFill>
                <a:latin typeface="Bodoni MT Condensed" panose="02070606080606020203" pitchFamily="18" charset="0"/>
              </a:rPr>
              <a:t>EugèNe</a:t>
            </a:r>
            <a:r>
              <a:rPr lang="en-GB" dirty="0">
                <a:solidFill>
                  <a:srgbClr val="FFFF00"/>
                </a:solidFill>
                <a:latin typeface="Bodoni MT Condensed" panose="02070606080606020203" pitchFamily="18" charset="0"/>
              </a:rPr>
              <a:t> Boudin</a:t>
            </a:r>
          </a:p>
        </p:txBody>
      </p:sp>
      <p:sp>
        <p:nvSpPr>
          <p:cNvPr id="8" name="TextBox 7">
            <a:extLst>
              <a:ext uri="{FF2B5EF4-FFF2-40B4-BE49-F238E27FC236}">
                <a16:creationId xmlns:a16="http://schemas.microsoft.com/office/drawing/2014/main" id="{7197D104-5C07-8DCB-0C8A-2FBBD36649C5}"/>
              </a:ext>
            </a:extLst>
          </p:cNvPr>
          <p:cNvSpPr txBox="1"/>
          <p:nvPr/>
        </p:nvSpPr>
        <p:spPr>
          <a:xfrm>
            <a:off x="368063" y="4195880"/>
            <a:ext cx="3300663"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Coucher</a:t>
            </a:r>
            <a:r>
              <a:rPr lang="en-GB" dirty="0">
                <a:solidFill>
                  <a:srgbClr val="FFFF00"/>
                </a:solidFill>
                <a:latin typeface="Bodoni MT Condensed" panose="02070606080606020203" pitchFamily="18" charset="0"/>
              </a:rPr>
              <a:t> de Soleil Sur le Rivage 1864 E. Boudin</a:t>
            </a:r>
          </a:p>
        </p:txBody>
      </p:sp>
      <p:sp>
        <p:nvSpPr>
          <p:cNvPr id="10" name="TextBox 9">
            <a:extLst>
              <a:ext uri="{FF2B5EF4-FFF2-40B4-BE49-F238E27FC236}">
                <a16:creationId xmlns:a16="http://schemas.microsoft.com/office/drawing/2014/main" id="{C98A645E-086B-E403-CF84-33592E934704}"/>
              </a:ext>
            </a:extLst>
          </p:cNvPr>
          <p:cNvSpPr txBox="1"/>
          <p:nvPr/>
        </p:nvSpPr>
        <p:spPr>
          <a:xfrm>
            <a:off x="8503320" y="4361741"/>
            <a:ext cx="3134264"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Baie</a:t>
            </a:r>
            <a:r>
              <a:rPr lang="en-GB" dirty="0">
                <a:solidFill>
                  <a:srgbClr val="FFFF00"/>
                </a:solidFill>
                <a:latin typeface="Bodoni MT Condensed" panose="02070606080606020203" pitchFamily="18" charset="0"/>
              </a:rPr>
              <a:t> de Mer en Bretagne 1865 E. Boudin</a:t>
            </a:r>
          </a:p>
        </p:txBody>
      </p:sp>
      <p:pic>
        <p:nvPicPr>
          <p:cNvPr id="4098" name="Picture 2" descr="Scènes de plage | MuMa Le Havre : site officiel du musée d'art moderne ...">
            <a:extLst>
              <a:ext uri="{FF2B5EF4-FFF2-40B4-BE49-F238E27FC236}">
                <a16:creationId xmlns:a16="http://schemas.microsoft.com/office/drawing/2014/main" id="{B4544410-AE59-DE4D-ECA2-19751B77C8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063" y="0"/>
            <a:ext cx="11430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1E713F-D158-DBBB-A6D4-40CA53549BBB}"/>
              </a:ext>
            </a:extLst>
          </p:cNvPr>
          <p:cNvSpPr txBox="1"/>
          <p:nvPr/>
        </p:nvSpPr>
        <p:spPr>
          <a:xfrm>
            <a:off x="6955277" y="241668"/>
            <a:ext cx="4766586"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plage</a:t>
            </a:r>
            <a:r>
              <a:rPr lang="en-GB" dirty="0">
                <a:solidFill>
                  <a:srgbClr val="FFFF00"/>
                </a:solidFill>
                <a:latin typeface="Bodoni MT Condensed" panose="02070606080606020203" pitchFamily="18" charset="0"/>
              </a:rPr>
              <a:t> de Trouville 1871 Eug</a:t>
            </a:r>
            <a:r>
              <a:rPr lang="en-GB" dirty="0">
                <a:solidFill>
                  <a:srgbClr val="FFFF00"/>
                </a:solidFill>
                <a:latin typeface="Bodoni MT Condensed" panose="02070606080606020203" pitchFamily="18" charset="0"/>
                <a:cs typeface="Arial" panose="020B0604020202020204" pitchFamily="34" charset="0"/>
              </a:rPr>
              <a:t>ène Boudin</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22278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circle(in)">
                                      <p:cBhvr>
                                        <p:cTn id="46" dur="200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10" grpId="0"/>
      <p:bldP spid="11"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7D02-5473-FA9F-9D66-7AEF87C2CDF5}"/>
              </a:ext>
            </a:extLst>
          </p:cNvPr>
          <p:cNvSpPr>
            <a:spLocks noGrp="1"/>
          </p:cNvSpPr>
          <p:nvPr>
            <p:ph type="title"/>
          </p:nvPr>
        </p:nvSpPr>
        <p:spPr/>
        <p:txBody>
          <a:bodyPr/>
          <a:lstStyle/>
          <a:p>
            <a:r>
              <a:rPr lang="en-GB" b="1" dirty="0">
                <a:solidFill>
                  <a:schemeClr val="bg1"/>
                </a:solidFill>
              </a:rPr>
              <a:t>Eug</a:t>
            </a:r>
            <a:r>
              <a:rPr lang="en-GB" b="1" dirty="0">
                <a:solidFill>
                  <a:schemeClr val="bg1"/>
                </a:solidFill>
                <a:latin typeface="Arial" panose="020B0604020202020204" pitchFamily="34" charset="0"/>
                <a:cs typeface="Arial" panose="020B0604020202020204" pitchFamily="34" charset="0"/>
              </a:rPr>
              <a:t>è</a:t>
            </a:r>
            <a:r>
              <a:rPr lang="en-GB" b="1" dirty="0">
                <a:solidFill>
                  <a:schemeClr val="bg1"/>
                </a:solidFill>
              </a:rPr>
              <a:t>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A996470F-D1EC-C92C-9531-5782FEC81A00}"/>
              </a:ext>
            </a:extLst>
          </p:cNvPr>
          <p:cNvSpPr>
            <a:spLocks noGrp="1"/>
          </p:cNvSpPr>
          <p:nvPr>
            <p:ph type="body"/>
          </p:nvPr>
        </p:nvSpPr>
        <p:spPr/>
        <p:txBody>
          <a:bodyPr/>
          <a:lstStyle/>
          <a:p>
            <a:endParaRPr lang="en-GB"/>
          </a:p>
        </p:txBody>
      </p:sp>
      <p:pic>
        <p:nvPicPr>
          <p:cNvPr id="5122" name="Picture 2" descr="Eugene Boudin | Impressionist painter | Tutt'Art@ | Pittura • Scultura ...">
            <a:extLst>
              <a:ext uri="{FF2B5EF4-FFF2-40B4-BE49-F238E27FC236}">
                <a16:creationId xmlns:a16="http://schemas.microsoft.com/office/drawing/2014/main" id="{9154F5F3-9B1A-F390-BCB2-41206E16C6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3389" y="0"/>
            <a:ext cx="11323636"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605BDA-FB87-69B0-9E88-207952CAE57E}"/>
              </a:ext>
            </a:extLst>
          </p:cNvPr>
          <p:cNvSpPr txBox="1"/>
          <p:nvPr/>
        </p:nvSpPr>
        <p:spPr>
          <a:xfrm>
            <a:off x="609480" y="6350323"/>
            <a:ext cx="4672639" cy="370877"/>
          </a:xfrm>
          <a:prstGeom prst="rect">
            <a:avLst/>
          </a:prstGeom>
          <a:noFill/>
        </p:spPr>
        <p:txBody>
          <a:bodyPr wrap="square" rtlCol="0">
            <a:spAutoFit/>
          </a:bodyPr>
          <a:lstStyle/>
          <a:p>
            <a:r>
              <a:rPr lang="en-GB" dirty="0">
                <a:latin typeface="Bodoni MT Condensed" panose="02070606080606020203" pitchFamily="18" charset="0"/>
              </a:rPr>
              <a:t>Trouville, La Plage,1864 Eug</a:t>
            </a:r>
            <a:r>
              <a:rPr lang="en-GB" dirty="0">
                <a:latin typeface="Bodoni MT Condensed" panose="02070606080606020203" pitchFamily="18" charset="0"/>
                <a:cs typeface="Arial" panose="020B0604020202020204" pitchFamily="34" charset="0"/>
              </a:rPr>
              <a:t>ène Boudin</a:t>
            </a:r>
            <a:endParaRPr lang="en-GB" dirty="0">
              <a:latin typeface="Bodoni MT Condensed" panose="02070606080606020203" pitchFamily="18" charset="0"/>
            </a:endParaRPr>
          </a:p>
        </p:txBody>
      </p:sp>
    </p:spTree>
    <p:extLst>
      <p:ext uri="{BB962C8B-B14F-4D97-AF65-F5344CB8AC3E}">
        <p14:creationId xmlns:p14="http://schemas.microsoft.com/office/powerpoint/2010/main" val="22273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3455-FA5A-42C2-7A35-5424F35773EF}"/>
              </a:ext>
            </a:extLst>
          </p:cNvPr>
          <p:cNvSpPr>
            <a:spLocks noGrp="1"/>
          </p:cNvSpPr>
          <p:nvPr>
            <p:ph type="title"/>
          </p:nvPr>
        </p:nvSpPr>
        <p:spPr/>
        <p:txBody>
          <a:bodyPr/>
          <a:lstStyle/>
          <a:p>
            <a:r>
              <a:rPr lang="en-GB" b="1" dirty="0">
                <a:solidFill>
                  <a:schemeClr val="bg1"/>
                </a:solidFill>
              </a:rPr>
              <a:t>Eugene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143BBD3D-1B35-3F65-7BBF-9B18481A9A1F}"/>
              </a:ext>
            </a:extLst>
          </p:cNvPr>
          <p:cNvSpPr>
            <a:spLocks noGrp="1"/>
          </p:cNvSpPr>
          <p:nvPr>
            <p:ph type="body"/>
          </p:nvPr>
        </p:nvSpPr>
        <p:spPr/>
        <p:txBody>
          <a:bodyPr/>
          <a:lstStyle/>
          <a:p>
            <a:endParaRPr lang="en-GB"/>
          </a:p>
        </p:txBody>
      </p:sp>
      <p:pic>
        <p:nvPicPr>
          <p:cNvPr id="13314" name="Picture 2" descr="Eugene Boudin | Impressionist painter | Quotes / Aforismi | Tutt'Art ...">
            <a:extLst>
              <a:ext uri="{FF2B5EF4-FFF2-40B4-BE49-F238E27FC236}">
                <a16:creationId xmlns:a16="http://schemas.microsoft.com/office/drawing/2014/main" id="{26387E63-0396-E1D9-E2B6-02477FACCF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42" y="1233682"/>
            <a:ext cx="6077298" cy="4979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947801-1671-8069-B56A-1DFA77360E9D}"/>
              </a:ext>
            </a:extLst>
          </p:cNvPr>
          <p:cNvSpPr txBox="1"/>
          <p:nvPr/>
        </p:nvSpPr>
        <p:spPr>
          <a:xfrm>
            <a:off x="301557" y="6213562"/>
            <a:ext cx="5924145"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La Mare à St Cerny 1892 Eugene Boudin </a:t>
            </a:r>
          </a:p>
        </p:txBody>
      </p:sp>
      <p:pic>
        <p:nvPicPr>
          <p:cNvPr id="13316" name="Picture 4" descr="Sold Price: Eugene Boudin French, 1824-1898 Le Vieux Port de Touques ...">
            <a:extLst>
              <a:ext uri="{FF2B5EF4-FFF2-40B4-BE49-F238E27FC236}">
                <a16:creationId xmlns:a16="http://schemas.microsoft.com/office/drawing/2014/main" id="{C8D84353-8129-466B-C84B-FEDA46D0FE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5340" y="1342474"/>
            <a:ext cx="6077298" cy="4238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96757D-8E87-EA75-A2ED-E8A66836B0AC}"/>
              </a:ext>
            </a:extLst>
          </p:cNvPr>
          <p:cNvSpPr txBox="1"/>
          <p:nvPr/>
        </p:nvSpPr>
        <p:spPr>
          <a:xfrm>
            <a:off x="6643991" y="5690681"/>
            <a:ext cx="5282120"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Le Vieux Port de </a:t>
            </a:r>
            <a:r>
              <a:rPr lang="en-GB" dirty="0" err="1">
                <a:solidFill>
                  <a:srgbClr val="FFC000"/>
                </a:solidFill>
                <a:latin typeface="Bodoni MT Condensed" panose="02070606080606020203" pitchFamily="18" charset="0"/>
              </a:rPr>
              <a:t>Touques</a:t>
            </a:r>
            <a:r>
              <a:rPr lang="en-GB" dirty="0">
                <a:solidFill>
                  <a:srgbClr val="FFC000"/>
                </a:solidFill>
                <a:latin typeface="Bodoni MT Condensed" panose="02070606080606020203" pitchFamily="18" charset="0"/>
              </a:rPr>
              <a:t> 1888 Eugene Boudin</a:t>
            </a:r>
          </a:p>
        </p:txBody>
      </p:sp>
      <p:pic>
        <p:nvPicPr>
          <p:cNvPr id="13318" name="Picture 6" descr="Eugene Boudin Paintings for Sale | Leighton Fine Art">
            <a:extLst>
              <a:ext uri="{FF2B5EF4-FFF2-40B4-BE49-F238E27FC236}">
                <a16:creationId xmlns:a16="http://schemas.microsoft.com/office/drawing/2014/main" id="{C7A53476-AC8F-E8FB-CFF7-6132B634B3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3125" y="0"/>
            <a:ext cx="1044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2CBBE9-092B-0126-5A4E-73B85762A61A}"/>
              </a:ext>
            </a:extLst>
          </p:cNvPr>
          <p:cNvSpPr txBox="1"/>
          <p:nvPr/>
        </p:nvSpPr>
        <p:spPr>
          <a:xfrm>
            <a:off x="1108953" y="6352162"/>
            <a:ext cx="4357992" cy="369332"/>
          </a:xfrm>
          <a:prstGeom prst="rect">
            <a:avLst/>
          </a:prstGeom>
          <a:noFill/>
        </p:spPr>
        <p:txBody>
          <a:bodyPr wrap="square" rtlCol="0">
            <a:spAutoFit/>
          </a:bodyPr>
          <a:lstStyle/>
          <a:p>
            <a:r>
              <a:rPr lang="en-GB" dirty="0" err="1">
                <a:latin typeface="Bodoni MT Condensed" panose="02070606080606020203" pitchFamily="18" charset="0"/>
              </a:rPr>
              <a:t>Coucher</a:t>
            </a:r>
            <a:r>
              <a:rPr lang="en-GB" dirty="0">
                <a:latin typeface="Bodoni MT Condensed" panose="02070606080606020203" pitchFamily="18" charset="0"/>
              </a:rPr>
              <a:t> de Soleil 1871 Eugene Boudin</a:t>
            </a:r>
          </a:p>
        </p:txBody>
      </p:sp>
    </p:spTree>
    <p:extLst>
      <p:ext uri="{BB962C8B-B14F-4D97-AF65-F5344CB8AC3E}">
        <p14:creationId xmlns:p14="http://schemas.microsoft.com/office/powerpoint/2010/main" val="5362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316"/>
                                        </p:tgtEl>
                                        <p:attrNameLst>
                                          <p:attrName>style.visibility</p:attrName>
                                        </p:attrNameLst>
                                      </p:cBhvr>
                                      <p:to>
                                        <p:strVal val="visible"/>
                                      </p:to>
                                    </p:set>
                                    <p:animEffect transition="in" filter="circle(in)">
                                      <p:cBhvr>
                                        <p:cTn id="24" dur="2000"/>
                                        <p:tgtEl>
                                          <p:spTgt spid="133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318"/>
                                        </p:tgtEl>
                                        <p:attrNameLst>
                                          <p:attrName>style.visibility</p:attrName>
                                        </p:attrNameLst>
                                      </p:cBhvr>
                                      <p:to>
                                        <p:strVal val="visible"/>
                                      </p:to>
                                    </p:set>
                                    <p:animEffect transition="in" filter="circle(in)">
                                      <p:cBhvr>
                                        <p:cTn id="35" dur="2000"/>
                                        <p:tgtEl>
                                          <p:spTgt spid="133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6524-43ED-713F-ABEF-F5EE9CE49147}"/>
              </a:ext>
            </a:extLst>
          </p:cNvPr>
          <p:cNvSpPr>
            <a:spLocks noGrp="1"/>
          </p:cNvSpPr>
          <p:nvPr>
            <p:ph type="title"/>
          </p:nvPr>
        </p:nvSpPr>
        <p:spPr/>
        <p:txBody>
          <a:bodyPr/>
          <a:lstStyle/>
          <a:p>
            <a:r>
              <a:rPr lang="en-GB" b="1" dirty="0">
                <a:solidFill>
                  <a:schemeClr val="bg1"/>
                </a:solidFill>
              </a:rPr>
              <a:t>Eugene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289DD8EC-8739-65A9-7923-FA39778736FF}"/>
              </a:ext>
            </a:extLst>
          </p:cNvPr>
          <p:cNvSpPr>
            <a:spLocks noGrp="1"/>
          </p:cNvSpPr>
          <p:nvPr>
            <p:ph type="body"/>
          </p:nvPr>
        </p:nvSpPr>
        <p:spPr/>
        <p:txBody>
          <a:bodyPr/>
          <a:lstStyle/>
          <a:p>
            <a:endParaRPr lang="en-GB"/>
          </a:p>
        </p:txBody>
      </p:sp>
      <p:pic>
        <p:nvPicPr>
          <p:cNvPr id="14340" name="Picture 4" descr="Eugène-Louis Boudin Etretat Painting Reproductions, Save 50-75%, Free ...">
            <a:extLst>
              <a:ext uri="{FF2B5EF4-FFF2-40B4-BE49-F238E27FC236}">
                <a16:creationId xmlns:a16="http://schemas.microsoft.com/office/drawing/2014/main" id="{1EC9A0ED-F58E-5485-0539-B74925A0AA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498060"/>
            <a:ext cx="5799744" cy="4083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9742E8-A49E-D34A-3AE1-4CD7FDD71BAE}"/>
              </a:ext>
            </a:extLst>
          </p:cNvPr>
          <p:cNvSpPr txBox="1"/>
          <p:nvPr/>
        </p:nvSpPr>
        <p:spPr>
          <a:xfrm>
            <a:off x="-160068" y="5687540"/>
            <a:ext cx="5959813"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Avant </a:t>
            </a:r>
            <a:r>
              <a:rPr lang="en-GB" dirty="0" err="1">
                <a:solidFill>
                  <a:srgbClr val="FFC000"/>
                </a:solidFill>
                <a:latin typeface="Bodoni MT Condensed" panose="02070606080606020203" pitchFamily="18" charset="0"/>
              </a:rPr>
              <a:t>l’Orage</a:t>
            </a:r>
            <a:r>
              <a:rPr lang="en-GB" dirty="0">
                <a:solidFill>
                  <a:srgbClr val="FFC000"/>
                </a:solidFill>
                <a:latin typeface="Bodoni MT Condensed" panose="02070606080606020203" pitchFamily="18" charset="0"/>
              </a:rPr>
              <a:t>, </a:t>
            </a:r>
            <a:r>
              <a:rPr lang="en-GB" dirty="0" err="1">
                <a:solidFill>
                  <a:srgbClr val="FFC000"/>
                </a:solidFill>
                <a:latin typeface="Bodoni MT Condensed" panose="02070606080606020203" pitchFamily="18" charset="0"/>
              </a:rPr>
              <a:t>Etretat</a:t>
            </a:r>
            <a:r>
              <a:rPr lang="en-GB" dirty="0">
                <a:solidFill>
                  <a:srgbClr val="FFC000"/>
                </a:solidFill>
                <a:latin typeface="Bodoni MT Condensed" panose="02070606080606020203" pitchFamily="18" charset="0"/>
              </a:rPr>
              <a:t> 1878 Eugene Boudin </a:t>
            </a:r>
          </a:p>
        </p:txBody>
      </p:sp>
      <p:pic>
        <p:nvPicPr>
          <p:cNvPr id="14342" name="Picture 6" descr="Eugène Boudin Most Famous Paintings &amp; Artwork">
            <a:extLst>
              <a:ext uri="{FF2B5EF4-FFF2-40B4-BE49-F238E27FC236}">
                <a16:creationId xmlns:a16="http://schemas.microsoft.com/office/drawing/2014/main" id="{CE955A39-6BF0-62C2-E380-195D4ECD13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99745" y="1702709"/>
            <a:ext cx="6360682" cy="3878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08FBCF-A029-BB3D-CE39-47C62177F8A1}"/>
              </a:ext>
            </a:extLst>
          </p:cNvPr>
          <p:cNvSpPr txBox="1"/>
          <p:nvPr/>
        </p:nvSpPr>
        <p:spPr>
          <a:xfrm>
            <a:off x="6095340" y="5661460"/>
            <a:ext cx="6065087" cy="369332"/>
          </a:xfrm>
          <a:prstGeom prst="rect">
            <a:avLst/>
          </a:prstGeom>
          <a:noFill/>
        </p:spPr>
        <p:txBody>
          <a:bodyPr wrap="square" rtlCol="0">
            <a:spAutoFit/>
          </a:bodyPr>
          <a:lstStyle/>
          <a:p>
            <a:pPr algn="ctr"/>
            <a:r>
              <a:rPr lang="en-GB" dirty="0">
                <a:latin typeface="Bodoni MT Condensed" panose="02070606080606020203" pitchFamily="18" charset="0"/>
              </a:rPr>
              <a:t>Plage de Trouville 1863 Eugene Boudin</a:t>
            </a:r>
          </a:p>
        </p:txBody>
      </p:sp>
      <p:pic>
        <p:nvPicPr>
          <p:cNvPr id="14344" name="Picture 8" descr="The Bay of Fourmis Painting by Eugene Boudin | Fine Art America">
            <a:extLst>
              <a:ext uri="{FF2B5EF4-FFF2-40B4-BE49-F238E27FC236}">
                <a16:creationId xmlns:a16="http://schemas.microsoft.com/office/drawing/2014/main" id="{D47E78E7-C9F7-5161-5F43-08F74B6DC8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432" y="0"/>
            <a:ext cx="11325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CF67A7-CEA1-B1AE-7DA2-18C72028A6EA}"/>
              </a:ext>
            </a:extLst>
          </p:cNvPr>
          <p:cNvSpPr txBox="1"/>
          <p:nvPr/>
        </p:nvSpPr>
        <p:spPr>
          <a:xfrm>
            <a:off x="609480" y="48744"/>
            <a:ext cx="3832698"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Baie</a:t>
            </a:r>
            <a:r>
              <a:rPr lang="en-GB" dirty="0">
                <a:solidFill>
                  <a:srgbClr val="FFFF00"/>
                </a:solidFill>
                <a:latin typeface="Bodoni MT Condensed" panose="02070606080606020203" pitchFamily="18" charset="0"/>
              </a:rPr>
              <a:t> de </a:t>
            </a:r>
            <a:r>
              <a:rPr lang="en-GB" dirty="0" err="1">
                <a:solidFill>
                  <a:srgbClr val="FFFF00"/>
                </a:solidFill>
                <a:latin typeface="Bodoni MT Condensed" panose="02070606080606020203" pitchFamily="18" charset="0"/>
              </a:rPr>
              <a:t>Fourmis</a:t>
            </a:r>
            <a:r>
              <a:rPr lang="en-GB" dirty="0">
                <a:solidFill>
                  <a:srgbClr val="FFFF00"/>
                </a:solidFill>
                <a:latin typeface="Bodoni MT Condensed" panose="02070606080606020203" pitchFamily="18" charset="0"/>
              </a:rPr>
              <a:t> 1892 Eugene Boudin </a:t>
            </a:r>
          </a:p>
        </p:txBody>
      </p:sp>
    </p:spTree>
    <p:extLst>
      <p:ext uri="{BB962C8B-B14F-4D97-AF65-F5344CB8AC3E}">
        <p14:creationId xmlns:p14="http://schemas.microsoft.com/office/powerpoint/2010/main" val="262551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circle(in)">
                                      <p:cBhvr>
                                        <p:cTn id="13" dur="2000"/>
                                        <p:tgtEl>
                                          <p:spTgt spid="1434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342"/>
                                        </p:tgtEl>
                                        <p:attrNameLst>
                                          <p:attrName>style.visibility</p:attrName>
                                        </p:attrNameLst>
                                      </p:cBhvr>
                                      <p:to>
                                        <p:strVal val="visible"/>
                                      </p:to>
                                    </p:set>
                                    <p:animEffect transition="in" filter="wipe(down)">
                                      <p:cBhvr>
                                        <p:cTn id="24" dur="500"/>
                                        <p:tgtEl>
                                          <p:spTgt spid="1434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344"/>
                                        </p:tgtEl>
                                        <p:attrNameLst>
                                          <p:attrName>style.visibility</p:attrName>
                                        </p:attrNameLst>
                                      </p:cBhvr>
                                      <p:to>
                                        <p:strVal val="visible"/>
                                      </p:to>
                                    </p:set>
                                    <p:animEffect transition="in" filter="barn(inVertical)">
                                      <p:cBhvr>
                                        <p:cTn id="35" dur="500"/>
                                        <p:tgtEl>
                                          <p:spTgt spid="1434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0B9E-4D6E-6D7A-3E79-E79F8B9C9B56}"/>
              </a:ext>
            </a:extLst>
          </p:cNvPr>
          <p:cNvSpPr>
            <a:spLocks noGrp="1"/>
          </p:cNvSpPr>
          <p:nvPr>
            <p:ph type="title"/>
          </p:nvPr>
        </p:nvSpPr>
        <p:spPr/>
        <p:txBody>
          <a:bodyPr/>
          <a:lstStyle/>
          <a:p>
            <a:r>
              <a:rPr lang="en-GB" b="1" dirty="0">
                <a:solidFill>
                  <a:schemeClr val="bg1"/>
                </a:solidFill>
              </a:rPr>
              <a:t>Eugène Boudin </a:t>
            </a:r>
            <a:r>
              <a:rPr lang="en-GB" sz="2800" dirty="0">
                <a:solidFill>
                  <a:srgbClr val="FFFF00"/>
                </a:solidFill>
              </a:rPr>
              <a:t>1824-1898</a:t>
            </a:r>
            <a:endParaRPr lang="en-GB" dirty="0"/>
          </a:p>
        </p:txBody>
      </p:sp>
      <p:sp>
        <p:nvSpPr>
          <p:cNvPr id="3" name="Text Placeholder 2">
            <a:extLst>
              <a:ext uri="{FF2B5EF4-FFF2-40B4-BE49-F238E27FC236}">
                <a16:creationId xmlns:a16="http://schemas.microsoft.com/office/drawing/2014/main" id="{21F3125A-3A1D-6148-CB5D-A3B6BDBF29E4}"/>
              </a:ext>
            </a:extLst>
          </p:cNvPr>
          <p:cNvSpPr>
            <a:spLocks noGrp="1"/>
          </p:cNvSpPr>
          <p:nvPr>
            <p:ph type="body"/>
          </p:nvPr>
        </p:nvSpPr>
        <p:spPr/>
        <p:txBody>
          <a:bodyPr/>
          <a:lstStyle/>
          <a:p>
            <a:endParaRPr lang="en-GB"/>
          </a:p>
        </p:txBody>
      </p:sp>
      <p:pic>
        <p:nvPicPr>
          <p:cNvPr id="5122" name="Picture 2" descr="See the source image">
            <a:extLst>
              <a:ext uri="{FF2B5EF4-FFF2-40B4-BE49-F238E27FC236}">
                <a16:creationId xmlns:a16="http://schemas.microsoft.com/office/drawing/2014/main" id="{20C42935-ED9C-D79C-F5D9-57D356EB57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28673"/>
            <a:ext cx="5904120" cy="41744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4E1474-C9AA-6D2E-1D45-9EA7B2DCE340}"/>
              </a:ext>
            </a:extLst>
          </p:cNvPr>
          <p:cNvSpPr txBox="1"/>
          <p:nvPr/>
        </p:nvSpPr>
        <p:spPr>
          <a:xfrm>
            <a:off x="243191" y="6284068"/>
            <a:ext cx="519457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Canal A </a:t>
            </a:r>
            <a:r>
              <a:rPr lang="en-GB" dirty="0" err="1">
                <a:solidFill>
                  <a:srgbClr val="FFFF00"/>
                </a:solidFill>
                <a:latin typeface="Bodoni MT Condensed" panose="02070606080606020203" pitchFamily="18" charset="0"/>
              </a:rPr>
              <a:t>Bruxelles</a:t>
            </a:r>
            <a:r>
              <a:rPr lang="en-GB" dirty="0">
                <a:solidFill>
                  <a:srgbClr val="FFFF00"/>
                </a:solidFill>
                <a:latin typeface="Bodoni MT Condensed" panose="02070606080606020203" pitchFamily="18" charset="0"/>
              </a:rPr>
              <a:t> 1871 Eugène Boudin</a:t>
            </a:r>
          </a:p>
        </p:txBody>
      </p:sp>
      <p:pic>
        <p:nvPicPr>
          <p:cNvPr id="5124" name="Picture 4" descr="Image result for Eugene Boudin">
            <a:extLst>
              <a:ext uri="{FF2B5EF4-FFF2-40B4-BE49-F238E27FC236}">
                <a16:creationId xmlns:a16="http://schemas.microsoft.com/office/drawing/2014/main" id="{85CAEA56-4F68-5610-A41E-013905299B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8095" y="1928674"/>
            <a:ext cx="5922939" cy="3839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8600B5-D79A-0EC7-DB63-AF14E4134C2F}"/>
              </a:ext>
            </a:extLst>
          </p:cNvPr>
          <p:cNvSpPr txBox="1"/>
          <p:nvPr/>
        </p:nvSpPr>
        <p:spPr>
          <a:xfrm>
            <a:off x="6303523" y="5953328"/>
            <a:ext cx="536966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Marée </a:t>
            </a:r>
            <a:r>
              <a:rPr lang="en-GB" dirty="0" err="1">
                <a:solidFill>
                  <a:srgbClr val="FFFF00"/>
                </a:solidFill>
                <a:latin typeface="Bodoni MT Condensed" panose="02070606080606020203" pitchFamily="18" charset="0"/>
              </a:rPr>
              <a:t>Montante</a:t>
            </a:r>
            <a:r>
              <a:rPr lang="en-GB" dirty="0">
                <a:solidFill>
                  <a:srgbClr val="FFFF00"/>
                </a:solidFill>
                <a:latin typeface="Bodoni MT Condensed" panose="02070606080606020203" pitchFamily="18" charset="0"/>
              </a:rPr>
              <a:t>, Rivage de </a:t>
            </a:r>
            <a:r>
              <a:rPr lang="en-GB" dirty="0" err="1">
                <a:solidFill>
                  <a:srgbClr val="FFFF00"/>
                </a:solidFill>
                <a:latin typeface="Bodoni MT Condensed" panose="02070606080606020203" pitchFamily="18" charset="0"/>
              </a:rPr>
              <a:t>Villerville</a:t>
            </a:r>
            <a:r>
              <a:rPr lang="en-GB" dirty="0">
                <a:solidFill>
                  <a:srgbClr val="FFFF00"/>
                </a:solidFill>
                <a:latin typeface="Bodoni MT Condensed" panose="02070606080606020203" pitchFamily="18" charset="0"/>
              </a:rPr>
              <a:t> 1893 Eugène Boudin</a:t>
            </a:r>
          </a:p>
        </p:txBody>
      </p:sp>
      <p:pic>
        <p:nvPicPr>
          <p:cNvPr id="5126" name="Picture 6" descr="See the source image">
            <a:extLst>
              <a:ext uri="{FF2B5EF4-FFF2-40B4-BE49-F238E27FC236}">
                <a16:creationId xmlns:a16="http://schemas.microsoft.com/office/drawing/2014/main" id="{DC402B83-6A4D-1EE9-51F6-330A312D18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043" y="-2603"/>
            <a:ext cx="11300765" cy="6836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1D98C3-169B-9EB7-6145-76C024CB530C}"/>
              </a:ext>
            </a:extLst>
          </p:cNvPr>
          <p:cNvSpPr txBox="1"/>
          <p:nvPr/>
        </p:nvSpPr>
        <p:spPr>
          <a:xfrm>
            <a:off x="953311" y="6478621"/>
            <a:ext cx="4889303" cy="369332"/>
          </a:xfrm>
          <a:prstGeom prst="rect">
            <a:avLst/>
          </a:prstGeom>
          <a:noFill/>
        </p:spPr>
        <p:txBody>
          <a:bodyPr wrap="square" rtlCol="0">
            <a:spAutoFit/>
          </a:bodyPr>
          <a:lstStyle/>
          <a:p>
            <a:r>
              <a:rPr lang="en-GB" dirty="0">
                <a:latin typeface="Bodoni MT Condensed" panose="02070606080606020203" pitchFamily="18" charset="0"/>
              </a:rPr>
              <a:t>Plage de Trouville 1864 Eugène Boudin</a:t>
            </a:r>
          </a:p>
        </p:txBody>
      </p:sp>
    </p:spTree>
    <p:extLst>
      <p:ext uri="{BB962C8B-B14F-4D97-AF65-F5344CB8AC3E}">
        <p14:creationId xmlns:p14="http://schemas.microsoft.com/office/powerpoint/2010/main" val="21283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wipe(down)">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wipe(up)">
                                      <p:cBhvr>
                                        <p:cTn id="35" dur="500"/>
                                        <p:tgtEl>
                                          <p:spTgt spid="51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85" name="CustomShape 1"/>
          <p:cNvSpPr/>
          <p:nvPr/>
        </p:nvSpPr>
        <p:spPr>
          <a:xfrm>
            <a:off x="609480" y="273240"/>
            <a:ext cx="10971360" cy="11437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5320" b="0" strike="noStrike" spc="-1">
                <a:solidFill>
                  <a:srgbClr val="000000"/>
                </a:solidFill>
                <a:latin typeface="MV Boli"/>
                <a:ea typeface="DejaVu Sans"/>
              </a:rPr>
              <a:t>Enguerrand Quarton</a:t>
            </a:r>
            <a:r>
              <a:rPr lang="en-GB" sz="5320" b="0" strike="noStrike" spc="-1">
                <a:solidFill>
                  <a:srgbClr val="000000"/>
                </a:solidFill>
                <a:latin typeface="Arial"/>
                <a:ea typeface="DejaVu Sans"/>
              </a:rPr>
              <a:t> </a:t>
            </a:r>
            <a:r>
              <a:rPr lang="en-GB" sz="2800" b="0" strike="noStrike" spc="-1">
                <a:solidFill>
                  <a:srgbClr val="000000"/>
                </a:solidFill>
                <a:latin typeface="Malgun Gothic Semilight"/>
                <a:ea typeface="DejaVu Sans"/>
              </a:rPr>
              <a:t>1410-1466</a:t>
            </a:r>
            <a:endParaRPr lang="en-GB" sz="2800" b="0" strike="noStrike" spc="-1">
              <a:latin typeface="Arial"/>
            </a:endParaRPr>
          </a:p>
        </p:txBody>
      </p:sp>
      <p:pic>
        <p:nvPicPr>
          <p:cNvPr id="286" name="Picture 285"/>
          <p:cNvPicPr/>
          <p:nvPr/>
        </p:nvPicPr>
        <p:blipFill>
          <a:blip r:embed="rId2" cstate="email">
            <a:extLst>
              <a:ext uri="{28A0092B-C50C-407E-A947-70E740481C1C}">
                <a14:useLocalDpi xmlns:a14="http://schemas.microsoft.com/office/drawing/2010/main"/>
              </a:ext>
            </a:extLst>
          </a:blip>
          <a:stretch/>
        </p:blipFill>
        <p:spPr>
          <a:xfrm>
            <a:off x="5920034" y="1245451"/>
            <a:ext cx="5817484" cy="4457765"/>
          </a:xfrm>
          <a:prstGeom prst="rect">
            <a:avLst/>
          </a:prstGeom>
          <a:ln>
            <a:noFill/>
          </a:ln>
        </p:spPr>
      </p:pic>
      <p:pic>
        <p:nvPicPr>
          <p:cNvPr id="287" name="Picture 286"/>
          <p:cNvPicPr/>
          <p:nvPr/>
        </p:nvPicPr>
        <p:blipFill>
          <a:blip r:embed="rId3" cstate="email">
            <a:extLst>
              <a:ext uri="{28A0092B-C50C-407E-A947-70E740481C1C}">
                <a14:useLocalDpi xmlns:a14="http://schemas.microsoft.com/office/drawing/2010/main"/>
              </a:ext>
            </a:extLst>
          </a:blip>
          <a:stretch/>
        </p:blipFill>
        <p:spPr>
          <a:xfrm>
            <a:off x="0" y="1036260"/>
            <a:ext cx="5501160" cy="1898640"/>
          </a:xfrm>
          <a:prstGeom prst="rect">
            <a:avLst/>
          </a:prstGeom>
          <a:ln>
            <a:noFill/>
          </a:ln>
        </p:spPr>
      </p:pic>
      <p:pic>
        <p:nvPicPr>
          <p:cNvPr id="288" name="Picture 287"/>
          <p:cNvPicPr/>
          <p:nvPr/>
        </p:nvPicPr>
        <p:blipFill>
          <a:blip r:embed="rId4" cstate="email">
            <a:extLst>
              <a:ext uri="{28A0092B-C50C-407E-A947-70E740481C1C}">
                <a14:useLocalDpi xmlns:a14="http://schemas.microsoft.com/office/drawing/2010/main"/>
              </a:ext>
            </a:extLst>
          </a:blip>
          <a:stretch/>
        </p:blipFill>
        <p:spPr>
          <a:xfrm>
            <a:off x="1366743" y="3656122"/>
            <a:ext cx="4246920" cy="3140640"/>
          </a:xfrm>
          <a:prstGeom prst="rect">
            <a:avLst/>
          </a:prstGeom>
          <a:ln>
            <a:noFill/>
          </a:ln>
        </p:spPr>
      </p:pic>
      <p:sp>
        <p:nvSpPr>
          <p:cNvPr id="2" name="TextBox 1">
            <a:extLst>
              <a:ext uri="{FF2B5EF4-FFF2-40B4-BE49-F238E27FC236}">
                <a16:creationId xmlns:a16="http://schemas.microsoft.com/office/drawing/2014/main" id="{C7DEF13F-BDD8-4D85-67C5-2F721E6A3830}"/>
              </a:ext>
            </a:extLst>
          </p:cNvPr>
          <p:cNvSpPr txBox="1"/>
          <p:nvPr/>
        </p:nvSpPr>
        <p:spPr>
          <a:xfrm>
            <a:off x="6096000" y="5872899"/>
            <a:ext cx="5484840" cy="367646"/>
          </a:xfrm>
          <a:prstGeom prst="rect">
            <a:avLst/>
          </a:prstGeom>
          <a:noFill/>
        </p:spPr>
        <p:txBody>
          <a:bodyPr wrap="square" rtlCol="0">
            <a:spAutoFit/>
          </a:bodyPr>
          <a:lstStyle/>
          <a:p>
            <a:pPr algn="ctr"/>
            <a:r>
              <a:rPr lang="en-GB" dirty="0">
                <a:latin typeface="Bodoni MT Condensed" panose="02070606080606020203" pitchFamily="18" charset="0"/>
              </a:rPr>
              <a:t>The Crowning of the Virgin Enguerrand Quarton (1454)</a:t>
            </a:r>
          </a:p>
        </p:txBody>
      </p:sp>
      <p:sp>
        <p:nvSpPr>
          <p:cNvPr id="3" name="TextBox 2">
            <a:extLst>
              <a:ext uri="{FF2B5EF4-FFF2-40B4-BE49-F238E27FC236}">
                <a16:creationId xmlns:a16="http://schemas.microsoft.com/office/drawing/2014/main" id="{0B880B01-0ACB-C736-2EA4-78A4464F4177}"/>
              </a:ext>
            </a:extLst>
          </p:cNvPr>
          <p:cNvSpPr txBox="1"/>
          <p:nvPr/>
        </p:nvSpPr>
        <p:spPr>
          <a:xfrm>
            <a:off x="75414" y="3110845"/>
            <a:ext cx="5231877"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Vierge</a:t>
            </a:r>
            <a:r>
              <a:rPr lang="en-GB" dirty="0">
                <a:latin typeface="Bodoni MT Condensed" panose="02070606080606020203" pitchFamily="18" charset="0"/>
              </a:rPr>
              <a:t> de la </a:t>
            </a:r>
            <a:r>
              <a:rPr lang="en-GB" dirty="0" err="1">
                <a:latin typeface="Bodoni MT Condensed" panose="02070606080606020203" pitchFamily="18" charset="0"/>
              </a:rPr>
              <a:t>Miséricorde</a:t>
            </a:r>
            <a:r>
              <a:rPr lang="en-GB" dirty="0">
                <a:latin typeface="Bodoni MT Condensed" panose="02070606080606020203" pitchFamily="18" charset="0"/>
              </a:rPr>
              <a:t> Enguerrand Quarton 1452 </a:t>
            </a:r>
          </a:p>
        </p:txBody>
      </p:sp>
      <p:sp>
        <p:nvSpPr>
          <p:cNvPr id="4" name="TextBox 3">
            <a:extLst>
              <a:ext uri="{FF2B5EF4-FFF2-40B4-BE49-F238E27FC236}">
                <a16:creationId xmlns:a16="http://schemas.microsoft.com/office/drawing/2014/main" id="{B2F5BE31-4DB2-481B-AF56-A1943FD065BD}"/>
              </a:ext>
            </a:extLst>
          </p:cNvPr>
          <p:cNvSpPr txBox="1"/>
          <p:nvPr/>
        </p:nvSpPr>
        <p:spPr>
          <a:xfrm>
            <a:off x="367646" y="4995736"/>
            <a:ext cx="1074512" cy="1754326"/>
          </a:xfrm>
          <a:prstGeom prst="rect">
            <a:avLst/>
          </a:prstGeom>
          <a:noFill/>
        </p:spPr>
        <p:txBody>
          <a:bodyPr wrap="square" rtlCol="0">
            <a:spAutoFit/>
          </a:bodyPr>
          <a:lstStyle/>
          <a:p>
            <a:r>
              <a:rPr lang="en-GB" dirty="0">
                <a:latin typeface="Bodoni MT Condensed" panose="02070606080606020203" pitchFamily="18" charset="0"/>
              </a:rPr>
              <a:t>Pieta de Villeneuve</a:t>
            </a:r>
          </a:p>
          <a:p>
            <a:r>
              <a:rPr lang="en-GB" dirty="0">
                <a:latin typeface="Bodoni MT Condensed" panose="02070606080606020203" pitchFamily="18" charset="0"/>
              </a:rPr>
              <a:t>Lès Avignon</a:t>
            </a:r>
          </a:p>
          <a:p>
            <a:r>
              <a:rPr lang="en-GB" dirty="0">
                <a:latin typeface="Bodoni MT Condensed" panose="02070606080606020203" pitchFamily="18" charset="0"/>
              </a:rPr>
              <a:t>Enguerrand </a:t>
            </a:r>
          </a:p>
          <a:p>
            <a:r>
              <a:rPr lang="en-GB" dirty="0">
                <a:latin typeface="Bodoni MT Condensed" panose="02070606080606020203" pitchFamily="18" charset="0"/>
              </a:rPr>
              <a:t>Quarton</a:t>
            </a:r>
          </a:p>
          <a:p>
            <a:r>
              <a:rPr lang="en-GB" dirty="0">
                <a:latin typeface="Bodoni MT Condensed" panose="02070606080606020203" pitchFamily="18" charset="0"/>
              </a:rPr>
              <a:t>(1455)</a:t>
            </a:r>
          </a:p>
        </p:txBody>
      </p:sp>
      <p:sp>
        <p:nvSpPr>
          <p:cNvPr id="8" name="TextBox 7">
            <a:extLst>
              <a:ext uri="{FF2B5EF4-FFF2-40B4-BE49-F238E27FC236}">
                <a16:creationId xmlns:a16="http://schemas.microsoft.com/office/drawing/2014/main" id="{3A65BDF2-83EB-8D26-4296-0FBD5691BAD1}"/>
              </a:ext>
            </a:extLst>
          </p:cNvPr>
          <p:cNvSpPr txBox="1"/>
          <p:nvPr/>
        </p:nvSpPr>
        <p:spPr>
          <a:xfrm>
            <a:off x="6097572" y="6398428"/>
            <a:ext cx="6094428" cy="276999"/>
          </a:xfrm>
          <a:prstGeom prst="rect">
            <a:avLst/>
          </a:prstGeom>
          <a:noFill/>
        </p:spPr>
        <p:txBody>
          <a:bodyPr wrap="square">
            <a:spAutoFit/>
          </a:bodyPr>
          <a:lstStyle/>
          <a:p>
            <a:r>
              <a:rPr lang="en-GB" sz="1200" dirty="0">
                <a:hlinkClick r:id="rId5"/>
              </a:rPr>
              <a:t>Enguerrand Quarton(?), Pietà of Villeneuve-</a:t>
            </a:r>
            <a:r>
              <a:rPr lang="en-GB" sz="1200" dirty="0" err="1">
                <a:hlinkClick r:id="rId5"/>
              </a:rPr>
              <a:t>lès</a:t>
            </a:r>
            <a:r>
              <a:rPr lang="en-GB" sz="1200" dirty="0">
                <a:hlinkClick r:id="rId5"/>
              </a:rPr>
              <a:t>-Avignon - Bing video</a:t>
            </a:r>
            <a:endParaRPr lang="en-GB" sz="1200" dirty="0"/>
          </a:p>
        </p:txBody>
      </p:sp>
      <p:sp>
        <p:nvSpPr>
          <p:cNvPr id="6" name="TextBox 5">
            <a:extLst>
              <a:ext uri="{FF2B5EF4-FFF2-40B4-BE49-F238E27FC236}">
                <a16:creationId xmlns:a16="http://schemas.microsoft.com/office/drawing/2014/main" id="{8AC916E3-35D1-1A1C-A5EB-F9E25287A951}"/>
              </a:ext>
            </a:extLst>
          </p:cNvPr>
          <p:cNvSpPr txBox="1"/>
          <p:nvPr/>
        </p:nvSpPr>
        <p:spPr>
          <a:xfrm>
            <a:off x="6266235" y="6307761"/>
            <a:ext cx="6269476" cy="276999"/>
          </a:xfrm>
          <a:prstGeom prst="rect">
            <a:avLst/>
          </a:prstGeom>
          <a:noFill/>
        </p:spPr>
        <p:txBody>
          <a:bodyPr wrap="square">
            <a:spAutoFit/>
          </a:bodyPr>
          <a:lstStyle/>
          <a:p>
            <a:r>
              <a:rPr lang="en-GB" sz="1200" dirty="0">
                <a:solidFill>
                  <a:schemeClr val="bg1"/>
                </a:solidFill>
                <a:hlinkClick r:id="rId6">
                  <a:extLst>
                    <a:ext uri="{A12FA001-AC4F-418D-AE19-62706E023703}">
                      <ahyp:hlinkClr xmlns:ahyp="http://schemas.microsoft.com/office/drawing/2018/hyperlinkcolor" val="tx"/>
                    </a:ext>
                  </a:extLst>
                </a:hlinkClick>
              </a:rPr>
              <a:t>Enguerrand Quarton(?), Pietà of Villeneuve-</a:t>
            </a:r>
            <a:r>
              <a:rPr lang="en-GB" sz="1200" dirty="0" err="1">
                <a:solidFill>
                  <a:schemeClr val="bg1"/>
                </a:solidFill>
                <a:hlinkClick r:id="rId6">
                  <a:extLst>
                    <a:ext uri="{A12FA001-AC4F-418D-AE19-62706E023703}">
                      <ahyp:hlinkClr xmlns:ahyp="http://schemas.microsoft.com/office/drawing/2018/hyperlinkcolor" val="tx"/>
                    </a:ext>
                  </a:extLst>
                </a:hlinkClick>
              </a:rPr>
              <a:t>lès</a:t>
            </a:r>
            <a:r>
              <a:rPr lang="en-GB" sz="1200" dirty="0">
                <a:solidFill>
                  <a:schemeClr val="bg1"/>
                </a:solidFill>
                <a:hlinkClick r:id="rId6">
                  <a:extLst>
                    <a:ext uri="{A12FA001-AC4F-418D-AE19-62706E023703}">
                      <ahyp:hlinkClr xmlns:ahyp="http://schemas.microsoft.com/office/drawing/2018/hyperlinkcolor" val="tx"/>
                    </a:ext>
                  </a:extLst>
                </a:hlinkClick>
              </a:rPr>
              <a:t>-Avignon (video) | Khan Academy</a:t>
            </a:r>
            <a:endParaRPr lang="en-GB" sz="1200" dirty="0">
              <a:solidFill>
                <a:schemeClr val="bg1"/>
              </a:solidFil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anim calcmode="lin" valueType="num">
                                      <p:cBhvr additive="repl">
                                        <p:cTn id="7" dur="500" fill="hold"/>
                                        <p:tgtEl>
                                          <p:spTgt spid="285">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88"/>
                                        </p:tgtEl>
                                        <p:attrNameLst>
                                          <p:attrName>style.visibility</p:attrName>
                                        </p:attrNameLst>
                                      </p:cBhvr>
                                      <p:to>
                                        <p:strVal val="visible"/>
                                      </p:to>
                                    </p:set>
                                    <p:animEffect transition="in" filter="wheel(1)">
                                      <p:cBhvr additive="repl">
                                        <p:cTn id="13" dur="2000"/>
                                        <p:tgtEl>
                                          <p:spTgt spid="2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87"/>
                                        </p:tgtEl>
                                        <p:attrNameLst>
                                          <p:attrName>style.visibility</p:attrName>
                                        </p:attrNameLst>
                                      </p:cBhvr>
                                      <p:to>
                                        <p:strVal val="visible"/>
                                      </p:to>
                                    </p:set>
                                    <p:animEffect transition="in" filter="wheel(1)">
                                      <p:cBhvr additive="repl">
                                        <p:cTn id="24" dur="2000"/>
                                        <p:tgtEl>
                                          <p:spTgt spid="28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86"/>
                                        </p:tgtEl>
                                        <p:attrNameLst>
                                          <p:attrName>style.visibility</p:attrName>
                                        </p:attrNameLst>
                                      </p:cBhvr>
                                      <p:to>
                                        <p:strVal val="visible"/>
                                      </p:to>
                                    </p:set>
                                    <p:animEffect transition="in" filter="wheel(1)">
                                      <p:cBhvr additive="repl">
                                        <p:cTn id="35" dur="2000"/>
                                        <p:tgtEl>
                                          <p:spTgt spid="28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9F20-47D7-D626-76CE-17669CA7F806}"/>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2CC792D2-15CF-117B-832A-6BB770D19A0B}"/>
              </a:ext>
            </a:extLst>
          </p:cNvPr>
          <p:cNvSpPr>
            <a:spLocks noGrp="1"/>
          </p:cNvSpPr>
          <p:nvPr>
            <p:ph type="body"/>
          </p:nvPr>
        </p:nvSpPr>
        <p:spPr/>
        <p:txBody>
          <a:bodyPr/>
          <a:lstStyle/>
          <a:p>
            <a:endParaRPr lang="en-GB"/>
          </a:p>
        </p:txBody>
      </p:sp>
      <p:pic>
        <p:nvPicPr>
          <p:cNvPr id="6146" name="Picture 2" descr="See the source image">
            <a:extLst>
              <a:ext uri="{FF2B5EF4-FFF2-40B4-BE49-F238E27FC236}">
                <a16:creationId xmlns:a16="http://schemas.microsoft.com/office/drawing/2014/main" id="{C1409957-69E9-5E11-4B2C-CB665AE704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8402" y="1541625"/>
            <a:ext cx="6562420" cy="4421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5BEF57-F820-69A1-CF4D-3B7C808156BE}"/>
              </a:ext>
            </a:extLst>
          </p:cNvPr>
          <p:cNvSpPr txBox="1"/>
          <p:nvPr/>
        </p:nvSpPr>
        <p:spPr>
          <a:xfrm>
            <a:off x="6318537" y="6164723"/>
            <a:ext cx="5262663" cy="369332"/>
          </a:xfrm>
          <a:prstGeom prst="rect">
            <a:avLst/>
          </a:prstGeom>
          <a:noFill/>
        </p:spPr>
        <p:txBody>
          <a:bodyPr wrap="square" rtlCol="0">
            <a:spAutoFit/>
          </a:bodyPr>
          <a:lstStyle/>
          <a:p>
            <a:pPr algn="ctr"/>
            <a:r>
              <a:rPr lang="fr-FR" dirty="0">
                <a:latin typeface="Bodoni MT Condensed" panose="02070606080606020203" pitchFamily="18" charset="0"/>
              </a:rPr>
              <a:t>Etretat et Lavandières Eugène Boudin </a:t>
            </a:r>
          </a:p>
        </p:txBody>
      </p:sp>
      <p:pic>
        <p:nvPicPr>
          <p:cNvPr id="6148" name="Picture 4" descr="Image result for Charles daubigny etretat">
            <a:extLst>
              <a:ext uri="{FF2B5EF4-FFF2-40B4-BE49-F238E27FC236}">
                <a16:creationId xmlns:a16="http://schemas.microsoft.com/office/drawing/2014/main" id="{78287594-C655-930E-12AC-B5AF936BFD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706"/>
            <a:ext cx="5467655" cy="5077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2AA799-64BD-EC97-ABBF-B069F78BD696}"/>
              </a:ext>
            </a:extLst>
          </p:cNvPr>
          <p:cNvSpPr txBox="1"/>
          <p:nvPr/>
        </p:nvSpPr>
        <p:spPr>
          <a:xfrm>
            <a:off x="272374" y="6349389"/>
            <a:ext cx="4659549" cy="369332"/>
          </a:xfrm>
          <a:prstGeom prst="rect">
            <a:avLst/>
          </a:prstGeom>
          <a:noFill/>
        </p:spPr>
        <p:txBody>
          <a:bodyPr wrap="square" rtlCol="0">
            <a:spAutoFit/>
          </a:bodyPr>
          <a:lstStyle/>
          <a:p>
            <a:pPr algn="ctr"/>
            <a:r>
              <a:rPr lang="en-GB" dirty="0">
                <a:latin typeface="Bodoni MT Condensed" panose="02070606080606020203" pitchFamily="18" charset="0"/>
              </a:rPr>
              <a:t>Les </a:t>
            </a:r>
            <a:r>
              <a:rPr lang="en-GB" dirty="0" err="1">
                <a:latin typeface="Bodoni MT Condensed" panose="02070606080606020203" pitchFamily="18" charset="0"/>
              </a:rPr>
              <a:t>Falaises</a:t>
            </a:r>
            <a:r>
              <a:rPr lang="en-GB" dirty="0">
                <a:latin typeface="Bodoni MT Condensed" panose="02070606080606020203" pitchFamily="18" charset="0"/>
              </a:rPr>
              <a:t> </a:t>
            </a:r>
            <a:r>
              <a:rPr lang="en-GB" dirty="0" err="1">
                <a:latin typeface="Bodoni MT Condensed" panose="02070606080606020203" pitchFamily="18" charset="0"/>
              </a:rPr>
              <a:t>d’Etretat</a:t>
            </a:r>
            <a:r>
              <a:rPr lang="en-GB" dirty="0">
                <a:latin typeface="Bodoni MT Condensed" panose="02070606080606020203" pitchFamily="18" charset="0"/>
              </a:rPr>
              <a:t> Charles Daubigny </a:t>
            </a:r>
          </a:p>
        </p:txBody>
      </p:sp>
    </p:spTree>
    <p:extLst>
      <p:ext uri="{BB962C8B-B14F-4D97-AF65-F5344CB8AC3E}">
        <p14:creationId xmlns:p14="http://schemas.microsoft.com/office/powerpoint/2010/main" val="40405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wipe(down)">
                                      <p:cBhvr>
                                        <p:cTn id="24" dur="5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2931-2F31-DB15-C782-A8221F975F14}"/>
              </a:ext>
            </a:extLst>
          </p:cNvPr>
          <p:cNvSpPr>
            <a:spLocks noGrp="1"/>
          </p:cNvSpPr>
          <p:nvPr>
            <p:ph type="title"/>
          </p:nvPr>
        </p:nvSpPr>
        <p:spPr/>
        <p:txBody>
          <a:bodyPr/>
          <a:lstStyle/>
          <a:p>
            <a:r>
              <a:rPr lang="en-GB" dirty="0">
                <a:solidFill>
                  <a:srgbClr val="0070C0"/>
                </a:solidFill>
                <a:latin typeface="Bodoni MT" panose="02070603080606020203" pitchFamily="18" charset="0"/>
              </a:rPr>
              <a:t>Paul Durand-Ruel </a:t>
            </a:r>
            <a:r>
              <a:rPr lang="en-GB" sz="2400" dirty="0">
                <a:solidFill>
                  <a:srgbClr val="0070C0"/>
                </a:solidFill>
                <a:latin typeface="Bodoni MT" panose="02070603080606020203" pitchFamily="18" charset="0"/>
              </a:rPr>
              <a:t>1831-1922</a:t>
            </a:r>
          </a:p>
        </p:txBody>
      </p:sp>
      <p:sp>
        <p:nvSpPr>
          <p:cNvPr id="3" name="Text Placeholder 2">
            <a:extLst>
              <a:ext uri="{FF2B5EF4-FFF2-40B4-BE49-F238E27FC236}">
                <a16:creationId xmlns:a16="http://schemas.microsoft.com/office/drawing/2014/main" id="{484651B4-5864-F95F-3429-ABAA81416226}"/>
              </a:ext>
            </a:extLst>
          </p:cNvPr>
          <p:cNvSpPr>
            <a:spLocks noGrp="1"/>
          </p:cNvSpPr>
          <p:nvPr>
            <p:ph type="body"/>
          </p:nvPr>
        </p:nvSpPr>
        <p:spPr>
          <a:xfrm>
            <a:off x="502476" y="2348393"/>
            <a:ext cx="10971720" cy="3976560"/>
          </a:xfrm>
        </p:spPr>
        <p:txBody>
          <a:bodyPr>
            <a:normAutofit fontScale="77500" lnSpcReduction="20000"/>
          </a:bodyPr>
          <a:lstStyle/>
          <a:p>
            <a:r>
              <a:rPr lang="en-GB" dirty="0">
                <a:latin typeface="Bodoni MT" panose="02070603080606020203" pitchFamily="18" charset="0"/>
              </a:rPr>
              <a:t>Art Collector and Dealer</a:t>
            </a:r>
          </a:p>
          <a:p>
            <a:r>
              <a:rPr lang="en-GB" dirty="0">
                <a:latin typeface="Bodoni MT" panose="02070603080606020203" pitchFamily="18" charset="0"/>
              </a:rPr>
              <a:t>Started as Art Shop owner</a:t>
            </a:r>
          </a:p>
          <a:p>
            <a:r>
              <a:rPr lang="en-GB" dirty="0">
                <a:latin typeface="Bodoni MT" panose="02070603080606020203" pitchFamily="18" charset="0"/>
              </a:rPr>
              <a:t>Bought paintings by Barbizon School, Corot, Millet, Daubigny, Jacque</a:t>
            </a:r>
          </a:p>
          <a:p>
            <a:r>
              <a:rPr lang="en-GB" dirty="0">
                <a:latin typeface="Bodoni MT" panose="02070603080606020203" pitchFamily="18" charset="0"/>
              </a:rPr>
              <a:t>Then attached himself to Impressionists:  Boudin, Monet, Pissarro, Degas, Bazille, Manet…</a:t>
            </a:r>
          </a:p>
          <a:p>
            <a:r>
              <a:rPr lang="en-GB" dirty="0">
                <a:latin typeface="Bodoni MT" panose="02070603080606020203" pitchFamily="18" charset="0"/>
              </a:rPr>
              <a:t>Went bankrupt several times as a result.</a:t>
            </a:r>
          </a:p>
          <a:p>
            <a:r>
              <a:rPr lang="en-GB" dirty="0">
                <a:latin typeface="Bodoni MT" panose="02070603080606020203" pitchFamily="18" charset="0"/>
              </a:rPr>
              <a:t>Success in Anglo-Saxon countries saved him</a:t>
            </a:r>
          </a:p>
          <a:p>
            <a:r>
              <a:rPr lang="en-GB" dirty="0">
                <a:latin typeface="Bodoni MT" panose="02070603080606020203" pitchFamily="18" charset="0"/>
              </a:rPr>
              <a:t>Sold hundreds of the most famous paintings of the period</a:t>
            </a:r>
          </a:p>
          <a:p>
            <a:pPr marL="0" indent="0">
              <a:buNone/>
            </a:pPr>
            <a:r>
              <a:rPr lang="en-GB" dirty="0">
                <a:latin typeface="Bodoni MT" panose="02070603080606020203" pitchFamily="18" charset="0"/>
              </a:rPr>
              <a:t> </a:t>
            </a:r>
          </a:p>
          <a:p>
            <a:pPr marL="0" indent="0">
              <a:buNone/>
            </a:pPr>
            <a:endParaRPr lang="en-GB" dirty="0"/>
          </a:p>
          <a:p>
            <a:pPr marL="0" indent="0">
              <a:buNone/>
            </a:pPr>
            <a:endParaRPr lang="en-GB" dirty="0"/>
          </a:p>
        </p:txBody>
      </p:sp>
      <p:pic>
        <p:nvPicPr>
          <p:cNvPr id="9218" name="Picture 2" descr="Image result for durand-Ruel">
            <a:extLst>
              <a:ext uri="{FF2B5EF4-FFF2-40B4-BE49-F238E27FC236}">
                <a16:creationId xmlns:a16="http://schemas.microsoft.com/office/drawing/2014/main" id="{347DF214-3BDD-6C13-0E1D-C24D7872B9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60859" y="32512"/>
            <a:ext cx="3531141" cy="248881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durand-Ruel">
            <a:extLst>
              <a:ext uri="{FF2B5EF4-FFF2-40B4-BE49-F238E27FC236}">
                <a16:creationId xmlns:a16="http://schemas.microsoft.com/office/drawing/2014/main" id="{9AF71B10-B223-1498-ACFA-974E11E400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83" y="1658769"/>
            <a:ext cx="9317760" cy="5166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75D2C4-0300-D55D-84F5-4651672C69BE}"/>
              </a:ext>
            </a:extLst>
          </p:cNvPr>
          <p:cNvSpPr txBox="1"/>
          <p:nvPr/>
        </p:nvSpPr>
        <p:spPr>
          <a:xfrm>
            <a:off x="9302277" y="5145932"/>
            <a:ext cx="2778022" cy="369332"/>
          </a:xfrm>
          <a:prstGeom prst="rect">
            <a:avLst/>
          </a:prstGeom>
          <a:noFill/>
        </p:spPr>
        <p:txBody>
          <a:bodyPr wrap="square" rtlCol="0">
            <a:spAutoFit/>
          </a:bodyPr>
          <a:lstStyle/>
          <a:p>
            <a:r>
              <a:rPr lang="en-GB" dirty="0">
                <a:latin typeface="Bodoni MT Condensed" panose="02070606080606020203" pitchFamily="18" charset="0"/>
              </a:rPr>
              <a:t>Paul Durand-Ruel 1910 Auguste Renoir</a:t>
            </a:r>
          </a:p>
        </p:txBody>
      </p:sp>
    </p:spTree>
    <p:extLst>
      <p:ext uri="{BB962C8B-B14F-4D97-AF65-F5344CB8AC3E}">
        <p14:creationId xmlns:p14="http://schemas.microsoft.com/office/powerpoint/2010/main" val="27933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222"/>
                                        </p:tgtEl>
                                        <p:attrNameLst>
                                          <p:attrName>style.visibility</p:attrName>
                                        </p:attrNameLst>
                                      </p:cBhvr>
                                      <p:to>
                                        <p:strVal val="visible"/>
                                      </p:to>
                                    </p:set>
                                    <p:animEffect transition="in" filter="barn(inVertical)">
                                      <p:cBhvr>
                                        <p:cTn id="67" dur="500"/>
                                        <p:tgtEl>
                                          <p:spTgt spid="92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ppt_x"/>
                                          </p:val>
                                        </p:tav>
                                        <p:tav tm="100000">
                                          <p:val>
                                            <p:strVal val="#ppt_x"/>
                                          </p:val>
                                        </p:tav>
                                      </p:tavLst>
                                    </p:anim>
                                    <p:anim calcmode="lin" valueType="num">
                                      <p:cBhvr additive="base">
                                        <p:cTn id="7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E186-D4AF-4C04-B003-5AEBCC852060}"/>
              </a:ext>
            </a:extLst>
          </p:cNvPr>
          <p:cNvSpPr>
            <a:spLocks noGrp="1"/>
          </p:cNvSpPr>
          <p:nvPr>
            <p:ph type="title"/>
          </p:nvPr>
        </p:nvSpPr>
        <p:spPr>
          <a:xfrm>
            <a:off x="762001" y="803325"/>
            <a:ext cx="5314536" cy="1325563"/>
          </a:xfrm>
        </p:spPr>
        <p:txBody>
          <a:bodyPr>
            <a:normAutofit/>
          </a:bodyPr>
          <a:lstStyle/>
          <a:p>
            <a:r>
              <a:rPr lang="en-GB" b="1" dirty="0">
                <a:solidFill>
                  <a:srgbClr val="FFFF00"/>
                </a:solidFill>
              </a:rPr>
              <a:t>Camille Pissarro </a:t>
            </a:r>
            <a:r>
              <a:rPr lang="en-GB" sz="2800" b="1" dirty="0"/>
              <a:t>1830-1903</a:t>
            </a:r>
          </a:p>
        </p:txBody>
      </p:sp>
      <p:sp>
        <p:nvSpPr>
          <p:cNvPr id="3" name="Text Placeholder 2">
            <a:extLst>
              <a:ext uri="{FF2B5EF4-FFF2-40B4-BE49-F238E27FC236}">
                <a16:creationId xmlns:a16="http://schemas.microsoft.com/office/drawing/2014/main" id="{DF6584C2-4308-4058-9E30-F57FA44AB65A}"/>
              </a:ext>
            </a:extLst>
          </p:cNvPr>
          <p:cNvSpPr>
            <a:spLocks noGrp="1"/>
          </p:cNvSpPr>
          <p:nvPr>
            <p:ph type="body"/>
          </p:nvPr>
        </p:nvSpPr>
        <p:spPr>
          <a:xfrm>
            <a:off x="762000" y="2279017"/>
            <a:ext cx="5314543" cy="3775657"/>
          </a:xfrm>
        </p:spPr>
        <p:txBody>
          <a:bodyPr anchor="t">
            <a:normAutofit fontScale="77500" lnSpcReduction="20000"/>
          </a:bodyPr>
          <a:lstStyle/>
          <a:p>
            <a:pPr>
              <a:spcAft>
                <a:spcPts val="600"/>
              </a:spcAft>
            </a:pPr>
            <a:r>
              <a:rPr lang="en-GB" sz="3600" dirty="0"/>
              <a:t>French-Danish Painter</a:t>
            </a:r>
          </a:p>
          <a:p>
            <a:pPr>
              <a:spcAft>
                <a:spcPts val="600"/>
              </a:spcAft>
            </a:pPr>
            <a:r>
              <a:rPr lang="en-GB" sz="3600" dirty="0"/>
              <a:t>Impressionist, Pointillist and neo-impressionist</a:t>
            </a:r>
          </a:p>
          <a:p>
            <a:pPr>
              <a:spcAft>
                <a:spcPts val="600"/>
              </a:spcAft>
            </a:pPr>
            <a:r>
              <a:rPr lang="en-GB" sz="3600" dirty="0"/>
              <a:t>Originator of the school</a:t>
            </a:r>
          </a:p>
          <a:p>
            <a:pPr>
              <a:spcAft>
                <a:spcPts val="600"/>
              </a:spcAft>
            </a:pPr>
            <a:r>
              <a:rPr lang="en-GB" sz="3600" dirty="0"/>
              <a:t>Started the </a:t>
            </a:r>
            <a:r>
              <a:rPr lang="en-GB" sz="3600" b="1" i="1" dirty="0"/>
              <a:t>Salon des </a:t>
            </a:r>
            <a:r>
              <a:rPr lang="en-GB" sz="3600" b="1" i="1" dirty="0" err="1"/>
              <a:t>Refusés</a:t>
            </a:r>
            <a:endParaRPr lang="en-GB" sz="3600" b="1" i="1" dirty="0"/>
          </a:p>
          <a:p>
            <a:pPr>
              <a:spcAft>
                <a:spcPts val="600"/>
              </a:spcAft>
            </a:pPr>
            <a:r>
              <a:rPr lang="en-GB" sz="3600" dirty="0"/>
              <a:t>Friend/counsellor/guide of other painters</a:t>
            </a:r>
          </a:p>
          <a:p>
            <a:pPr>
              <a:spcAft>
                <a:spcPts val="600"/>
              </a:spcAft>
            </a:pPr>
            <a:r>
              <a:rPr lang="en-GB" sz="3600" dirty="0"/>
              <a:t>Sold few paintings in his life time</a:t>
            </a:r>
          </a:p>
          <a:p>
            <a:pPr>
              <a:spcAft>
                <a:spcPts val="600"/>
              </a:spcAft>
            </a:pPr>
            <a:r>
              <a:rPr lang="en-GB" sz="3600" dirty="0"/>
              <a:t>Started Van Gogh on his search</a:t>
            </a:r>
          </a:p>
          <a:p>
            <a:pPr>
              <a:spcAft>
                <a:spcPts val="600"/>
              </a:spcAft>
            </a:pPr>
            <a:endParaRPr lang="en-GB" sz="1800" dirty="0"/>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looking at the camera&#10;&#10;Description automatically generated">
            <a:extLst>
              <a:ext uri="{FF2B5EF4-FFF2-40B4-BE49-F238E27FC236}">
                <a16:creationId xmlns:a16="http://schemas.microsoft.com/office/drawing/2014/main" id="{0C55675D-BB81-4983-A6D7-FE15D6382E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13338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C6073D-D371-49E5-BC91-FCF363098D7A}"/>
              </a:ext>
            </a:extLst>
          </p:cNvPr>
          <p:cNvSpPr>
            <a:spLocks noGrp="1"/>
          </p:cNvSpPr>
          <p:nvPr>
            <p:ph type="title"/>
          </p:nvPr>
        </p:nvSpPr>
        <p:spPr>
          <a:xfrm>
            <a:off x="838200" y="4435052"/>
            <a:ext cx="3093720" cy="1645920"/>
          </a:xfrm>
        </p:spPr>
        <p:txBody>
          <a:bodyPr>
            <a:normAutofit/>
          </a:bodyPr>
          <a:lstStyle/>
          <a:p>
            <a:r>
              <a:rPr lang="en-GB" sz="2600" b="1" dirty="0"/>
              <a:t>Camille Pissarro </a:t>
            </a:r>
            <a:r>
              <a:rPr lang="en-GB" sz="2600" b="1" dirty="0">
                <a:solidFill>
                  <a:srgbClr val="FFFF00"/>
                </a:solidFill>
              </a:rPr>
              <a:t>1830-1903</a:t>
            </a:r>
          </a:p>
        </p:txBody>
      </p:sp>
      <p:pic>
        <p:nvPicPr>
          <p:cNvPr id="5" name="Picture 4" descr="A picture containing building, mountain, group, standing&#10;&#10;Description automatically generated">
            <a:extLst>
              <a:ext uri="{FF2B5EF4-FFF2-40B4-BE49-F238E27FC236}">
                <a16:creationId xmlns:a16="http://schemas.microsoft.com/office/drawing/2014/main" id="{EDCF92D3-05AA-4381-8568-51F2ABFA0A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7" name="Picture 6" descr="A picture containing grass, old, field, standing&#10;&#10;Description automatically generated">
            <a:extLst>
              <a:ext uri="{FF2B5EF4-FFF2-40B4-BE49-F238E27FC236}">
                <a16:creationId xmlns:a16="http://schemas.microsoft.com/office/drawing/2014/main" id="{3C1294BE-E3D8-4820-9DD0-77C5BADD1A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0040" y="6"/>
            <a:ext cx="3931920" cy="4005071"/>
          </a:xfrm>
          <a:prstGeom prst="rect">
            <a:avLst/>
          </a:prstGeom>
        </p:spPr>
      </p:pic>
      <p:pic>
        <p:nvPicPr>
          <p:cNvPr id="9" name="Picture 8" descr="A group of people in a park&#10;&#10;Description automatically generated">
            <a:extLst>
              <a:ext uri="{FF2B5EF4-FFF2-40B4-BE49-F238E27FC236}">
                <a16:creationId xmlns:a16="http://schemas.microsoft.com/office/drawing/2014/main" id="{BE2E4143-F045-489B-B775-969BE91D75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0080" y="-1"/>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017F13D-C0BE-419D-90F6-93D789A4C9D3}"/>
              </a:ext>
            </a:extLst>
          </p:cNvPr>
          <p:cNvSpPr>
            <a:spLocks noGrp="1"/>
          </p:cNvSpPr>
          <p:nvPr>
            <p:ph type="body"/>
          </p:nvPr>
        </p:nvSpPr>
        <p:spPr>
          <a:xfrm>
            <a:off x="4380266" y="4435052"/>
            <a:ext cx="7104188" cy="1645920"/>
          </a:xfrm>
        </p:spPr>
        <p:txBody>
          <a:bodyPr anchor="ctr">
            <a:normAutofit/>
          </a:bodyPr>
          <a:lstStyle/>
          <a:p>
            <a:endParaRPr lang="en-GB" sz="1800" dirty="0"/>
          </a:p>
        </p:txBody>
      </p:sp>
      <p:sp>
        <p:nvSpPr>
          <p:cNvPr id="4" name="TextBox 3">
            <a:extLst>
              <a:ext uri="{FF2B5EF4-FFF2-40B4-BE49-F238E27FC236}">
                <a16:creationId xmlns:a16="http://schemas.microsoft.com/office/drawing/2014/main" id="{231E03F8-058B-E617-4C2D-EE9EDC69B88B}"/>
              </a:ext>
            </a:extLst>
          </p:cNvPr>
          <p:cNvSpPr txBox="1"/>
          <p:nvPr/>
        </p:nvSpPr>
        <p:spPr>
          <a:xfrm>
            <a:off x="8608979" y="4309353"/>
            <a:ext cx="331100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Bromley 1871 Camille Pissarro</a:t>
            </a:r>
          </a:p>
        </p:txBody>
      </p:sp>
      <p:sp>
        <p:nvSpPr>
          <p:cNvPr id="6" name="TextBox 5">
            <a:extLst>
              <a:ext uri="{FF2B5EF4-FFF2-40B4-BE49-F238E27FC236}">
                <a16:creationId xmlns:a16="http://schemas.microsoft.com/office/drawing/2014/main" id="{EFDA91FA-9473-1BCA-530A-8A0240DB92B4}"/>
              </a:ext>
            </a:extLst>
          </p:cNvPr>
          <p:cNvSpPr txBox="1"/>
          <p:nvPr/>
        </p:nvSpPr>
        <p:spPr>
          <a:xfrm>
            <a:off x="4182146" y="4289293"/>
            <a:ext cx="401882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Avenue de </a:t>
            </a:r>
            <a:r>
              <a:rPr lang="en-GB" dirty="0" err="1">
                <a:solidFill>
                  <a:srgbClr val="FFFF00"/>
                </a:solidFill>
                <a:latin typeface="Bodoni MT Condensed" panose="02070606080606020203" pitchFamily="18" charset="0"/>
              </a:rPr>
              <a:t>L’Opera</a:t>
            </a:r>
            <a:r>
              <a:rPr lang="en-GB" dirty="0">
                <a:solidFill>
                  <a:srgbClr val="FFFF00"/>
                </a:solidFill>
                <a:latin typeface="Bodoni MT Condensed" panose="02070606080606020203" pitchFamily="18" charset="0"/>
              </a:rPr>
              <a:t> en Hiver 1867 Camille Pissarro</a:t>
            </a:r>
          </a:p>
        </p:txBody>
      </p:sp>
      <p:sp>
        <p:nvSpPr>
          <p:cNvPr id="8" name="TextBox 7">
            <a:extLst>
              <a:ext uri="{FF2B5EF4-FFF2-40B4-BE49-F238E27FC236}">
                <a16:creationId xmlns:a16="http://schemas.microsoft.com/office/drawing/2014/main" id="{875FF96D-27C8-6DA7-2B6B-2B71D16BC874}"/>
              </a:ext>
            </a:extLst>
          </p:cNvPr>
          <p:cNvSpPr txBox="1"/>
          <p:nvPr/>
        </p:nvSpPr>
        <p:spPr>
          <a:xfrm>
            <a:off x="155643" y="4218905"/>
            <a:ext cx="370238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Dimanche à </a:t>
            </a:r>
            <a:r>
              <a:rPr lang="en-GB" dirty="0" err="1">
                <a:solidFill>
                  <a:srgbClr val="FFFF00"/>
                </a:solidFill>
                <a:latin typeface="Bodoni MT Condensed" panose="02070606080606020203" pitchFamily="18" charset="0"/>
              </a:rPr>
              <a:t>Maubuisson</a:t>
            </a:r>
            <a:r>
              <a:rPr lang="en-GB" dirty="0">
                <a:solidFill>
                  <a:srgbClr val="FFFF00"/>
                </a:solidFill>
                <a:latin typeface="Bodoni MT Condensed" panose="02070606080606020203" pitchFamily="18" charset="0"/>
              </a:rPr>
              <a:t> 1873 Camille Pissarro</a:t>
            </a:r>
          </a:p>
        </p:txBody>
      </p:sp>
      <p:pic>
        <p:nvPicPr>
          <p:cNvPr id="15362" name="Picture 2" descr="fields 1877 Camille Pissarro Painting in Oil for Sale">
            <a:extLst>
              <a:ext uri="{FF2B5EF4-FFF2-40B4-BE49-F238E27FC236}">
                <a16:creationId xmlns:a16="http://schemas.microsoft.com/office/drawing/2014/main" id="{31912FE7-099E-3FC0-B9E2-3A943E10524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5970" y="-12"/>
            <a:ext cx="8161344" cy="68580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8407B2-8DD2-29BD-CD25-4A20B44E152B}"/>
              </a:ext>
            </a:extLst>
          </p:cNvPr>
          <p:cNvSpPr txBox="1"/>
          <p:nvPr/>
        </p:nvSpPr>
        <p:spPr>
          <a:xfrm>
            <a:off x="10175875" y="5428034"/>
            <a:ext cx="1858895" cy="64633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Champs 1877 Camille Pissarro</a:t>
            </a:r>
          </a:p>
        </p:txBody>
      </p:sp>
    </p:spTree>
    <p:extLst>
      <p:ext uri="{BB962C8B-B14F-4D97-AF65-F5344CB8AC3E}">
        <p14:creationId xmlns:p14="http://schemas.microsoft.com/office/powerpoint/2010/main" val="32851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362"/>
                                        </p:tgtEl>
                                        <p:attrNameLst>
                                          <p:attrName>style.visibility</p:attrName>
                                        </p:attrNameLst>
                                      </p:cBhvr>
                                      <p:to>
                                        <p:strVal val="visible"/>
                                      </p:to>
                                    </p:set>
                                    <p:animEffect transition="in" filter="barn(inVertical)">
                                      <p:cBhvr>
                                        <p:cTn id="46" dur="500"/>
                                        <p:tgtEl>
                                          <p:spTgt spid="1536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6613-371A-0026-FF8A-D11ABE167190}"/>
              </a:ext>
            </a:extLst>
          </p:cNvPr>
          <p:cNvSpPr>
            <a:spLocks noGrp="1"/>
          </p:cNvSpPr>
          <p:nvPr>
            <p:ph type="title"/>
          </p:nvPr>
        </p:nvSpPr>
        <p:spPr/>
        <p:txBody>
          <a:bodyPr/>
          <a:lstStyle/>
          <a:p>
            <a:r>
              <a:rPr lang="en-GB" b="1" dirty="0">
                <a:solidFill>
                  <a:srgbClr val="FFFF00"/>
                </a:solidFill>
              </a:rPr>
              <a:t>Camille Pissarro </a:t>
            </a:r>
            <a:r>
              <a:rPr lang="en-GB" sz="2800" b="1" dirty="0"/>
              <a:t>1830-1903</a:t>
            </a:r>
            <a:endParaRPr lang="en-GB" dirty="0"/>
          </a:p>
        </p:txBody>
      </p:sp>
      <p:sp>
        <p:nvSpPr>
          <p:cNvPr id="3" name="Text Placeholder 2">
            <a:extLst>
              <a:ext uri="{FF2B5EF4-FFF2-40B4-BE49-F238E27FC236}">
                <a16:creationId xmlns:a16="http://schemas.microsoft.com/office/drawing/2014/main" id="{B138D255-91A5-9777-053C-221839BA13F5}"/>
              </a:ext>
            </a:extLst>
          </p:cNvPr>
          <p:cNvSpPr>
            <a:spLocks noGrp="1"/>
          </p:cNvSpPr>
          <p:nvPr>
            <p:ph type="body"/>
          </p:nvPr>
        </p:nvSpPr>
        <p:spPr/>
        <p:txBody>
          <a:bodyPr/>
          <a:lstStyle/>
          <a:p>
            <a:endParaRPr lang="en-GB" dirty="0"/>
          </a:p>
        </p:txBody>
      </p:sp>
      <p:pic>
        <p:nvPicPr>
          <p:cNvPr id="16386" name="Picture 2" descr="pear trees and flowers at eragny morning 1886 Camille Pissarro Painting ...">
            <a:extLst>
              <a:ext uri="{FF2B5EF4-FFF2-40B4-BE49-F238E27FC236}">
                <a16:creationId xmlns:a16="http://schemas.microsoft.com/office/drawing/2014/main" id="{935AF74A-7A80-FC31-9BA8-EACE0DF74B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3688" y="0"/>
            <a:ext cx="8108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1D1DCB-9EA2-7EE5-A1FB-A4D1841D02E2}"/>
              </a:ext>
            </a:extLst>
          </p:cNvPr>
          <p:cNvSpPr txBox="1"/>
          <p:nvPr/>
        </p:nvSpPr>
        <p:spPr>
          <a:xfrm>
            <a:off x="9192638" y="5856051"/>
            <a:ext cx="2830749" cy="64633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Poirier et Fleurs à Eragny 1886 Camille Pissarro</a:t>
            </a:r>
          </a:p>
        </p:txBody>
      </p:sp>
    </p:spTree>
    <p:extLst>
      <p:ext uri="{BB962C8B-B14F-4D97-AF65-F5344CB8AC3E}">
        <p14:creationId xmlns:p14="http://schemas.microsoft.com/office/powerpoint/2010/main" val="25657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barn(outVertical)">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E0F4-BC1C-BA43-FF91-AF65F4A703C6}"/>
              </a:ext>
            </a:extLst>
          </p:cNvPr>
          <p:cNvSpPr>
            <a:spLocks noGrp="1"/>
          </p:cNvSpPr>
          <p:nvPr>
            <p:ph type="title"/>
          </p:nvPr>
        </p:nvSpPr>
        <p:spPr/>
        <p:txBody>
          <a:bodyPr/>
          <a:lstStyle/>
          <a:p>
            <a:r>
              <a:rPr lang="en-GB" b="1" dirty="0">
                <a:solidFill>
                  <a:srgbClr val="FFFF00"/>
                </a:solidFill>
              </a:rPr>
              <a:t>Camille Pissarro </a:t>
            </a:r>
            <a:r>
              <a:rPr lang="en-GB" sz="2800" b="1" dirty="0"/>
              <a:t>1830-1903</a:t>
            </a:r>
            <a:endParaRPr lang="en-GB" dirty="0"/>
          </a:p>
        </p:txBody>
      </p:sp>
      <p:sp>
        <p:nvSpPr>
          <p:cNvPr id="3" name="Text Placeholder 2">
            <a:extLst>
              <a:ext uri="{FF2B5EF4-FFF2-40B4-BE49-F238E27FC236}">
                <a16:creationId xmlns:a16="http://schemas.microsoft.com/office/drawing/2014/main" id="{717026F4-858B-1B84-4A74-10A7B64427E6}"/>
              </a:ext>
            </a:extLst>
          </p:cNvPr>
          <p:cNvSpPr>
            <a:spLocks noGrp="1"/>
          </p:cNvSpPr>
          <p:nvPr>
            <p:ph type="body"/>
          </p:nvPr>
        </p:nvSpPr>
        <p:spPr/>
        <p:txBody>
          <a:bodyPr/>
          <a:lstStyle/>
          <a:p>
            <a:endParaRPr lang="en-GB"/>
          </a:p>
        </p:txBody>
      </p:sp>
      <p:pic>
        <p:nvPicPr>
          <p:cNvPr id="17410" name="Picture 2" descr="Route de Versailles, Louveciennes, Rain Effect, 1870 Painting by ...">
            <a:extLst>
              <a:ext uri="{FF2B5EF4-FFF2-40B4-BE49-F238E27FC236}">
                <a16:creationId xmlns:a16="http://schemas.microsoft.com/office/drawing/2014/main" id="{EFE3F5E5-F02C-DC66-30FD-DA8172B289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990" y="0"/>
            <a:ext cx="97353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CBAAC1-CCC7-06C2-5A6A-846428ABEAD9}"/>
              </a:ext>
            </a:extLst>
          </p:cNvPr>
          <p:cNvSpPr txBox="1"/>
          <p:nvPr/>
        </p:nvSpPr>
        <p:spPr>
          <a:xfrm>
            <a:off x="10009762" y="1780162"/>
            <a:ext cx="1571438"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Route de Versailles</a:t>
            </a:r>
          </a:p>
          <a:p>
            <a:r>
              <a:rPr lang="en-GB" dirty="0" err="1">
                <a:solidFill>
                  <a:srgbClr val="FFFF00"/>
                </a:solidFill>
                <a:latin typeface="Bodoni MT Condensed" panose="02070606080606020203" pitchFamily="18" charset="0"/>
              </a:rPr>
              <a:t>Louveciennes</a:t>
            </a:r>
            <a:r>
              <a:rPr lang="en-GB" dirty="0">
                <a:solidFill>
                  <a:srgbClr val="FFFF00"/>
                </a:solidFill>
                <a:latin typeface="Bodoni MT Condensed" panose="02070606080606020203" pitchFamily="18" charset="0"/>
              </a:rPr>
              <a:t> sous la </a:t>
            </a:r>
            <a:r>
              <a:rPr lang="en-GB" dirty="0" err="1">
                <a:solidFill>
                  <a:srgbClr val="FFFF00"/>
                </a:solidFill>
                <a:latin typeface="Bodoni MT Condensed" panose="02070606080606020203" pitchFamily="18" charset="0"/>
              </a:rPr>
              <a:t>Pluie</a:t>
            </a:r>
            <a:r>
              <a:rPr lang="en-GB" dirty="0">
                <a:solidFill>
                  <a:srgbClr val="FFFF00"/>
                </a:solidFill>
                <a:latin typeface="Bodoni MT Condensed" panose="02070606080606020203" pitchFamily="18" charset="0"/>
              </a:rPr>
              <a:t> 1870</a:t>
            </a:r>
          </a:p>
          <a:p>
            <a:r>
              <a:rPr lang="en-GB" dirty="0" err="1">
                <a:solidFill>
                  <a:srgbClr val="FFFF00"/>
                </a:solidFill>
                <a:latin typeface="Bodoni MT Condensed" panose="02070606080606020203" pitchFamily="18" charset="0"/>
              </a:rPr>
              <a:t>Camillle</a:t>
            </a:r>
            <a:r>
              <a:rPr lang="en-GB" dirty="0">
                <a:solidFill>
                  <a:srgbClr val="FFFF00"/>
                </a:solidFill>
                <a:latin typeface="Bodoni MT Condensed" panose="02070606080606020203" pitchFamily="18" charset="0"/>
              </a:rPr>
              <a:t> Pissarro</a:t>
            </a:r>
          </a:p>
        </p:txBody>
      </p:sp>
    </p:spTree>
    <p:extLst>
      <p:ext uri="{BB962C8B-B14F-4D97-AF65-F5344CB8AC3E}">
        <p14:creationId xmlns:p14="http://schemas.microsoft.com/office/powerpoint/2010/main" val="306649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inVertical)">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7EA6-61FA-5099-0D96-58AEEF9E2B89}"/>
              </a:ext>
            </a:extLst>
          </p:cNvPr>
          <p:cNvSpPr>
            <a:spLocks noGrp="1"/>
          </p:cNvSpPr>
          <p:nvPr>
            <p:ph type="title"/>
          </p:nvPr>
        </p:nvSpPr>
        <p:spPr/>
        <p:txBody>
          <a:bodyPr/>
          <a:lstStyle/>
          <a:p>
            <a:r>
              <a:rPr lang="en-GB" b="1" dirty="0">
                <a:solidFill>
                  <a:srgbClr val="FFFF00"/>
                </a:solidFill>
              </a:rPr>
              <a:t>Camille Pissarro </a:t>
            </a:r>
            <a:r>
              <a:rPr lang="en-GB" sz="2800" b="1" dirty="0">
                <a:solidFill>
                  <a:srgbClr val="99FFCC"/>
                </a:solidFill>
              </a:rPr>
              <a:t>1830-1903</a:t>
            </a:r>
            <a:endParaRPr lang="en-GB" dirty="0">
              <a:solidFill>
                <a:srgbClr val="99FFCC"/>
              </a:solidFill>
            </a:endParaRPr>
          </a:p>
        </p:txBody>
      </p:sp>
      <p:sp>
        <p:nvSpPr>
          <p:cNvPr id="3" name="Text Placeholder 2">
            <a:extLst>
              <a:ext uri="{FF2B5EF4-FFF2-40B4-BE49-F238E27FC236}">
                <a16:creationId xmlns:a16="http://schemas.microsoft.com/office/drawing/2014/main" id="{C33BEF60-8C20-2E28-7A33-F08FCFCF0BC1}"/>
              </a:ext>
            </a:extLst>
          </p:cNvPr>
          <p:cNvSpPr>
            <a:spLocks noGrp="1"/>
          </p:cNvSpPr>
          <p:nvPr>
            <p:ph type="body"/>
          </p:nvPr>
        </p:nvSpPr>
        <p:spPr>
          <a:xfrm>
            <a:off x="10782787" y="1070042"/>
            <a:ext cx="1596825" cy="4318537"/>
          </a:xfrm>
        </p:spPr>
        <p:txBody>
          <a:bodyPr>
            <a:normAutofit/>
          </a:bodyPr>
          <a:lstStyle/>
          <a:p>
            <a:r>
              <a:rPr lang="en-GB" sz="1800" dirty="0" err="1">
                <a:solidFill>
                  <a:srgbClr val="99FFCC"/>
                </a:solidFill>
                <a:latin typeface="Bodoni MT Condensed" panose="02070606080606020203" pitchFamily="18" charset="0"/>
              </a:rPr>
              <a:t>Chaumi</a:t>
            </a:r>
            <a:r>
              <a:rPr lang="en-GB" sz="1800" dirty="0" err="1">
                <a:solidFill>
                  <a:srgbClr val="99FFCC"/>
                </a:solidFill>
                <a:latin typeface="Bodoni MT Condensed" panose="02070606080606020203" pitchFamily="18" charset="0"/>
                <a:cs typeface="Arial" panose="020B0604020202020204" pitchFamily="34" charset="0"/>
              </a:rPr>
              <a:t>è</a:t>
            </a:r>
            <a:r>
              <a:rPr lang="en-GB" sz="1800" dirty="0" err="1">
                <a:solidFill>
                  <a:srgbClr val="99FFCC"/>
                </a:solidFill>
                <a:latin typeface="Bodoni MT Condensed" panose="02070606080606020203" pitchFamily="18" charset="0"/>
              </a:rPr>
              <a:t>re</a:t>
            </a:r>
            <a:r>
              <a:rPr lang="en-GB" sz="1800" dirty="0">
                <a:solidFill>
                  <a:srgbClr val="99FFCC"/>
                </a:solidFill>
                <a:latin typeface="Bodoni MT Condensed" panose="02070606080606020203" pitchFamily="18" charset="0"/>
              </a:rPr>
              <a:t> </a:t>
            </a:r>
          </a:p>
          <a:p>
            <a:r>
              <a:rPr lang="en-GB" sz="1800" dirty="0">
                <a:solidFill>
                  <a:srgbClr val="99FFCC"/>
                </a:solidFill>
                <a:latin typeface="Bodoni MT Condensed" panose="02070606080606020203" pitchFamily="18" charset="0"/>
              </a:rPr>
              <a:t>1887 </a:t>
            </a:r>
          </a:p>
          <a:p>
            <a:r>
              <a:rPr lang="en-GB" sz="1800" dirty="0">
                <a:solidFill>
                  <a:srgbClr val="99FFCC"/>
                </a:solidFill>
                <a:latin typeface="Bodoni MT Condensed" panose="02070606080606020203" pitchFamily="18" charset="0"/>
              </a:rPr>
              <a:t>Camille Pissarro</a:t>
            </a:r>
          </a:p>
        </p:txBody>
      </p:sp>
      <p:pic>
        <p:nvPicPr>
          <p:cNvPr id="2050" name="Picture 2" descr="Wallpaper landscape, picture, pointillism, Camille Pissarro, Peasant ...">
            <a:extLst>
              <a:ext uri="{FF2B5EF4-FFF2-40B4-BE49-F238E27FC236}">
                <a16:creationId xmlns:a16="http://schemas.microsoft.com/office/drawing/2014/main" id="{A3EBE550-9C8B-A38E-449C-206D767646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92" y="0"/>
            <a:ext cx="1074737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2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7CCB-CE21-ACFA-85EE-FDC542FD5EAC}"/>
              </a:ext>
            </a:extLst>
          </p:cNvPr>
          <p:cNvSpPr>
            <a:spLocks noGrp="1"/>
          </p:cNvSpPr>
          <p:nvPr>
            <p:ph type="title"/>
          </p:nvPr>
        </p:nvSpPr>
        <p:spPr/>
        <p:txBody>
          <a:bodyPr/>
          <a:lstStyle/>
          <a:p>
            <a:r>
              <a:rPr lang="en-GB" b="1" dirty="0">
                <a:solidFill>
                  <a:srgbClr val="FFFF00"/>
                </a:solidFill>
              </a:rPr>
              <a:t>Camille Pissarro </a:t>
            </a:r>
            <a:r>
              <a:rPr lang="en-GB" sz="2800" b="1" dirty="0"/>
              <a:t>1830-1903</a:t>
            </a:r>
            <a:endParaRPr lang="en-GB" dirty="0"/>
          </a:p>
        </p:txBody>
      </p:sp>
      <p:sp>
        <p:nvSpPr>
          <p:cNvPr id="3" name="Text Placeholder 2">
            <a:extLst>
              <a:ext uri="{FF2B5EF4-FFF2-40B4-BE49-F238E27FC236}">
                <a16:creationId xmlns:a16="http://schemas.microsoft.com/office/drawing/2014/main" id="{3195F940-BC8F-2F61-91DC-F3F3EE7A5ED0}"/>
              </a:ext>
            </a:extLst>
          </p:cNvPr>
          <p:cNvSpPr>
            <a:spLocks noGrp="1"/>
          </p:cNvSpPr>
          <p:nvPr>
            <p:ph type="body"/>
          </p:nvPr>
        </p:nvSpPr>
        <p:spPr/>
        <p:txBody>
          <a:bodyPr/>
          <a:lstStyle/>
          <a:p>
            <a:endParaRPr lang="en-GB" dirty="0"/>
          </a:p>
        </p:txBody>
      </p:sp>
      <p:pic>
        <p:nvPicPr>
          <p:cNvPr id="18434" name="Picture 2" descr="Landscape - Camille Pissarro - WikiArt.org">
            <a:extLst>
              <a:ext uri="{FF2B5EF4-FFF2-40B4-BE49-F238E27FC236}">
                <a16:creationId xmlns:a16="http://schemas.microsoft.com/office/drawing/2014/main" id="{3CAFA3E1-7F8B-D6F0-3209-6C8CB91A70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7097" y="0"/>
            <a:ext cx="933484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EF88E5-606E-AA4A-7DF7-DC80D2FACAC9}"/>
              </a:ext>
            </a:extLst>
          </p:cNvPr>
          <p:cNvSpPr txBox="1"/>
          <p:nvPr/>
        </p:nvSpPr>
        <p:spPr>
          <a:xfrm>
            <a:off x="10252953" y="1770434"/>
            <a:ext cx="1663430" cy="646331"/>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Eragny 1876</a:t>
            </a:r>
          </a:p>
          <a:p>
            <a:r>
              <a:rPr lang="en-GB" dirty="0">
                <a:solidFill>
                  <a:srgbClr val="FFFF00"/>
                </a:solidFill>
                <a:latin typeface="Bodoni MT Condensed" panose="02070606080606020203" pitchFamily="18" charset="0"/>
              </a:rPr>
              <a:t>Camille Pissarro</a:t>
            </a:r>
          </a:p>
        </p:txBody>
      </p:sp>
    </p:spTree>
    <p:extLst>
      <p:ext uri="{BB962C8B-B14F-4D97-AF65-F5344CB8AC3E}">
        <p14:creationId xmlns:p14="http://schemas.microsoft.com/office/powerpoint/2010/main" val="22856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6E3A-7C0C-FE57-67E9-7013356CCD7F}"/>
              </a:ext>
            </a:extLst>
          </p:cNvPr>
          <p:cNvSpPr>
            <a:spLocks noGrp="1"/>
          </p:cNvSpPr>
          <p:nvPr>
            <p:ph type="title"/>
          </p:nvPr>
        </p:nvSpPr>
        <p:spPr/>
        <p:txBody>
          <a:bodyPr/>
          <a:lstStyle/>
          <a:p>
            <a:r>
              <a:rPr lang="en-GB" b="1" dirty="0">
                <a:solidFill>
                  <a:srgbClr val="FFFF00"/>
                </a:solidFill>
              </a:rPr>
              <a:t>Camille Pissarro </a:t>
            </a:r>
            <a:r>
              <a:rPr lang="en-GB" sz="2800" b="1" dirty="0"/>
              <a:t>1830-1903</a:t>
            </a:r>
            <a:endParaRPr lang="en-GB" dirty="0"/>
          </a:p>
        </p:txBody>
      </p:sp>
      <p:sp>
        <p:nvSpPr>
          <p:cNvPr id="3" name="Text Placeholder 2">
            <a:extLst>
              <a:ext uri="{FF2B5EF4-FFF2-40B4-BE49-F238E27FC236}">
                <a16:creationId xmlns:a16="http://schemas.microsoft.com/office/drawing/2014/main" id="{A4A5E1E2-8E77-363F-830F-8CC29CE7F666}"/>
              </a:ext>
            </a:extLst>
          </p:cNvPr>
          <p:cNvSpPr>
            <a:spLocks noGrp="1"/>
          </p:cNvSpPr>
          <p:nvPr>
            <p:ph type="body"/>
          </p:nvPr>
        </p:nvSpPr>
        <p:spPr/>
        <p:txBody>
          <a:bodyPr/>
          <a:lstStyle/>
          <a:p>
            <a:endParaRPr lang="en-GB" dirty="0"/>
          </a:p>
        </p:txBody>
      </p:sp>
      <p:pic>
        <p:nvPicPr>
          <p:cNvPr id="5" name="Picture 2" descr="See the source image">
            <a:extLst>
              <a:ext uri="{FF2B5EF4-FFF2-40B4-BE49-F238E27FC236}">
                <a16:creationId xmlns:a16="http://schemas.microsoft.com/office/drawing/2014/main" id="{EE273432-DF8B-175B-FCE7-93D5BF21CD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8093"/>
            <a:ext cx="8993601" cy="68534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AE0926-7B92-E6AA-63C2-23830A9BDB68}"/>
              </a:ext>
            </a:extLst>
          </p:cNvPr>
          <p:cNvSpPr txBox="1"/>
          <p:nvPr/>
        </p:nvSpPr>
        <p:spPr>
          <a:xfrm>
            <a:off x="9270460" y="1760706"/>
            <a:ext cx="2101174"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Route de </a:t>
            </a:r>
            <a:r>
              <a:rPr lang="en-GB" dirty="0" err="1">
                <a:solidFill>
                  <a:srgbClr val="FFFF00"/>
                </a:solidFill>
                <a:latin typeface="Bodoni MT Condensed" panose="02070606080606020203" pitchFamily="18" charset="0"/>
              </a:rPr>
              <a:t>Louveciennes</a:t>
            </a:r>
            <a:r>
              <a:rPr lang="en-GB" dirty="0">
                <a:solidFill>
                  <a:srgbClr val="FFFF00"/>
                </a:solidFill>
                <a:latin typeface="Bodoni MT Condensed" panose="02070606080606020203" pitchFamily="18" charset="0"/>
              </a:rPr>
              <a:t> </a:t>
            </a:r>
          </a:p>
          <a:p>
            <a:r>
              <a:rPr lang="en-GB" dirty="0">
                <a:solidFill>
                  <a:srgbClr val="FFFF00"/>
                </a:solidFill>
                <a:latin typeface="Bodoni MT Condensed" panose="02070606080606020203" pitchFamily="18" charset="0"/>
              </a:rPr>
              <a:t>1871</a:t>
            </a:r>
          </a:p>
          <a:p>
            <a:r>
              <a:rPr lang="en-GB" dirty="0">
                <a:solidFill>
                  <a:srgbClr val="FFFF00"/>
                </a:solidFill>
                <a:latin typeface="Bodoni MT Condensed" panose="02070606080606020203" pitchFamily="18" charset="0"/>
              </a:rPr>
              <a:t>Camille Pissarro</a:t>
            </a:r>
          </a:p>
        </p:txBody>
      </p:sp>
    </p:spTree>
    <p:extLst>
      <p:ext uri="{BB962C8B-B14F-4D97-AF65-F5344CB8AC3E}">
        <p14:creationId xmlns:p14="http://schemas.microsoft.com/office/powerpoint/2010/main" val="104175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E33E81-4C4E-4479-8CE1-8E09B6F8B031}"/>
              </a:ext>
            </a:extLst>
          </p:cNvPr>
          <p:cNvSpPr>
            <a:spLocks noGrp="1"/>
          </p:cNvSpPr>
          <p:nvPr>
            <p:ph type="title"/>
          </p:nvPr>
        </p:nvSpPr>
        <p:spPr>
          <a:xfrm>
            <a:off x="838200" y="4435052"/>
            <a:ext cx="3093720" cy="1645920"/>
          </a:xfrm>
        </p:spPr>
        <p:txBody>
          <a:bodyPr>
            <a:normAutofit/>
          </a:bodyPr>
          <a:lstStyle/>
          <a:p>
            <a:r>
              <a:rPr lang="en-GB" sz="2600" b="1" dirty="0"/>
              <a:t>Camille Pissarro 1830-1903</a:t>
            </a:r>
          </a:p>
        </p:txBody>
      </p:sp>
      <p:pic>
        <p:nvPicPr>
          <p:cNvPr id="9" name="Picture 8" descr="A field of grass&#10;&#10;Description automatically generated">
            <a:extLst>
              <a:ext uri="{FF2B5EF4-FFF2-40B4-BE49-F238E27FC236}">
                <a16:creationId xmlns:a16="http://schemas.microsoft.com/office/drawing/2014/main" id="{FCE3C6C9-EE9C-4C7E-8096-7AA607AC32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3640" y="-138211"/>
            <a:ext cx="4054414" cy="4129866"/>
          </a:xfrm>
          <a:prstGeom prst="rect">
            <a:avLst/>
          </a:prstGeom>
        </p:spPr>
      </p:pic>
      <p:pic>
        <p:nvPicPr>
          <p:cNvPr id="13" name="Picture 12" descr="A painting of a forest&#10;&#10;Description automatically generated">
            <a:extLst>
              <a:ext uri="{FF2B5EF4-FFF2-40B4-BE49-F238E27FC236}">
                <a16:creationId xmlns:a16="http://schemas.microsoft.com/office/drawing/2014/main" id="{FC25C349-A458-4AFD-8478-B1B0589A82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4130040" y="-75814"/>
            <a:ext cx="3993178" cy="4067469"/>
          </a:xfrm>
          <a:prstGeom prst="rect">
            <a:avLst/>
          </a:prstGeom>
        </p:spPr>
      </p:pic>
      <p:pic>
        <p:nvPicPr>
          <p:cNvPr id="7" name="Picture 6" descr="A picture containing ship, mountain, old, water&#10;&#10;Description automatically generated">
            <a:extLst>
              <a:ext uri="{FF2B5EF4-FFF2-40B4-BE49-F238E27FC236}">
                <a16:creationId xmlns:a16="http://schemas.microsoft.com/office/drawing/2014/main" id="{0BED3B19-F7FA-4A8E-815D-4DF1A9179C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0080" y="-1"/>
            <a:ext cx="3931920" cy="4005072"/>
          </a:xfrm>
          <a:prstGeom prst="rect">
            <a:avLst/>
          </a:prstGeom>
        </p:spPr>
      </p:pic>
      <p:sp>
        <p:nvSpPr>
          <p:cNvPr id="22" name="Rectangle 21">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E715553-6954-4C5F-87F4-F49ED31AE78B}"/>
              </a:ext>
            </a:extLst>
          </p:cNvPr>
          <p:cNvSpPr>
            <a:spLocks noGrp="1"/>
          </p:cNvSpPr>
          <p:nvPr>
            <p:ph type="body"/>
          </p:nvPr>
        </p:nvSpPr>
        <p:spPr>
          <a:xfrm>
            <a:off x="33640" y="5615607"/>
            <a:ext cx="7104188" cy="1618506"/>
          </a:xfrm>
        </p:spPr>
        <p:txBody>
          <a:bodyPr anchor="ctr">
            <a:norm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https://www.bing.com/videos/search?q=pissarro&amp;&amp;view=detail&amp;mid=1587CDBFE5FB1B9E95F51587CDBFE5FB1B9E95F5&amp;&amp;FORM=VRDGAR</a:t>
            </a:r>
            <a:endParaRPr lang="en-GB" sz="1200" dirty="0">
              <a:solidFill>
                <a:srgbClr val="FFFF00"/>
              </a:solidFill>
              <a:latin typeface="Bodoni MT Condensed" panose="02070606080606020203" pitchFamily="18" charset="0"/>
            </a:endParaRPr>
          </a:p>
          <a:p>
            <a:endParaRPr lang="en-GB" sz="1800" dirty="0"/>
          </a:p>
        </p:txBody>
      </p:sp>
      <p:sp>
        <p:nvSpPr>
          <p:cNvPr id="6" name="TextBox 5">
            <a:extLst>
              <a:ext uri="{FF2B5EF4-FFF2-40B4-BE49-F238E27FC236}">
                <a16:creationId xmlns:a16="http://schemas.microsoft.com/office/drawing/2014/main" id="{5C4CDCD3-BD93-B4FC-1AC5-FDA134A5F455}"/>
              </a:ext>
            </a:extLst>
          </p:cNvPr>
          <p:cNvSpPr txBox="1"/>
          <p:nvPr/>
        </p:nvSpPr>
        <p:spPr>
          <a:xfrm>
            <a:off x="329560" y="4194106"/>
            <a:ext cx="384764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Enfants </a:t>
            </a:r>
            <a:r>
              <a:rPr lang="en-GB" dirty="0" err="1">
                <a:solidFill>
                  <a:srgbClr val="FFFF00"/>
                </a:solidFill>
                <a:latin typeface="Bodoni MT Condensed" panose="02070606080606020203" pitchFamily="18" charset="0"/>
              </a:rPr>
              <a:t>d’Eragny</a:t>
            </a:r>
            <a:r>
              <a:rPr lang="en-GB" dirty="0">
                <a:solidFill>
                  <a:srgbClr val="FFFF00"/>
                </a:solidFill>
                <a:latin typeface="Bodoni MT Condensed" panose="02070606080606020203" pitchFamily="18" charset="0"/>
              </a:rPr>
              <a:t> 1887 Camille Pissarro</a:t>
            </a:r>
          </a:p>
        </p:txBody>
      </p:sp>
      <p:sp>
        <p:nvSpPr>
          <p:cNvPr id="8" name="TextBox 7">
            <a:extLst>
              <a:ext uri="{FF2B5EF4-FFF2-40B4-BE49-F238E27FC236}">
                <a16:creationId xmlns:a16="http://schemas.microsoft.com/office/drawing/2014/main" id="{FF741FC1-05E1-1997-54B1-CE90865D1B9F}"/>
              </a:ext>
            </a:extLst>
          </p:cNvPr>
          <p:cNvSpPr txBox="1"/>
          <p:nvPr/>
        </p:nvSpPr>
        <p:spPr>
          <a:xfrm>
            <a:off x="4295087" y="4205489"/>
            <a:ext cx="397993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Rivière d ‘Eragny 1886 Camille Pissarro  </a:t>
            </a:r>
          </a:p>
        </p:txBody>
      </p:sp>
      <p:sp>
        <p:nvSpPr>
          <p:cNvPr id="10" name="TextBox 9">
            <a:extLst>
              <a:ext uri="{FF2B5EF4-FFF2-40B4-BE49-F238E27FC236}">
                <a16:creationId xmlns:a16="http://schemas.microsoft.com/office/drawing/2014/main" id="{94173040-523E-8EA0-7094-776F9B12F686}"/>
              </a:ext>
            </a:extLst>
          </p:cNvPr>
          <p:cNvSpPr txBox="1"/>
          <p:nvPr/>
        </p:nvSpPr>
        <p:spPr>
          <a:xfrm>
            <a:off x="8385243" y="4218905"/>
            <a:ext cx="380675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Port du Havre 1903 Camille Pissarro</a:t>
            </a:r>
          </a:p>
        </p:txBody>
      </p:sp>
    </p:spTree>
    <p:extLst>
      <p:ext uri="{BB962C8B-B14F-4D97-AF65-F5344CB8AC3E}">
        <p14:creationId xmlns:p14="http://schemas.microsoft.com/office/powerpoint/2010/main" val="24239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DF09-ACB6-444E-93B1-3F698786DF3A}"/>
              </a:ext>
            </a:extLst>
          </p:cNvPr>
          <p:cNvSpPr>
            <a:spLocks noGrp="1"/>
          </p:cNvSpPr>
          <p:nvPr>
            <p:ph type="title"/>
          </p:nvPr>
        </p:nvSpPr>
        <p:spPr/>
        <p:txBody>
          <a:bodyPr/>
          <a:lstStyle/>
          <a:p>
            <a:r>
              <a:rPr lang="en-GB" b="1" dirty="0">
                <a:solidFill>
                  <a:srgbClr val="FF0000"/>
                </a:solidFill>
                <a:latin typeface="Bradley Hand ITC" panose="03070402050302030203" pitchFamily="66" charset="0"/>
              </a:rPr>
              <a:t>Jan Van Eyck </a:t>
            </a:r>
            <a:r>
              <a:rPr lang="en-GB" sz="2800" b="1" dirty="0">
                <a:solidFill>
                  <a:srgbClr val="FFC000"/>
                </a:solidFill>
                <a:latin typeface="Bradley Hand ITC" panose="03070402050302030203" pitchFamily="66" charset="0"/>
              </a:rPr>
              <a:t>1390-1441</a:t>
            </a:r>
          </a:p>
        </p:txBody>
      </p:sp>
      <p:sp>
        <p:nvSpPr>
          <p:cNvPr id="3" name="Subtitle 2">
            <a:extLst>
              <a:ext uri="{FF2B5EF4-FFF2-40B4-BE49-F238E27FC236}">
                <a16:creationId xmlns:a16="http://schemas.microsoft.com/office/drawing/2014/main" id="{1E128483-7604-4A34-B9F4-718AE1CB613A}"/>
              </a:ext>
            </a:extLst>
          </p:cNvPr>
          <p:cNvSpPr>
            <a:spLocks noGrp="1"/>
          </p:cNvSpPr>
          <p:nvPr>
            <p:ph type="subTitle"/>
          </p:nvPr>
        </p:nvSpPr>
        <p:spPr/>
        <p:txBody>
          <a:bodyPr/>
          <a:lstStyle/>
          <a:p>
            <a:endParaRPr lang="en-GB" dirty="0"/>
          </a:p>
        </p:txBody>
      </p:sp>
      <p:pic>
        <p:nvPicPr>
          <p:cNvPr id="5" name="Picture 4" descr="A person wearing a costume&#10;&#10;Description automatically generated">
            <a:extLst>
              <a:ext uri="{FF2B5EF4-FFF2-40B4-BE49-F238E27FC236}">
                <a16:creationId xmlns:a16="http://schemas.microsoft.com/office/drawing/2014/main" id="{68BD7668-7E24-4BF9-8EC0-9F3FC248E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4" y="1550096"/>
            <a:ext cx="3142535" cy="4395468"/>
          </a:xfrm>
          <a:prstGeom prst="rect">
            <a:avLst/>
          </a:prstGeom>
        </p:spPr>
      </p:pic>
      <p:pic>
        <p:nvPicPr>
          <p:cNvPr id="9" name="Picture 8" descr="A person wearing a costume&#10;&#10;Description automatically generated">
            <a:extLst>
              <a:ext uri="{FF2B5EF4-FFF2-40B4-BE49-F238E27FC236}">
                <a16:creationId xmlns:a16="http://schemas.microsoft.com/office/drawing/2014/main" id="{9297E181-358E-48FD-A66A-761C3317D7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08770" y="0"/>
            <a:ext cx="2983230" cy="6858000"/>
          </a:xfrm>
          <a:prstGeom prst="rect">
            <a:avLst/>
          </a:prstGeom>
        </p:spPr>
      </p:pic>
      <p:pic>
        <p:nvPicPr>
          <p:cNvPr id="11" name="Picture 10" descr="A picture containing photo, many, bunch, different&#10;&#10;Description automatically generated">
            <a:extLst>
              <a:ext uri="{FF2B5EF4-FFF2-40B4-BE49-F238E27FC236}">
                <a16:creationId xmlns:a16="http://schemas.microsoft.com/office/drawing/2014/main" id="{EF26AD76-A03F-4E8D-AC16-CCBEC3F91A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9949" y="1497689"/>
            <a:ext cx="6176154" cy="4588000"/>
          </a:xfrm>
          <a:prstGeom prst="rect">
            <a:avLst/>
          </a:prstGeom>
        </p:spPr>
      </p:pic>
      <p:sp>
        <p:nvSpPr>
          <p:cNvPr id="4" name="TextBox 3">
            <a:extLst>
              <a:ext uri="{FF2B5EF4-FFF2-40B4-BE49-F238E27FC236}">
                <a16:creationId xmlns:a16="http://schemas.microsoft.com/office/drawing/2014/main" id="{2522C839-7508-3FA0-40E5-789A0D84295F}"/>
              </a:ext>
            </a:extLst>
          </p:cNvPr>
          <p:cNvSpPr txBox="1"/>
          <p:nvPr/>
        </p:nvSpPr>
        <p:spPr>
          <a:xfrm>
            <a:off x="0" y="6085689"/>
            <a:ext cx="3142535"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Le Couple Arnolfini Van Eyck (1434)</a:t>
            </a:r>
          </a:p>
        </p:txBody>
      </p:sp>
      <p:sp>
        <p:nvSpPr>
          <p:cNvPr id="6" name="TextBox 5">
            <a:extLst>
              <a:ext uri="{FF2B5EF4-FFF2-40B4-BE49-F238E27FC236}">
                <a16:creationId xmlns:a16="http://schemas.microsoft.com/office/drawing/2014/main" id="{F30E65DE-D94C-1C78-99D0-1B08C479A525}"/>
              </a:ext>
            </a:extLst>
          </p:cNvPr>
          <p:cNvSpPr txBox="1"/>
          <p:nvPr/>
        </p:nvSpPr>
        <p:spPr>
          <a:xfrm>
            <a:off x="4750844" y="6115380"/>
            <a:ext cx="4298623"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The Ghent Altarpiece Polyptych Van Eyck  (1432)</a:t>
            </a:r>
          </a:p>
        </p:txBody>
      </p:sp>
      <p:sp>
        <p:nvSpPr>
          <p:cNvPr id="7" name="TextBox 6">
            <a:extLst>
              <a:ext uri="{FF2B5EF4-FFF2-40B4-BE49-F238E27FC236}">
                <a16:creationId xmlns:a16="http://schemas.microsoft.com/office/drawing/2014/main" id="{142C6983-DFDE-2452-95B7-475E97CC6D78}"/>
              </a:ext>
            </a:extLst>
          </p:cNvPr>
          <p:cNvSpPr txBox="1"/>
          <p:nvPr/>
        </p:nvSpPr>
        <p:spPr>
          <a:xfrm>
            <a:off x="6096000" y="678730"/>
            <a:ext cx="3038573" cy="369332"/>
          </a:xfrm>
          <a:prstGeom prst="rect">
            <a:avLst/>
          </a:prstGeom>
          <a:noFill/>
        </p:spPr>
        <p:txBody>
          <a:bodyPr wrap="square" rtlCol="0">
            <a:spAutoFit/>
          </a:bodyPr>
          <a:lstStyle/>
          <a:p>
            <a:r>
              <a:rPr lang="en-GB" dirty="0" err="1">
                <a:solidFill>
                  <a:schemeClr val="bg1"/>
                </a:solidFill>
                <a:latin typeface="Bodoni MT Condensed" panose="02070606080606020203" pitchFamily="18" charset="0"/>
              </a:rPr>
              <a:t>L’Agneau</a:t>
            </a:r>
            <a:r>
              <a:rPr lang="en-GB" dirty="0">
                <a:solidFill>
                  <a:schemeClr val="bg1"/>
                </a:solidFill>
                <a:latin typeface="Bodoni MT Condensed" panose="02070606080606020203" pitchFamily="18" charset="0"/>
              </a:rPr>
              <a:t> Mystique (Detail) Van Eyck (1432)</a:t>
            </a:r>
          </a:p>
        </p:txBody>
      </p:sp>
      <p:sp>
        <p:nvSpPr>
          <p:cNvPr id="12" name="TextBox 11">
            <a:extLst>
              <a:ext uri="{FF2B5EF4-FFF2-40B4-BE49-F238E27FC236}">
                <a16:creationId xmlns:a16="http://schemas.microsoft.com/office/drawing/2014/main" id="{7D5FD876-0063-12E6-0726-7F2F3E60CE48}"/>
              </a:ext>
            </a:extLst>
          </p:cNvPr>
          <p:cNvSpPr txBox="1"/>
          <p:nvPr/>
        </p:nvSpPr>
        <p:spPr>
          <a:xfrm>
            <a:off x="609480" y="6582626"/>
            <a:ext cx="6094428" cy="369332"/>
          </a:xfrm>
          <a:prstGeom prst="rect">
            <a:avLst/>
          </a:prstGeom>
          <a:noFill/>
        </p:spPr>
        <p:txBody>
          <a:bodyPr wrap="square">
            <a:spAutoFit/>
          </a:bodyPr>
          <a:lstStyle/>
          <a:p>
            <a:r>
              <a:rPr lang="en-GB" dirty="0">
                <a:hlinkClick r:id="rId6"/>
              </a:rPr>
              <a:t>The Ghent Altarpiece - Bing video</a:t>
            </a:r>
            <a:endParaRPr lang="en-GB" dirty="0"/>
          </a:p>
        </p:txBody>
      </p:sp>
    </p:spTree>
    <p:extLst>
      <p:ext uri="{BB962C8B-B14F-4D97-AF65-F5344CB8AC3E}">
        <p14:creationId xmlns:p14="http://schemas.microsoft.com/office/powerpoint/2010/main" val="3178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12"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2B4A-7004-8C54-8899-8FE5540E4DE2}"/>
              </a:ext>
            </a:extLst>
          </p:cNvPr>
          <p:cNvSpPr>
            <a:spLocks noGrp="1"/>
          </p:cNvSpPr>
          <p:nvPr>
            <p:ph type="title"/>
          </p:nvPr>
        </p:nvSpPr>
        <p:spPr/>
        <p:txBody>
          <a:bodyPr/>
          <a:lstStyle/>
          <a:p>
            <a:r>
              <a:rPr lang="en-GB" dirty="0"/>
              <a:t>Inaccurate Dates</a:t>
            </a:r>
          </a:p>
        </p:txBody>
      </p:sp>
      <p:sp>
        <p:nvSpPr>
          <p:cNvPr id="3" name="Text Placeholder 2">
            <a:extLst>
              <a:ext uri="{FF2B5EF4-FFF2-40B4-BE49-F238E27FC236}">
                <a16:creationId xmlns:a16="http://schemas.microsoft.com/office/drawing/2014/main" id="{EC7C200A-0CD3-AE63-CD9F-112742E654C0}"/>
              </a:ext>
            </a:extLst>
          </p:cNvPr>
          <p:cNvSpPr>
            <a:spLocks noGrp="1"/>
          </p:cNvSpPr>
          <p:nvPr>
            <p:ph type="body"/>
          </p:nvPr>
        </p:nvSpPr>
        <p:spPr>
          <a:xfrm>
            <a:off x="399683" y="1667898"/>
            <a:ext cx="10971720" cy="5020017"/>
          </a:xfrm>
        </p:spPr>
        <p:txBody>
          <a:bodyPr/>
          <a:lstStyle/>
          <a:p>
            <a:r>
              <a:rPr lang="en-GB" sz="2800" dirty="0">
                <a:latin typeface="Bodoni MT" panose="02070603080606020203" pitchFamily="18" charset="0"/>
              </a:rPr>
              <a:t>1800-1880</a:t>
            </a:r>
            <a:r>
              <a:rPr lang="en-GB" sz="2800" dirty="0">
                <a:solidFill>
                  <a:srgbClr val="FF0000"/>
                </a:solidFill>
                <a:latin typeface="Bodoni MT" panose="02070603080606020203" pitchFamily="18" charset="0"/>
              </a:rPr>
              <a:t> Romanticism </a:t>
            </a:r>
            <a:r>
              <a:rPr lang="en-GB" sz="2800" dirty="0">
                <a:latin typeface="Bodoni MT" panose="02070603080606020203" pitchFamily="18" charset="0"/>
              </a:rPr>
              <a:t>:  Delacroix, Gericault, Victor Hugo, Theophile Gautier, Hector Berlioz, Frederic Chopin.</a:t>
            </a:r>
          </a:p>
          <a:p>
            <a:r>
              <a:rPr lang="en-GB" sz="2800" dirty="0">
                <a:latin typeface="Bodoni MT" panose="02070603080606020203" pitchFamily="18" charset="0"/>
              </a:rPr>
              <a:t>1830-1860 </a:t>
            </a:r>
            <a:r>
              <a:rPr lang="en-GB" sz="2800" dirty="0">
                <a:solidFill>
                  <a:srgbClr val="FFFF00"/>
                </a:solidFill>
                <a:latin typeface="Bodoni MT" panose="02070603080606020203" pitchFamily="18" charset="0"/>
              </a:rPr>
              <a:t>Realism : Rosa Bonheur, Camille Corot, Gustave Courbet, Honoré Balzac, Guy de Maupassant, Stendhal, Gustave Flaubert.</a:t>
            </a:r>
          </a:p>
          <a:p>
            <a:r>
              <a:rPr lang="en-GB" sz="2800" dirty="0">
                <a:latin typeface="Bodoni MT" panose="02070603080606020203" pitchFamily="18" charset="0"/>
              </a:rPr>
              <a:t>1880-1900 </a:t>
            </a:r>
            <a:r>
              <a:rPr lang="en-GB" sz="2800" dirty="0">
                <a:solidFill>
                  <a:srgbClr val="7030A0"/>
                </a:solidFill>
                <a:latin typeface="Bodoni MT" panose="02070603080606020203" pitchFamily="18" charset="0"/>
              </a:rPr>
              <a:t>Naturalism : Jules Dupré, Emile Zola</a:t>
            </a:r>
          </a:p>
          <a:p>
            <a:r>
              <a:rPr lang="en-GB" sz="2800" dirty="0">
                <a:latin typeface="Bodoni MT" panose="02070603080606020203" pitchFamily="18" charset="0"/>
              </a:rPr>
              <a:t>1860-1930  </a:t>
            </a:r>
            <a:r>
              <a:rPr lang="en-GB" sz="2800" dirty="0">
                <a:solidFill>
                  <a:srgbClr val="005C2A"/>
                </a:solidFill>
                <a:latin typeface="Bodoni MT" panose="02070603080606020203" pitchFamily="18" charset="0"/>
              </a:rPr>
              <a:t>Impressionism : Nadar, Claude Debussy, Maurice Ravel</a:t>
            </a:r>
          </a:p>
          <a:p>
            <a:r>
              <a:rPr lang="en-GB" sz="2800" dirty="0">
                <a:latin typeface="Bodoni MT" panose="02070603080606020203" pitchFamily="18" charset="0"/>
              </a:rPr>
              <a:t>1880-1900 </a:t>
            </a:r>
            <a:r>
              <a:rPr lang="en-GB" sz="2800" dirty="0">
                <a:solidFill>
                  <a:srgbClr val="FFC000"/>
                </a:solidFill>
                <a:latin typeface="Bodoni MT" panose="02070603080606020203" pitchFamily="18" charset="0"/>
              </a:rPr>
              <a:t>Symbolism :  Paul Verlaine, Charles Baudelaire, Richard Wagner, Paul Serusier, Gabriel Faure</a:t>
            </a:r>
            <a:r>
              <a:rPr lang="en-GB" sz="2800" dirty="0">
                <a:solidFill>
                  <a:schemeClr val="tx2"/>
                </a:solidFill>
                <a:latin typeface="Bodoni MT" panose="02070603080606020203" pitchFamily="18" charset="0"/>
              </a:rPr>
              <a:t> </a:t>
            </a:r>
          </a:p>
          <a:p>
            <a:r>
              <a:rPr lang="en-GB" sz="2800" dirty="0">
                <a:solidFill>
                  <a:schemeClr val="tx2"/>
                </a:solidFill>
                <a:latin typeface="Bodoni MT" panose="02070603080606020203" pitchFamily="18" charset="0"/>
              </a:rPr>
              <a:t>1894- 1920 Fauvism : Matisse , Braque, Derain, De Vlaminck, Marc Chagall, Georges Rouault</a:t>
            </a:r>
          </a:p>
          <a:p>
            <a:r>
              <a:rPr lang="en-GB" sz="2800" dirty="0">
                <a:solidFill>
                  <a:schemeClr val="tx2"/>
                </a:solidFill>
                <a:latin typeface="Bodoni MT" panose="02070603080606020203" pitchFamily="18" charset="0"/>
              </a:rPr>
              <a:t>1910-1960 Orphism : Sonya Delaunay, Robert Delaunay</a:t>
            </a:r>
          </a:p>
          <a:p>
            <a:pPr marL="0" indent="0">
              <a:buNone/>
            </a:pPr>
            <a:endParaRPr lang="en-GB" dirty="0">
              <a:solidFill>
                <a:srgbClr val="FFC000"/>
              </a:solidFill>
              <a:latin typeface="Bodoni MT" panose="02070603080606020203" pitchFamily="18" charset="0"/>
            </a:endParaRPr>
          </a:p>
        </p:txBody>
      </p:sp>
      <p:pic>
        <p:nvPicPr>
          <p:cNvPr id="25602" name="Picture 2" descr="MARC CHAGALL | LE CIRQUE VERT | Impressionist &amp; Modern Art Evening Sale ...">
            <a:extLst>
              <a:ext uri="{FF2B5EF4-FFF2-40B4-BE49-F238E27FC236}">
                <a16:creationId xmlns:a16="http://schemas.microsoft.com/office/drawing/2014/main" id="{ADAEFF1B-B272-FBF4-BF02-8625AADBA3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17433" y="0"/>
            <a:ext cx="3940481" cy="5020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602"/>
                                        </p:tgtEl>
                                        <p:attrNameLst>
                                          <p:attrName>style.visibility</p:attrName>
                                        </p:attrNameLst>
                                      </p:cBhvr>
                                      <p:to>
                                        <p:strVal val="visible"/>
                                      </p:to>
                                    </p:set>
                                    <p:animEffect transition="in" filter="barn(inVertical)">
                                      <p:cBhvr>
                                        <p:cTn id="55"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8875-95B2-33B6-F50B-2ADD942CDDDF}"/>
              </a:ext>
            </a:extLst>
          </p:cNvPr>
          <p:cNvSpPr>
            <a:spLocks noGrp="1"/>
          </p:cNvSpPr>
          <p:nvPr>
            <p:ph type="title"/>
          </p:nvPr>
        </p:nvSpPr>
        <p:spPr/>
        <p:txBody>
          <a:bodyPr/>
          <a:lstStyle/>
          <a:p>
            <a:r>
              <a:rPr lang="en-GB" dirty="0"/>
              <a:t>Inaccurate Dates</a:t>
            </a:r>
          </a:p>
        </p:txBody>
      </p:sp>
      <p:sp>
        <p:nvSpPr>
          <p:cNvPr id="3" name="Text Placeholder 2">
            <a:extLst>
              <a:ext uri="{FF2B5EF4-FFF2-40B4-BE49-F238E27FC236}">
                <a16:creationId xmlns:a16="http://schemas.microsoft.com/office/drawing/2014/main" id="{61341048-F653-C55C-9F1E-C3FB3EA5E818}"/>
              </a:ext>
            </a:extLst>
          </p:cNvPr>
          <p:cNvSpPr>
            <a:spLocks noGrp="1"/>
          </p:cNvSpPr>
          <p:nvPr>
            <p:ph type="body"/>
          </p:nvPr>
        </p:nvSpPr>
        <p:spPr>
          <a:xfrm>
            <a:off x="420944" y="3865212"/>
            <a:ext cx="10971720" cy="1144080"/>
          </a:xfrm>
        </p:spPr>
        <p:txBody>
          <a:bodyPr/>
          <a:lstStyle/>
          <a:p>
            <a:r>
              <a:rPr lang="en-GB" sz="2800" dirty="0">
                <a:latin typeface="Bodoni MT" panose="02070603080606020203" pitchFamily="18" charset="0"/>
              </a:rPr>
              <a:t>1870-1940 </a:t>
            </a:r>
            <a:r>
              <a:rPr lang="en-GB" sz="2800" dirty="0">
                <a:solidFill>
                  <a:schemeClr val="bg1"/>
                </a:solidFill>
                <a:latin typeface="Bodoni MT" panose="02070603080606020203" pitchFamily="18" charset="0"/>
              </a:rPr>
              <a:t>Art Naif : Henri “Le Douanier” Rousseau, Seraphine Louis</a:t>
            </a:r>
          </a:p>
          <a:p>
            <a:r>
              <a:rPr lang="en-GB" sz="2800" dirty="0">
                <a:solidFill>
                  <a:schemeClr val="tx2"/>
                </a:solidFill>
                <a:latin typeface="Bodoni MT" panose="02070603080606020203" pitchFamily="18" charset="0"/>
              </a:rPr>
              <a:t>1900-1930 Cubism :  Braque, Picasso, Fernand Leger, Paul Cezanne, Marcel Duchamp</a:t>
            </a:r>
          </a:p>
          <a:p>
            <a:r>
              <a:rPr lang="en-GB" sz="2800" dirty="0">
                <a:solidFill>
                  <a:schemeClr val="tx2"/>
                </a:solidFill>
                <a:latin typeface="Bodoni MT" panose="02070603080606020203" pitchFamily="18" charset="0"/>
              </a:rPr>
              <a:t>1910-1920 </a:t>
            </a:r>
            <a:r>
              <a:rPr lang="en-GB" sz="2800" dirty="0">
                <a:solidFill>
                  <a:srgbClr val="7030A0"/>
                </a:solidFill>
                <a:latin typeface="Bodoni MT" panose="02070603080606020203" pitchFamily="18" charset="0"/>
              </a:rPr>
              <a:t>Dadaism</a:t>
            </a:r>
            <a:r>
              <a:rPr lang="en-GB" sz="2800" dirty="0">
                <a:solidFill>
                  <a:schemeClr val="tx2"/>
                </a:solidFill>
                <a:latin typeface="Bodoni MT" panose="02070603080606020203" pitchFamily="18" charset="0"/>
              </a:rPr>
              <a:t> </a:t>
            </a:r>
            <a:r>
              <a:rPr lang="en-GB" sz="2800" dirty="0">
                <a:solidFill>
                  <a:srgbClr val="7030A0"/>
                </a:solidFill>
                <a:latin typeface="Bodoni MT" panose="02070603080606020203" pitchFamily="18" charset="0"/>
              </a:rPr>
              <a:t>:  Marcel Duchamp, Tristan Tzara, Francis Picabia, Alfred Jarry, André Breton </a:t>
            </a:r>
          </a:p>
          <a:p>
            <a:r>
              <a:rPr lang="en-GB" sz="2800" dirty="0">
                <a:solidFill>
                  <a:schemeClr val="tx2"/>
                </a:solidFill>
                <a:latin typeface="Bodoni MT" panose="02070603080606020203" pitchFamily="18" charset="0"/>
              </a:rPr>
              <a:t>1920-1950 </a:t>
            </a:r>
            <a:r>
              <a:rPr lang="en-GB" sz="2800" dirty="0">
                <a:solidFill>
                  <a:srgbClr val="FF0000"/>
                </a:solidFill>
                <a:latin typeface="Bodoni MT" panose="02070603080606020203" pitchFamily="18" charset="0"/>
              </a:rPr>
              <a:t>Surrealism : Magritte, Picasso, Dali, Breton, Max Ernst, Frida Kahlo, Joan Miro, Man Ray, Marc Chagall, Francis Bacon</a:t>
            </a:r>
            <a:endParaRPr lang="en-GB" sz="2800" dirty="0">
              <a:solidFill>
                <a:schemeClr val="tx2"/>
              </a:solidFill>
              <a:latin typeface="Bodoni MT" panose="02070603080606020203" pitchFamily="18" charset="0"/>
            </a:endParaRPr>
          </a:p>
          <a:p>
            <a:endParaRPr lang="en-GB" dirty="0">
              <a:solidFill>
                <a:srgbClr val="7030A0"/>
              </a:solidFill>
              <a:latin typeface="Bodoni MT" panose="02070603080606020203" pitchFamily="18" charset="0"/>
            </a:endParaRPr>
          </a:p>
          <a:p>
            <a:endParaRPr lang="en-GB" dirty="0">
              <a:solidFill>
                <a:schemeClr val="tx2"/>
              </a:solidFill>
              <a:latin typeface="Bodoni MT" panose="02070603080606020203" pitchFamily="18" charset="0"/>
            </a:endParaRPr>
          </a:p>
          <a:p>
            <a:endParaRPr lang="en-GB" dirty="0"/>
          </a:p>
        </p:txBody>
      </p:sp>
      <p:pic>
        <p:nvPicPr>
          <p:cNvPr id="24578" name="Picture 2" descr="Image result for Magritte Pipe">
            <a:extLst>
              <a:ext uri="{FF2B5EF4-FFF2-40B4-BE49-F238E27FC236}">
                <a16:creationId xmlns:a16="http://schemas.microsoft.com/office/drawing/2014/main" id="{D30B3146-3D34-4785-37D4-16888CD6B5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6582" y="0"/>
            <a:ext cx="10535418" cy="688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578"/>
                                        </p:tgtEl>
                                        <p:attrNameLst>
                                          <p:attrName>style.visibility</p:attrName>
                                        </p:attrNameLst>
                                      </p:cBhvr>
                                      <p:to>
                                        <p:strVal val="visible"/>
                                      </p:to>
                                    </p:set>
                                    <p:animEffect transition="in" filter="barn(inVertical)">
                                      <p:cBhvr>
                                        <p:cTn id="3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A4A9-387B-4272-8564-F72D6E2CDEB9}"/>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Edouard Manet </a:t>
            </a:r>
            <a:r>
              <a:rPr lang="en-GB" sz="2800" b="1" dirty="0"/>
              <a:t>1832-1883</a:t>
            </a:r>
          </a:p>
        </p:txBody>
      </p:sp>
      <p:sp>
        <p:nvSpPr>
          <p:cNvPr id="3" name="Text Placeholder 2">
            <a:extLst>
              <a:ext uri="{FF2B5EF4-FFF2-40B4-BE49-F238E27FC236}">
                <a16:creationId xmlns:a16="http://schemas.microsoft.com/office/drawing/2014/main" id="{785D90B1-F12A-4B0F-A889-1F0C71D967AC}"/>
              </a:ext>
            </a:extLst>
          </p:cNvPr>
          <p:cNvSpPr>
            <a:spLocks noGrp="1"/>
          </p:cNvSpPr>
          <p:nvPr>
            <p:ph type="body"/>
          </p:nvPr>
        </p:nvSpPr>
        <p:spPr>
          <a:xfrm>
            <a:off x="762000" y="2279018"/>
            <a:ext cx="5314543" cy="3375920"/>
          </a:xfrm>
        </p:spPr>
        <p:txBody>
          <a:bodyPr anchor="t">
            <a:normAutofit lnSpcReduction="10000"/>
          </a:bodyPr>
          <a:lstStyle/>
          <a:p>
            <a:pPr>
              <a:spcAft>
                <a:spcPts val="600"/>
              </a:spcAft>
            </a:pPr>
            <a:r>
              <a:rPr lang="en-GB" sz="2800" dirty="0"/>
              <a:t>Son of a well to do family</a:t>
            </a:r>
          </a:p>
          <a:p>
            <a:pPr>
              <a:spcAft>
                <a:spcPts val="600"/>
              </a:spcAft>
            </a:pPr>
            <a:r>
              <a:rPr lang="en-GB" sz="2800" dirty="0"/>
              <a:t>Embarked on Law profession </a:t>
            </a:r>
          </a:p>
          <a:p>
            <a:pPr>
              <a:spcAft>
                <a:spcPts val="600"/>
              </a:spcAft>
            </a:pPr>
            <a:r>
              <a:rPr lang="en-GB" sz="2800" dirty="0"/>
              <a:t>Became a student of Couture</a:t>
            </a:r>
          </a:p>
          <a:p>
            <a:pPr>
              <a:spcAft>
                <a:spcPts val="600"/>
              </a:spcAft>
            </a:pPr>
            <a:r>
              <a:rPr lang="en-GB" sz="2800" dirty="0"/>
              <a:t>Followed his own path</a:t>
            </a:r>
          </a:p>
          <a:p>
            <a:pPr>
              <a:spcAft>
                <a:spcPts val="600"/>
              </a:spcAft>
            </a:pPr>
            <a:r>
              <a:rPr lang="en-GB" sz="2800" dirty="0"/>
              <a:t>Not an Impressionist </a:t>
            </a:r>
          </a:p>
          <a:p>
            <a:pPr>
              <a:spcAft>
                <a:spcPts val="600"/>
              </a:spcAft>
            </a:pPr>
            <a:r>
              <a:rPr lang="en-GB" sz="2800" dirty="0"/>
              <a:t>Friends with painters and writers</a:t>
            </a:r>
          </a:p>
          <a:p>
            <a:pPr>
              <a:spcAft>
                <a:spcPts val="600"/>
              </a:spcAft>
            </a:pPr>
            <a:r>
              <a:rPr lang="en-GB" sz="2800" dirty="0"/>
              <a:t>Influenced  Monet and Morisot</a:t>
            </a:r>
          </a:p>
          <a:p>
            <a:pPr>
              <a:spcAft>
                <a:spcPts val="600"/>
              </a:spcAft>
            </a:pPr>
            <a:r>
              <a:rPr lang="en-GB" sz="2800" dirty="0"/>
              <a:t>Had one student:  Eva Gonzales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looking at the camera&#10;&#10;Description automatically generated">
            <a:extLst>
              <a:ext uri="{FF2B5EF4-FFF2-40B4-BE49-F238E27FC236}">
                <a16:creationId xmlns:a16="http://schemas.microsoft.com/office/drawing/2014/main" id="{2316CA07-163B-47A6-889E-AE6CE14165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896236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32A6-1B5A-A301-1478-586D0E0214E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740A6FB-14F7-2AF6-0475-B6AF75F26303}"/>
              </a:ext>
            </a:extLst>
          </p:cNvPr>
          <p:cNvSpPr>
            <a:spLocks noGrp="1"/>
          </p:cNvSpPr>
          <p:nvPr>
            <p:ph type="body"/>
          </p:nvPr>
        </p:nvSpPr>
        <p:spPr/>
        <p:txBody>
          <a:bodyPr/>
          <a:lstStyle/>
          <a:p>
            <a:endParaRPr lang="en-GB"/>
          </a:p>
        </p:txBody>
      </p:sp>
      <p:pic>
        <p:nvPicPr>
          <p:cNvPr id="19458" name="Picture 2" descr="HENRI FANTIN-LATOUR pittore biografia opere">
            <a:extLst>
              <a:ext uri="{FF2B5EF4-FFF2-40B4-BE49-F238E27FC236}">
                <a16:creationId xmlns:a16="http://schemas.microsoft.com/office/drawing/2014/main" id="{2D4B39C1-1A2A-6D50-D68A-60F3F1E00D7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021" y="0"/>
            <a:ext cx="91863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00E695-C188-5112-1D2F-570E849E204C}"/>
              </a:ext>
            </a:extLst>
          </p:cNvPr>
          <p:cNvSpPr txBox="1"/>
          <p:nvPr/>
        </p:nvSpPr>
        <p:spPr>
          <a:xfrm>
            <a:off x="9353725" y="1778466"/>
            <a:ext cx="2290194" cy="2308324"/>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studio 1870 </a:t>
            </a:r>
            <a:r>
              <a:rPr lang="en-GB" dirty="0" err="1">
                <a:solidFill>
                  <a:srgbClr val="FFFF00"/>
                </a:solidFill>
                <a:latin typeface="Bodoni MT Condensed" panose="02070606080606020203" pitchFamily="18" charset="0"/>
              </a:rPr>
              <a:t>Fantin</a:t>
            </a:r>
            <a:r>
              <a:rPr lang="en-GB" dirty="0">
                <a:solidFill>
                  <a:srgbClr val="FFFF00"/>
                </a:solidFill>
                <a:latin typeface="Bodoni MT Condensed" panose="02070606080606020203" pitchFamily="18" charset="0"/>
              </a:rPr>
              <a:t> –Latour</a:t>
            </a:r>
          </a:p>
          <a:p>
            <a:r>
              <a:rPr lang="en-GB" dirty="0">
                <a:solidFill>
                  <a:srgbClr val="FFFF00"/>
                </a:solidFill>
                <a:latin typeface="Bodoni MT Condensed" panose="02070606080606020203" pitchFamily="18" charset="0"/>
              </a:rPr>
              <a:t>Manet with the brush, </a:t>
            </a:r>
            <a:r>
              <a:rPr lang="en-GB" dirty="0" err="1">
                <a:solidFill>
                  <a:srgbClr val="FFFF00"/>
                </a:solidFill>
                <a:latin typeface="Bodoni MT Condensed" panose="02070606080606020203" pitchFamily="18" charset="0"/>
              </a:rPr>
              <a:t>Zacharie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Astruc</a:t>
            </a:r>
            <a:r>
              <a:rPr lang="en-GB" dirty="0">
                <a:solidFill>
                  <a:srgbClr val="FFFF00"/>
                </a:solidFill>
                <a:latin typeface="Bodoni MT Condensed" panose="02070606080606020203" pitchFamily="18" charset="0"/>
              </a:rPr>
              <a:t>, artist (seated)</a:t>
            </a:r>
          </a:p>
          <a:p>
            <a:r>
              <a:rPr lang="en-GB" dirty="0">
                <a:solidFill>
                  <a:srgbClr val="FFFF00"/>
                </a:solidFill>
                <a:latin typeface="Bodoni MT Condensed" panose="02070606080606020203" pitchFamily="18" charset="0"/>
              </a:rPr>
              <a:t>Left to Right; </a:t>
            </a:r>
          </a:p>
          <a:p>
            <a:r>
              <a:rPr lang="en-GB" dirty="0">
                <a:solidFill>
                  <a:srgbClr val="FFFF00"/>
                </a:solidFill>
                <a:latin typeface="Bodoni MT Condensed" panose="02070606080606020203" pitchFamily="18" charset="0"/>
              </a:rPr>
              <a:t>Otto </a:t>
            </a:r>
            <a:r>
              <a:rPr lang="en-GB" dirty="0" err="1">
                <a:solidFill>
                  <a:srgbClr val="FFFF00"/>
                </a:solidFill>
                <a:latin typeface="Bodoni MT Condensed" panose="02070606080606020203" pitchFamily="18" charset="0"/>
              </a:rPr>
              <a:t>Sholderer</a:t>
            </a:r>
            <a:r>
              <a:rPr lang="en-GB" dirty="0">
                <a:solidFill>
                  <a:srgbClr val="FFFF00"/>
                </a:solidFill>
                <a:latin typeface="Bodoni MT Condensed" panose="02070606080606020203" pitchFamily="18" charset="0"/>
              </a:rPr>
              <a:t> painter, Pierre Auguste Renoir, Emile Zola, Edmond </a:t>
            </a:r>
            <a:r>
              <a:rPr lang="en-GB" dirty="0" err="1">
                <a:solidFill>
                  <a:srgbClr val="FFFF00"/>
                </a:solidFill>
                <a:latin typeface="Bodoni MT Condensed" panose="02070606080606020203" pitchFamily="18" charset="0"/>
              </a:rPr>
              <a:t>Maitre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musicien</a:t>
            </a:r>
            <a:r>
              <a:rPr lang="en-GB" dirty="0">
                <a:solidFill>
                  <a:srgbClr val="FFFF00"/>
                </a:solidFill>
                <a:latin typeface="Bodoni MT Condensed" panose="02070606080606020203" pitchFamily="18" charset="0"/>
              </a:rPr>
              <a:t>, Frederic Bazille, Claude Monet </a:t>
            </a:r>
          </a:p>
        </p:txBody>
      </p:sp>
    </p:spTree>
    <p:extLst>
      <p:ext uri="{BB962C8B-B14F-4D97-AF65-F5344CB8AC3E}">
        <p14:creationId xmlns:p14="http://schemas.microsoft.com/office/powerpoint/2010/main" val="24200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3783E-D5A4-4FF1-84DD-96CA235AB424}"/>
              </a:ext>
            </a:extLst>
          </p:cNvPr>
          <p:cNvSpPr>
            <a:spLocks noGrp="1"/>
          </p:cNvSpPr>
          <p:nvPr>
            <p:ph type="title"/>
          </p:nvPr>
        </p:nvSpPr>
        <p:spPr>
          <a:xfrm>
            <a:off x="838200" y="4435052"/>
            <a:ext cx="3093720" cy="1645920"/>
          </a:xfrm>
        </p:spPr>
        <p:txBody>
          <a:bodyPr>
            <a:normAutofit/>
          </a:bodyPr>
          <a:lstStyle/>
          <a:p>
            <a:r>
              <a:rPr lang="en-GB" sz="4000" b="1" dirty="0"/>
              <a:t>Edouard Manet</a:t>
            </a:r>
            <a:r>
              <a:rPr lang="en-GB" sz="2600" b="1" dirty="0"/>
              <a:t> </a:t>
            </a:r>
            <a:r>
              <a:rPr lang="en-GB" sz="2600" b="1" dirty="0">
                <a:solidFill>
                  <a:srgbClr val="FFFF00"/>
                </a:solidFill>
              </a:rPr>
              <a:t>1832-1883</a:t>
            </a:r>
          </a:p>
        </p:txBody>
      </p:sp>
      <p:pic>
        <p:nvPicPr>
          <p:cNvPr id="7" name="Picture 6" descr="A group of people sitting at a painting&#10;&#10;Description automatically generated">
            <a:extLst>
              <a:ext uri="{FF2B5EF4-FFF2-40B4-BE49-F238E27FC236}">
                <a16:creationId xmlns:a16="http://schemas.microsoft.com/office/drawing/2014/main" id="{E20C4279-8E01-4FBE-8918-1407871428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605" y="-23243"/>
            <a:ext cx="3931900" cy="4005072"/>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FF7006E7-29BE-408D-B85B-0C6C972434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28160" y="-18852"/>
            <a:ext cx="3931920" cy="4005071"/>
          </a:xfrm>
          <a:prstGeom prst="rect">
            <a:avLst/>
          </a:prstGeom>
        </p:spPr>
      </p:pic>
      <p:pic>
        <p:nvPicPr>
          <p:cNvPr id="1026" name="Picture 2" descr="Image result for manet">
            <a:extLst>
              <a:ext uri="{FF2B5EF4-FFF2-40B4-BE49-F238E27FC236}">
                <a16:creationId xmlns:a16="http://schemas.microsoft.com/office/drawing/2014/main" id="{403C85DC-016A-45BD-8EF0-E4EAB3C103D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3721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C57D0C6-24F3-4D8D-8E1B-7FB91198A747}"/>
              </a:ext>
            </a:extLst>
          </p:cNvPr>
          <p:cNvSpPr>
            <a:spLocks noGrp="1"/>
          </p:cNvSpPr>
          <p:nvPr>
            <p:ph type="body"/>
          </p:nvPr>
        </p:nvSpPr>
        <p:spPr>
          <a:xfrm>
            <a:off x="4380266" y="4435052"/>
            <a:ext cx="7104188"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2714B350-F721-D39F-875F-60AA6C5EAEFD}"/>
              </a:ext>
            </a:extLst>
          </p:cNvPr>
          <p:cNvSpPr txBox="1"/>
          <p:nvPr/>
        </p:nvSpPr>
        <p:spPr>
          <a:xfrm>
            <a:off x="7820503" y="4435051"/>
            <a:ext cx="527605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Balcon 1882 Édouard Manet</a:t>
            </a:r>
          </a:p>
        </p:txBody>
      </p:sp>
      <p:sp>
        <p:nvSpPr>
          <p:cNvPr id="6" name="TextBox 5">
            <a:extLst>
              <a:ext uri="{FF2B5EF4-FFF2-40B4-BE49-F238E27FC236}">
                <a16:creationId xmlns:a16="http://schemas.microsoft.com/office/drawing/2014/main" id="{897F0A89-9DC2-71CC-C70A-CB03209180F6}"/>
              </a:ext>
            </a:extLst>
          </p:cNvPr>
          <p:cNvSpPr txBox="1"/>
          <p:nvPr/>
        </p:nvSpPr>
        <p:spPr>
          <a:xfrm>
            <a:off x="4693600" y="4532042"/>
            <a:ext cx="3258766"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a:t>
            </a:r>
            <a:r>
              <a:rPr lang="en-GB" dirty="0" err="1">
                <a:solidFill>
                  <a:srgbClr val="FFFF00"/>
                </a:solidFill>
                <a:latin typeface="Bodoni MT Condensed" panose="02070606080606020203" pitchFamily="18" charset="0"/>
              </a:rPr>
              <a:t>Joueur</a:t>
            </a:r>
            <a:r>
              <a:rPr lang="en-GB" dirty="0">
                <a:solidFill>
                  <a:srgbClr val="FFFF00"/>
                </a:solidFill>
                <a:latin typeface="Bodoni MT Condensed" panose="02070606080606020203" pitchFamily="18" charset="0"/>
              </a:rPr>
              <a:t> de Fifre 1866 Édouard Manet</a:t>
            </a:r>
          </a:p>
        </p:txBody>
      </p:sp>
      <p:sp>
        <p:nvSpPr>
          <p:cNvPr id="8" name="TextBox 7">
            <a:extLst>
              <a:ext uri="{FF2B5EF4-FFF2-40B4-BE49-F238E27FC236}">
                <a16:creationId xmlns:a16="http://schemas.microsoft.com/office/drawing/2014/main" id="{9719D398-F9DD-9EF0-E9FA-891ED2280388}"/>
              </a:ext>
            </a:extLst>
          </p:cNvPr>
          <p:cNvSpPr txBox="1"/>
          <p:nvPr/>
        </p:nvSpPr>
        <p:spPr>
          <a:xfrm>
            <a:off x="838200" y="4237754"/>
            <a:ext cx="3217959"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Dejeuner sur </a:t>
            </a:r>
            <a:r>
              <a:rPr lang="en-GB" dirty="0" err="1">
                <a:solidFill>
                  <a:srgbClr val="FFFF00"/>
                </a:solidFill>
                <a:latin typeface="Bodoni MT Condensed" panose="02070606080606020203" pitchFamily="18" charset="0"/>
              </a:rPr>
              <a:t>L’herbe</a:t>
            </a:r>
            <a:r>
              <a:rPr lang="en-GB" dirty="0">
                <a:solidFill>
                  <a:srgbClr val="FFFF00"/>
                </a:solidFill>
                <a:latin typeface="Bodoni MT Condensed" panose="02070606080606020203" pitchFamily="18" charset="0"/>
              </a:rPr>
              <a:t> 1863 Édouard Manet</a:t>
            </a:r>
          </a:p>
        </p:txBody>
      </p:sp>
      <p:pic>
        <p:nvPicPr>
          <p:cNvPr id="22530" name="Picture 2" descr="Monet In His Floating Studio 1874 by Edouard Manet, Famous Painting ...">
            <a:extLst>
              <a:ext uri="{FF2B5EF4-FFF2-40B4-BE49-F238E27FC236}">
                <a16:creationId xmlns:a16="http://schemas.microsoft.com/office/drawing/2014/main" id="{D0947346-9A9B-4FFC-51BD-196150365B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9637" y="-21251"/>
            <a:ext cx="8735653" cy="6860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F881A5-D8F2-B5AB-C98F-8A3F95857037}"/>
              </a:ext>
            </a:extLst>
          </p:cNvPr>
          <p:cNvSpPr txBox="1"/>
          <p:nvPr/>
        </p:nvSpPr>
        <p:spPr>
          <a:xfrm>
            <a:off x="22870" y="6308222"/>
            <a:ext cx="3586092"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Monet dans son Atelier Flotant 1874 Edouard Manet </a:t>
            </a:r>
          </a:p>
        </p:txBody>
      </p:sp>
    </p:spTree>
    <p:extLst>
      <p:ext uri="{BB962C8B-B14F-4D97-AF65-F5344CB8AC3E}">
        <p14:creationId xmlns:p14="http://schemas.microsoft.com/office/powerpoint/2010/main" val="23698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heel(1)">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530"/>
                                        </p:tgtEl>
                                        <p:attrNameLst>
                                          <p:attrName>style.visibility</p:attrName>
                                        </p:attrNameLst>
                                      </p:cBhvr>
                                      <p:to>
                                        <p:strVal val="visible"/>
                                      </p:to>
                                    </p:set>
                                    <p:animEffect transition="in" filter="wipe(down)">
                                      <p:cBhvr>
                                        <p:cTn id="46" dur="500"/>
                                        <p:tgtEl>
                                          <p:spTgt spid="2253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3387B3-9D72-4E24-BF53-654D90CAC23D}"/>
              </a:ext>
            </a:extLst>
          </p:cNvPr>
          <p:cNvSpPr>
            <a:spLocks noGrp="1"/>
          </p:cNvSpPr>
          <p:nvPr>
            <p:ph type="title"/>
          </p:nvPr>
        </p:nvSpPr>
        <p:spPr>
          <a:xfrm>
            <a:off x="838200" y="4440602"/>
            <a:ext cx="3300663" cy="1645920"/>
          </a:xfrm>
        </p:spPr>
        <p:txBody>
          <a:bodyPr>
            <a:normAutofit/>
          </a:bodyPr>
          <a:lstStyle/>
          <a:p>
            <a:r>
              <a:rPr lang="en-GB" sz="3600" b="1" dirty="0">
                <a:solidFill>
                  <a:schemeClr val="tx2">
                    <a:lumMod val="25000"/>
                    <a:lumOff val="75000"/>
                  </a:schemeClr>
                </a:solidFill>
              </a:rPr>
              <a:t>Edouard Manet </a:t>
            </a:r>
            <a:r>
              <a:rPr lang="en-GB" sz="1800" b="1" dirty="0">
                <a:solidFill>
                  <a:srgbClr val="FFFF00"/>
                </a:solidFill>
              </a:rPr>
              <a:t>1832-1883</a:t>
            </a:r>
          </a:p>
        </p:txBody>
      </p:sp>
      <p:pic>
        <p:nvPicPr>
          <p:cNvPr id="9" name="Picture 8" descr="A group of people posing for the camera&#10;&#10;Description automatically generated">
            <a:extLst>
              <a:ext uri="{FF2B5EF4-FFF2-40B4-BE49-F238E27FC236}">
                <a16:creationId xmlns:a16="http://schemas.microsoft.com/office/drawing/2014/main" id="{63563F81-BB31-4C1D-B85B-BFF7988CC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10" y="76178"/>
            <a:ext cx="3002946" cy="3639935"/>
          </a:xfrm>
          <a:prstGeom prst="rect">
            <a:avLst/>
          </a:prstGeom>
        </p:spPr>
      </p:pic>
      <p:pic>
        <p:nvPicPr>
          <p:cNvPr id="7" name="Picture 6" descr="A person sitting on top of a wooden boat in a body of water&#10;&#10;Description automatically generated">
            <a:extLst>
              <a:ext uri="{FF2B5EF4-FFF2-40B4-BE49-F238E27FC236}">
                <a16:creationId xmlns:a16="http://schemas.microsoft.com/office/drawing/2014/main" id="{AD44CE4A-0E87-46AF-989E-B4A8993D4D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4589" y="-2591"/>
            <a:ext cx="4942466" cy="3669780"/>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92AF001-55C5-480D-BF4B-D4C24AAC9268}"/>
              </a:ext>
            </a:extLst>
          </p:cNvPr>
          <p:cNvSpPr>
            <a:spLocks noGrp="1"/>
          </p:cNvSpPr>
          <p:nvPr>
            <p:ph type="body"/>
          </p:nvPr>
        </p:nvSpPr>
        <p:spPr>
          <a:xfrm>
            <a:off x="4578824" y="4440602"/>
            <a:ext cx="6860184" cy="1645920"/>
          </a:xfrm>
        </p:spPr>
        <p:txBody>
          <a:bodyPr anchor="ctr">
            <a:normAutofit/>
          </a:bodyPr>
          <a:lstStyle/>
          <a:p>
            <a:endParaRPr lang="en-GB" sz="1800" i="1" dirty="0"/>
          </a:p>
        </p:txBody>
      </p:sp>
      <p:sp>
        <p:nvSpPr>
          <p:cNvPr id="4" name="TextBox 3">
            <a:extLst>
              <a:ext uri="{FF2B5EF4-FFF2-40B4-BE49-F238E27FC236}">
                <a16:creationId xmlns:a16="http://schemas.microsoft.com/office/drawing/2014/main" id="{B1A4117D-972E-2510-840D-7A12A3BFEDC0}"/>
              </a:ext>
            </a:extLst>
          </p:cNvPr>
          <p:cNvSpPr txBox="1"/>
          <p:nvPr/>
        </p:nvSpPr>
        <p:spPr>
          <a:xfrm>
            <a:off x="3103166" y="549778"/>
            <a:ext cx="3414665"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Les Buveurs de Bière 1878 Édouard Manet</a:t>
            </a:r>
          </a:p>
        </p:txBody>
      </p:sp>
      <p:sp>
        <p:nvSpPr>
          <p:cNvPr id="6" name="TextBox 5">
            <a:extLst>
              <a:ext uri="{FF2B5EF4-FFF2-40B4-BE49-F238E27FC236}">
                <a16:creationId xmlns:a16="http://schemas.microsoft.com/office/drawing/2014/main" id="{5607D9A4-7BE8-B2CB-67C9-BC30CD902D92}"/>
              </a:ext>
            </a:extLst>
          </p:cNvPr>
          <p:cNvSpPr txBox="1"/>
          <p:nvPr/>
        </p:nvSpPr>
        <p:spPr>
          <a:xfrm>
            <a:off x="4855501" y="2746541"/>
            <a:ext cx="2283054"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Canotage</a:t>
            </a:r>
            <a:r>
              <a:rPr lang="en-GB" dirty="0">
                <a:solidFill>
                  <a:srgbClr val="FFFF00"/>
                </a:solidFill>
                <a:latin typeface="Bodoni MT Condensed" panose="02070606080606020203" pitchFamily="18" charset="0"/>
              </a:rPr>
              <a:t> 1874 Édouard Manet</a:t>
            </a:r>
          </a:p>
        </p:txBody>
      </p:sp>
      <p:pic>
        <p:nvPicPr>
          <p:cNvPr id="21506" name="Picture 2" descr="Edouard Manet. The Execution of the Emperor Maximilian of Mexico.">
            <a:extLst>
              <a:ext uri="{FF2B5EF4-FFF2-40B4-BE49-F238E27FC236}">
                <a16:creationId xmlns:a16="http://schemas.microsoft.com/office/drawing/2014/main" id="{FA2981C7-0769-0285-3D97-718E5FBE65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66931" y="2465936"/>
            <a:ext cx="5163752" cy="43277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C5AE2-367D-1B40-9900-DDDC743DB70E}"/>
              </a:ext>
            </a:extLst>
          </p:cNvPr>
          <p:cNvSpPr txBox="1"/>
          <p:nvPr/>
        </p:nvSpPr>
        <p:spPr>
          <a:xfrm>
            <a:off x="-21777" y="6413250"/>
            <a:ext cx="2695680"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L’Execution</a:t>
            </a:r>
            <a:r>
              <a:rPr lang="en-GB" dirty="0">
                <a:solidFill>
                  <a:srgbClr val="FFFF00"/>
                </a:solidFill>
                <a:latin typeface="Bodoni MT Condensed" panose="02070606080606020203" pitchFamily="18" charset="0"/>
              </a:rPr>
              <a:t> de Maximilien 1867 Manet</a:t>
            </a:r>
          </a:p>
        </p:txBody>
      </p:sp>
    </p:spTree>
    <p:extLst>
      <p:ext uri="{BB962C8B-B14F-4D97-AF65-F5344CB8AC3E}">
        <p14:creationId xmlns:p14="http://schemas.microsoft.com/office/powerpoint/2010/main" val="20636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506"/>
                                        </p:tgtEl>
                                        <p:attrNameLst>
                                          <p:attrName>style.visibility</p:attrName>
                                        </p:attrNameLst>
                                      </p:cBhvr>
                                      <p:to>
                                        <p:strVal val="visible"/>
                                      </p:to>
                                    </p:set>
                                    <p:animEffect transition="in" filter="circle(in)">
                                      <p:cBhvr>
                                        <p:cTn id="35" dur="2000"/>
                                        <p:tgtEl>
                                          <p:spTgt spid="2150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0"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AAC6-E68A-A17C-BC4D-81EFD44D9831}"/>
              </a:ext>
            </a:extLst>
          </p:cNvPr>
          <p:cNvSpPr>
            <a:spLocks noGrp="1"/>
          </p:cNvSpPr>
          <p:nvPr>
            <p:ph type="title"/>
          </p:nvPr>
        </p:nvSpPr>
        <p:spPr/>
        <p:txBody>
          <a:bodyPr/>
          <a:lstStyle/>
          <a:p>
            <a:r>
              <a:rPr lang="en-GB" b="1" dirty="0">
                <a:solidFill>
                  <a:srgbClr val="FFC000"/>
                </a:solidFill>
              </a:rPr>
              <a:t>Edouard Manet </a:t>
            </a:r>
            <a:r>
              <a:rPr lang="en-GB" sz="2800" b="1" dirty="0"/>
              <a:t>1832-1883</a:t>
            </a:r>
            <a:endParaRPr lang="en-GB" dirty="0"/>
          </a:p>
        </p:txBody>
      </p:sp>
      <p:sp>
        <p:nvSpPr>
          <p:cNvPr id="3" name="Text Placeholder 2">
            <a:extLst>
              <a:ext uri="{FF2B5EF4-FFF2-40B4-BE49-F238E27FC236}">
                <a16:creationId xmlns:a16="http://schemas.microsoft.com/office/drawing/2014/main" id="{FD68EC31-2449-1B71-A640-4EE78BD12A73}"/>
              </a:ext>
            </a:extLst>
          </p:cNvPr>
          <p:cNvSpPr>
            <a:spLocks noGrp="1"/>
          </p:cNvSpPr>
          <p:nvPr>
            <p:ph type="body"/>
          </p:nvPr>
        </p:nvSpPr>
        <p:spPr/>
        <p:txBody>
          <a:bodyPr/>
          <a:lstStyle/>
          <a:p>
            <a:endParaRPr lang="en-GB"/>
          </a:p>
        </p:txBody>
      </p:sp>
      <p:pic>
        <p:nvPicPr>
          <p:cNvPr id="3074" name="Picture 2" descr="Controversial Capitol painting can show us who we are (opinion)">
            <a:extLst>
              <a:ext uri="{FF2B5EF4-FFF2-40B4-BE49-F238E27FC236}">
                <a16:creationId xmlns:a16="http://schemas.microsoft.com/office/drawing/2014/main" id="{230B563A-A81A-A27E-1F37-58675894FE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01" y="88158"/>
            <a:ext cx="12035275" cy="67698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F3005F-E864-8A08-8F58-EC61342F2661}"/>
              </a:ext>
            </a:extLst>
          </p:cNvPr>
          <p:cNvSpPr txBox="1"/>
          <p:nvPr/>
        </p:nvSpPr>
        <p:spPr>
          <a:xfrm>
            <a:off x="10243226" y="2003898"/>
            <a:ext cx="1527242" cy="1877438"/>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EB83D4BE-D79B-5E47-1415-8F60AC6FEE7B}"/>
              </a:ext>
            </a:extLst>
          </p:cNvPr>
          <p:cNvSpPr txBox="1"/>
          <p:nvPr/>
        </p:nvSpPr>
        <p:spPr>
          <a:xfrm>
            <a:off x="132824" y="288133"/>
            <a:ext cx="3913882"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Olympia 1863 Édouard Manet </a:t>
            </a:r>
          </a:p>
        </p:txBody>
      </p:sp>
    </p:spTree>
    <p:extLst>
      <p:ext uri="{BB962C8B-B14F-4D97-AF65-F5344CB8AC3E}">
        <p14:creationId xmlns:p14="http://schemas.microsoft.com/office/powerpoint/2010/main" val="38670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2099-E137-D35B-602A-C4EBA7922583}"/>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3327CC86-DCAD-4FD3-1460-7C24D143EEAD}"/>
              </a:ext>
            </a:extLst>
          </p:cNvPr>
          <p:cNvSpPr>
            <a:spLocks noGrp="1"/>
          </p:cNvSpPr>
          <p:nvPr>
            <p:ph type="body"/>
          </p:nvPr>
        </p:nvSpPr>
        <p:spPr/>
        <p:txBody>
          <a:bodyPr/>
          <a:lstStyle/>
          <a:p>
            <a:endParaRPr lang="en-GB"/>
          </a:p>
        </p:txBody>
      </p:sp>
      <p:sp>
        <p:nvSpPr>
          <p:cNvPr id="4" name="AutoShape 2" descr="Venus of Urbino: Titian">
            <a:extLst>
              <a:ext uri="{FF2B5EF4-FFF2-40B4-BE49-F238E27FC236}">
                <a16:creationId xmlns:a16="http://schemas.microsoft.com/office/drawing/2014/main" id="{DD30B5E7-20AC-9BC4-2268-F493235C9A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Venus of Urbino: Titian">
            <a:extLst>
              <a:ext uri="{FF2B5EF4-FFF2-40B4-BE49-F238E27FC236}">
                <a16:creationId xmlns:a16="http://schemas.microsoft.com/office/drawing/2014/main" id="{492CAAC4-2FCA-8993-DD4B-145FC2A1129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Venus of Urbino: Titian">
            <a:extLst>
              <a:ext uri="{FF2B5EF4-FFF2-40B4-BE49-F238E27FC236}">
                <a16:creationId xmlns:a16="http://schemas.microsoft.com/office/drawing/2014/main" id="{42A693D4-AD08-D219-3671-FE1008CB981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Venus of Urbino">
            <a:extLst>
              <a:ext uri="{FF2B5EF4-FFF2-40B4-BE49-F238E27FC236}">
                <a16:creationId xmlns:a16="http://schemas.microsoft.com/office/drawing/2014/main" id="{BC6FB43B-E7F4-4C88-9A59-12915DCBF5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834" y="1524582"/>
            <a:ext cx="6138834" cy="4056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1C38D9-B9B2-4B9F-EC06-59E588D0A720}"/>
              </a:ext>
            </a:extLst>
          </p:cNvPr>
          <p:cNvSpPr txBox="1"/>
          <p:nvPr/>
        </p:nvSpPr>
        <p:spPr>
          <a:xfrm>
            <a:off x="340468" y="5739319"/>
            <a:ext cx="5389123" cy="369332"/>
          </a:xfrm>
          <a:prstGeom prst="rect">
            <a:avLst/>
          </a:prstGeom>
          <a:noFill/>
        </p:spPr>
        <p:txBody>
          <a:bodyPr wrap="square" rtlCol="0">
            <a:spAutoFit/>
          </a:bodyPr>
          <a:lstStyle/>
          <a:p>
            <a:pPr algn="ctr"/>
            <a:r>
              <a:rPr lang="en-GB" dirty="0">
                <a:latin typeface="Bodoni MT Condensed" panose="02070606080606020203" pitchFamily="18" charset="0"/>
              </a:rPr>
              <a:t>Venus of Urbino 1538 Titian</a:t>
            </a:r>
          </a:p>
        </p:txBody>
      </p:sp>
      <p:pic>
        <p:nvPicPr>
          <p:cNvPr id="1034" name="Picture 10">
            <a:extLst>
              <a:ext uri="{FF2B5EF4-FFF2-40B4-BE49-F238E27FC236}">
                <a16:creationId xmlns:a16="http://schemas.microsoft.com/office/drawing/2014/main" id="{87859E9D-6BC8-92B4-F113-D9AC07C827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2544" y="1719199"/>
            <a:ext cx="5669456" cy="3861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14E5B8-DD79-943A-5EBD-C3104D377757}"/>
              </a:ext>
            </a:extLst>
          </p:cNvPr>
          <p:cNvSpPr txBox="1"/>
          <p:nvPr/>
        </p:nvSpPr>
        <p:spPr>
          <a:xfrm>
            <a:off x="6858000" y="5739319"/>
            <a:ext cx="4993532" cy="369332"/>
          </a:xfrm>
          <a:prstGeom prst="rect">
            <a:avLst/>
          </a:prstGeom>
          <a:noFill/>
        </p:spPr>
        <p:txBody>
          <a:bodyPr wrap="square" rtlCol="0">
            <a:spAutoFit/>
          </a:bodyPr>
          <a:lstStyle/>
          <a:p>
            <a:pPr algn="ctr"/>
            <a:r>
              <a:rPr lang="en-GB" dirty="0">
                <a:latin typeface="Bodoni MT Condensed" panose="02070606080606020203" pitchFamily="18" charset="0"/>
              </a:rPr>
              <a:t>Olympia 1863 Manet</a:t>
            </a:r>
          </a:p>
        </p:txBody>
      </p:sp>
    </p:spTree>
    <p:extLst>
      <p:ext uri="{BB962C8B-B14F-4D97-AF65-F5344CB8AC3E}">
        <p14:creationId xmlns:p14="http://schemas.microsoft.com/office/powerpoint/2010/main" val="39106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wipe(down)">
                                      <p:cBhvr>
                                        <p:cTn id="13" dur="500"/>
                                        <p:tgtEl>
                                          <p:spTgt spid="10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barn(inVertical)">
                                      <p:cBhvr>
                                        <p:cTn id="18" dur="5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C34B-CA5C-8017-6A7D-92A8FC2D5288}"/>
              </a:ext>
            </a:extLst>
          </p:cNvPr>
          <p:cNvSpPr>
            <a:spLocks noGrp="1"/>
          </p:cNvSpPr>
          <p:nvPr>
            <p:ph type="title"/>
          </p:nvPr>
        </p:nvSpPr>
        <p:spPr/>
        <p:txBody>
          <a:bodyPr/>
          <a:lstStyle/>
          <a:p>
            <a:r>
              <a:rPr lang="en-GB" b="1" dirty="0">
                <a:solidFill>
                  <a:srgbClr val="FFC000"/>
                </a:solidFill>
              </a:rPr>
              <a:t>Edouard Manet </a:t>
            </a:r>
            <a:r>
              <a:rPr lang="en-GB" sz="2800" b="1" dirty="0"/>
              <a:t>1832-1883</a:t>
            </a:r>
            <a:endParaRPr lang="en-GB" dirty="0"/>
          </a:p>
        </p:txBody>
      </p:sp>
      <p:sp>
        <p:nvSpPr>
          <p:cNvPr id="3" name="Text Placeholder 2">
            <a:extLst>
              <a:ext uri="{FF2B5EF4-FFF2-40B4-BE49-F238E27FC236}">
                <a16:creationId xmlns:a16="http://schemas.microsoft.com/office/drawing/2014/main" id="{4BF99D22-727D-B828-BE7D-323496C408ED}"/>
              </a:ext>
            </a:extLst>
          </p:cNvPr>
          <p:cNvSpPr>
            <a:spLocks noGrp="1"/>
          </p:cNvSpPr>
          <p:nvPr>
            <p:ph type="body"/>
          </p:nvPr>
        </p:nvSpPr>
        <p:spPr/>
        <p:txBody>
          <a:bodyPr/>
          <a:lstStyle/>
          <a:p>
            <a:endParaRPr lang="en-GB"/>
          </a:p>
        </p:txBody>
      </p:sp>
      <p:pic>
        <p:nvPicPr>
          <p:cNvPr id="20482" name="Picture 2" descr="See related image detail">
            <a:extLst>
              <a:ext uri="{FF2B5EF4-FFF2-40B4-BE49-F238E27FC236}">
                <a16:creationId xmlns:a16="http://schemas.microsoft.com/office/drawing/2014/main" id="{86180922-93C6-4AA3-D511-048014F8EA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549" y="1065312"/>
            <a:ext cx="3745149" cy="53092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658019-7D2B-AB18-009E-BDDF15E8DAC8}"/>
              </a:ext>
            </a:extLst>
          </p:cNvPr>
          <p:cNvSpPr txBox="1"/>
          <p:nvPr/>
        </p:nvSpPr>
        <p:spPr>
          <a:xfrm>
            <a:off x="87549" y="6398508"/>
            <a:ext cx="3774332"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Printemps</a:t>
            </a:r>
            <a:r>
              <a:rPr lang="en-GB" dirty="0">
                <a:solidFill>
                  <a:srgbClr val="FFFF00"/>
                </a:solidFill>
                <a:latin typeface="Bodoni MT Condensed" panose="02070606080606020203" pitchFamily="18" charset="0"/>
              </a:rPr>
              <a:t> (Jeanne </a:t>
            </a:r>
            <a:r>
              <a:rPr lang="en-GB" dirty="0" err="1">
                <a:solidFill>
                  <a:srgbClr val="FFFF00"/>
                </a:solidFill>
                <a:latin typeface="Bodoni MT Condensed" panose="02070606080606020203" pitchFamily="18" charset="0"/>
              </a:rPr>
              <a:t>Demarsy</a:t>
            </a:r>
            <a:r>
              <a:rPr lang="en-GB" dirty="0">
                <a:solidFill>
                  <a:srgbClr val="FFFF00"/>
                </a:solidFill>
                <a:latin typeface="Bodoni MT Condensed" panose="02070606080606020203" pitchFamily="18" charset="0"/>
              </a:rPr>
              <a:t>) 1881 Edouard Manet</a:t>
            </a:r>
          </a:p>
        </p:txBody>
      </p:sp>
      <p:pic>
        <p:nvPicPr>
          <p:cNvPr id="20486" name="Picture 6" descr="Argenteuil posters &amp; prints by Edouard Manet">
            <a:extLst>
              <a:ext uri="{FF2B5EF4-FFF2-40B4-BE49-F238E27FC236}">
                <a16:creationId xmlns:a16="http://schemas.microsoft.com/office/drawing/2014/main" id="{B30FD815-1956-4574-B040-FF4A49FDC3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25" y="0"/>
            <a:ext cx="511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68BFF7-5BC0-40C4-AF21-BC7D40395D75}"/>
              </a:ext>
            </a:extLst>
          </p:cNvPr>
          <p:cNvSpPr txBox="1"/>
          <p:nvPr/>
        </p:nvSpPr>
        <p:spPr>
          <a:xfrm>
            <a:off x="4698460" y="273600"/>
            <a:ext cx="3953415" cy="369332"/>
          </a:xfrm>
          <a:prstGeom prst="rect">
            <a:avLst/>
          </a:prstGeom>
          <a:noFill/>
        </p:spPr>
        <p:txBody>
          <a:bodyPr wrap="square" rtlCol="0">
            <a:spAutoFit/>
          </a:bodyPr>
          <a:lstStyle/>
          <a:p>
            <a:pPr algn="r"/>
            <a:r>
              <a:rPr lang="en-GB" dirty="0">
                <a:solidFill>
                  <a:srgbClr val="552579"/>
                </a:solidFill>
                <a:latin typeface="Bodoni MT Condensed" panose="02070606080606020203" pitchFamily="18" charset="0"/>
              </a:rPr>
              <a:t>Argenteuil 1874 Edouard Manet</a:t>
            </a:r>
          </a:p>
        </p:txBody>
      </p:sp>
      <p:pic>
        <p:nvPicPr>
          <p:cNvPr id="20488" name="Picture 8" descr="Manet - Nana Reproduction Oil Painting at overstockArt.com in 2021 ...">
            <a:extLst>
              <a:ext uri="{FF2B5EF4-FFF2-40B4-BE49-F238E27FC236}">
                <a16:creationId xmlns:a16="http://schemas.microsoft.com/office/drawing/2014/main" id="{3E22EAD3-E8B3-6AB2-7168-8EC3D94124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7651" y="1104781"/>
            <a:ext cx="4794349" cy="57532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0AE786-7882-B8C1-F39F-FE11061BAFF2}"/>
              </a:ext>
            </a:extLst>
          </p:cNvPr>
          <p:cNvSpPr txBox="1"/>
          <p:nvPr/>
        </p:nvSpPr>
        <p:spPr>
          <a:xfrm>
            <a:off x="8920264" y="749030"/>
            <a:ext cx="3271736"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Nana 1877 Edouard Manet</a:t>
            </a:r>
          </a:p>
        </p:txBody>
      </p:sp>
    </p:spTree>
    <p:extLst>
      <p:ext uri="{BB962C8B-B14F-4D97-AF65-F5344CB8AC3E}">
        <p14:creationId xmlns:p14="http://schemas.microsoft.com/office/powerpoint/2010/main" val="1060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circle(in)">
                                      <p:cBhvr>
                                        <p:cTn id="13" dur="20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486"/>
                                        </p:tgtEl>
                                        <p:attrNameLst>
                                          <p:attrName>style.visibility</p:attrName>
                                        </p:attrNameLst>
                                      </p:cBhvr>
                                      <p:to>
                                        <p:strVal val="visible"/>
                                      </p:to>
                                    </p:set>
                                    <p:animEffect transition="in" filter="circle(in)">
                                      <p:cBhvr>
                                        <p:cTn id="24" dur="2000"/>
                                        <p:tgtEl>
                                          <p:spTgt spid="2048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488"/>
                                        </p:tgtEl>
                                        <p:attrNameLst>
                                          <p:attrName>style.visibility</p:attrName>
                                        </p:attrNameLst>
                                      </p:cBhvr>
                                      <p:to>
                                        <p:strVal val="visible"/>
                                      </p:to>
                                    </p:set>
                                    <p:animEffect transition="in" filter="circle(in)">
                                      <p:cBhvr>
                                        <p:cTn id="35" dur="2000"/>
                                        <p:tgtEl>
                                          <p:spTgt spid="204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D2CEE3-CE7B-49F6-9B46-ABFE26AE341E}"/>
              </a:ext>
            </a:extLst>
          </p:cNvPr>
          <p:cNvSpPr>
            <a:spLocks noGrp="1"/>
          </p:cNvSpPr>
          <p:nvPr>
            <p:ph type="title"/>
          </p:nvPr>
        </p:nvSpPr>
        <p:spPr>
          <a:xfrm>
            <a:off x="838200" y="4435052"/>
            <a:ext cx="3093720" cy="1645920"/>
          </a:xfrm>
        </p:spPr>
        <p:txBody>
          <a:bodyPr>
            <a:normAutofit/>
          </a:bodyPr>
          <a:lstStyle/>
          <a:p>
            <a:r>
              <a:rPr lang="en-GB" sz="3600" b="1" dirty="0">
                <a:solidFill>
                  <a:srgbClr val="FFFF00"/>
                </a:solidFill>
              </a:rPr>
              <a:t>Edouard Manet </a:t>
            </a:r>
            <a:r>
              <a:rPr lang="en-GB" sz="2600" b="1" dirty="0">
                <a:solidFill>
                  <a:srgbClr val="FFFF00"/>
                </a:solidFill>
              </a:rPr>
              <a:t>1832-1883</a:t>
            </a:r>
          </a:p>
        </p:txBody>
      </p:sp>
      <p:pic>
        <p:nvPicPr>
          <p:cNvPr id="9" name="Picture 8" descr="A person sitting on a bench&#10;&#10;Description automatically generated">
            <a:extLst>
              <a:ext uri="{FF2B5EF4-FFF2-40B4-BE49-F238E27FC236}">
                <a16:creationId xmlns:a16="http://schemas.microsoft.com/office/drawing/2014/main" id="{2BBBBAB7-91D9-45A6-A391-5FE6AF737E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0040" y="6"/>
            <a:ext cx="3931920" cy="4005071"/>
          </a:xfrm>
          <a:prstGeom prst="rect">
            <a:avLst/>
          </a:prstGeom>
        </p:spPr>
      </p:pic>
      <p:pic>
        <p:nvPicPr>
          <p:cNvPr id="5" name="Picture 4" descr="A person wearing a black hat&#10;&#10;Description automatically generated">
            <a:extLst>
              <a:ext uri="{FF2B5EF4-FFF2-40B4-BE49-F238E27FC236}">
                <a16:creationId xmlns:a16="http://schemas.microsoft.com/office/drawing/2014/main" id="{3BE6C649-5AA1-4A41-BA6F-22ED2FBF7A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0080" y="-18855"/>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D132985-F7FA-421F-B93D-753052A4CB37}"/>
              </a:ext>
            </a:extLst>
          </p:cNvPr>
          <p:cNvSpPr>
            <a:spLocks noGrp="1"/>
          </p:cNvSpPr>
          <p:nvPr>
            <p:ph type="body"/>
          </p:nvPr>
        </p:nvSpPr>
        <p:spPr>
          <a:xfrm>
            <a:off x="490408" y="6505981"/>
            <a:ext cx="6550930" cy="584707"/>
          </a:xfrm>
        </p:spPr>
        <p:txBody>
          <a:bodyPr anchor="ctr">
            <a:norm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https://www.bing.com/videos/search?q=manet&amp;&amp;view=detail&amp;mid=BDC6549DEBB160CAE00DBDC6549DEBB160CAE00D&amp;&amp;FORM=VRDGAR</a:t>
            </a:r>
            <a:endParaRPr lang="en-GB" sz="1200" dirty="0">
              <a:solidFill>
                <a:srgbClr val="FFFF00"/>
              </a:solidFill>
            </a:endParaRPr>
          </a:p>
          <a:p>
            <a:endParaRPr lang="en-GB" sz="1800" dirty="0"/>
          </a:p>
        </p:txBody>
      </p:sp>
      <p:sp>
        <p:nvSpPr>
          <p:cNvPr id="4" name="TextBox 3">
            <a:extLst>
              <a:ext uri="{FF2B5EF4-FFF2-40B4-BE49-F238E27FC236}">
                <a16:creationId xmlns:a16="http://schemas.microsoft.com/office/drawing/2014/main" id="{5B4BE950-B525-2330-7A81-F01EEC964E44}"/>
              </a:ext>
            </a:extLst>
          </p:cNvPr>
          <p:cNvSpPr txBox="1"/>
          <p:nvPr/>
        </p:nvSpPr>
        <p:spPr>
          <a:xfrm>
            <a:off x="8453336" y="4328809"/>
            <a:ext cx="355231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Berthe Morisot 1872 Edouard Manet</a:t>
            </a:r>
          </a:p>
        </p:txBody>
      </p:sp>
      <p:sp>
        <p:nvSpPr>
          <p:cNvPr id="6" name="TextBox 5">
            <a:extLst>
              <a:ext uri="{FF2B5EF4-FFF2-40B4-BE49-F238E27FC236}">
                <a16:creationId xmlns:a16="http://schemas.microsoft.com/office/drawing/2014/main" id="{E1DBA4CB-2BC6-DA6E-593E-25ADCFF02B43}"/>
              </a:ext>
            </a:extLst>
          </p:cNvPr>
          <p:cNvSpPr txBox="1"/>
          <p:nvPr/>
        </p:nvSpPr>
        <p:spPr>
          <a:xfrm>
            <a:off x="4377447" y="4435052"/>
            <a:ext cx="3552311"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Edme</a:t>
            </a:r>
            <a:r>
              <a:rPr lang="en-GB" dirty="0">
                <a:solidFill>
                  <a:srgbClr val="FFFF00"/>
                </a:solidFill>
                <a:latin typeface="Bodoni MT Condensed" panose="02070606080606020203" pitchFamily="18" charset="0"/>
              </a:rPr>
              <a:t> Morisot et </a:t>
            </a:r>
            <a:r>
              <a:rPr lang="en-GB" dirty="0" err="1">
                <a:solidFill>
                  <a:srgbClr val="FFFF00"/>
                </a:solidFill>
                <a:latin typeface="Bodoni MT Condensed" panose="02070606080606020203" pitchFamily="18" charset="0"/>
              </a:rPr>
              <a:t>sa</a:t>
            </a:r>
            <a:r>
              <a:rPr lang="en-GB" dirty="0">
                <a:solidFill>
                  <a:srgbClr val="FFFF00"/>
                </a:solidFill>
                <a:latin typeface="Bodoni MT Condensed" panose="02070606080606020203" pitchFamily="18" charset="0"/>
              </a:rPr>
              <a:t> Fille 1874 Édouard Manet</a:t>
            </a:r>
          </a:p>
        </p:txBody>
      </p:sp>
      <p:pic>
        <p:nvPicPr>
          <p:cNvPr id="8194" name="Picture 2" descr="Image result for edouard manet au jardin">
            <a:extLst>
              <a:ext uri="{FF2B5EF4-FFF2-40B4-BE49-F238E27FC236}">
                <a16:creationId xmlns:a16="http://schemas.microsoft.com/office/drawing/2014/main" id="{3C47212E-6799-9AB3-21DD-D4537C61A6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383573"/>
            <a:ext cx="4130040" cy="2615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D1FDF5-95B3-72F3-AC30-A1F110091911}"/>
              </a:ext>
            </a:extLst>
          </p:cNvPr>
          <p:cNvSpPr txBox="1"/>
          <p:nvPr/>
        </p:nvSpPr>
        <p:spPr>
          <a:xfrm>
            <a:off x="196809" y="972766"/>
            <a:ext cx="373511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Musique Aux Tuileries 1866 Édouard Manet</a:t>
            </a:r>
          </a:p>
        </p:txBody>
      </p:sp>
      <p:pic>
        <p:nvPicPr>
          <p:cNvPr id="4098" name="Picture 2" descr="artemisdreaming | Manet art, Edouard manet paintings, Painting">
            <a:extLst>
              <a:ext uri="{FF2B5EF4-FFF2-40B4-BE49-F238E27FC236}">
                <a16:creationId xmlns:a16="http://schemas.microsoft.com/office/drawing/2014/main" id="{C1BCE4E2-16E5-3429-CEE7-808840B40C6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6588" y="0"/>
            <a:ext cx="8377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5B73E0-AFD5-7A77-1610-F95BC29C0E22}"/>
              </a:ext>
            </a:extLst>
          </p:cNvPr>
          <p:cNvSpPr txBox="1"/>
          <p:nvPr/>
        </p:nvSpPr>
        <p:spPr>
          <a:xfrm>
            <a:off x="10437779" y="4804384"/>
            <a:ext cx="1482204"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Chez le père </a:t>
            </a:r>
            <a:r>
              <a:rPr lang="en-GB" dirty="0" err="1">
                <a:solidFill>
                  <a:srgbClr val="FFFF00"/>
                </a:solidFill>
                <a:latin typeface="Bodoni MT Condensed" panose="02070606080606020203" pitchFamily="18" charset="0"/>
              </a:rPr>
              <a:t>Lathuille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c. 1879</a:t>
            </a:r>
          </a:p>
          <a:p>
            <a:r>
              <a:rPr lang="en-GB" dirty="0" err="1">
                <a:solidFill>
                  <a:srgbClr val="FFFF00"/>
                </a:solidFill>
                <a:latin typeface="Bodoni MT Condensed" panose="02070606080606020203" pitchFamily="18" charset="0"/>
              </a:rPr>
              <a:t>Edourd</a:t>
            </a:r>
            <a:r>
              <a:rPr lang="en-GB" dirty="0">
                <a:solidFill>
                  <a:srgbClr val="FFFF00"/>
                </a:solidFill>
                <a:latin typeface="Bodoni MT Condensed" panose="02070606080606020203" pitchFamily="18" charset="0"/>
              </a:rPr>
              <a:t> Manet</a:t>
            </a:r>
          </a:p>
        </p:txBody>
      </p:sp>
    </p:spTree>
    <p:extLst>
      <p:ext uri="{BB962C8B-B14F-4D97-AF65-F5344CB8AC3E}">
        <p14:creationId xmlns:p14="http://schemas.microsoft.com/office/powerpoint/2010/main" val="42635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194"/>
                                        </p:tgtEl>
                                        <p:attrNameLst>
                                          <p:attrName>style.visibility</p:attrName>
                                        </p:attrNameLst>
                                      </p:cBhvr>
                                      <p:to>
                                        <p:strVal val="visible"/>
                                      </p:to>
                                    </p:set>
                                    <p:animEffect transition="in" filter="barn(inVertical)">
                                      <p:cBhvr>
                                        <p:cTn id="35" dur="500"/>
                                        <p:tgtEl>
                                          <p:spTgt spid="819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additive="base">
                                        <p:cTn id="4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barn(inVertical)">
                                      <p:cBhvr>
                                        <p:cTn id="46" dur="50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2EF5-40F7-8B92-99ED-335FA331D85A}"/>
              </a:ext>
            </a:extLst>
          </p:cNvPr>
          <p:cNvSpPr>
            <a:spLocks noGrp="1"/>
          </p:cNvSpPr>
          <p:nvPr>
            <p:ph type="title"/>
          </p:nvPr>
        </p:nvSpPr>
        <p:spPr/>
        <p:txBody>
          <a:bodyPr/>
          <a:lstStyle/>
          <a:p>
            <a:r>
              <a:rPr lang="en-GB" dirty="0">
                <a:latin typeface="Bodoni MT" panose="02070603080606020203" pitchFamily="18" charset="0"/>
              </a:rPr>
              <a:t>Lexicon</a:t>
            </a:r>
            <a:r>
              <a:rPr lang="en-GB" dirty="0"/>
              <a:t> </a:t>
            </a:r>
          </a:p>
        </p:txBody>
      </p:sp>
      <p:sp>
        <p:nvSpPr>
          <p:cNvPr id="3" name="Subtitle 2">
            <a:extLst>
              <a:ext uri="{FF2B5EF4-FFF2-40B4-BE49-F238E27FC236}">
                <a16:creationId xmlns:a16="http://schemas.microsoft.com/office/drawing/2014/main" id="{36D7EB2E-C20A-DDAD-319C-A51343AA6B7D}"/>
              </a:ext>
            </a:extLst>
          </p:cNvPr>
          <p:cNvSpPr>
            <a:spLocks noGrp="1"/>
          </p:cNvSpPr>
          <p:nvPr>
            <p:ph type="subTitle"/>
          </p:nvPr>
        </p:nvSpPr>
        <p:spPr>
          <a:xfrm>
            <a:off x="609480" y="2881440"/>
            <a:ext cx="10971720" cy="3976560"/>
          </a:xfrm>
        </p:spPr>
        <p:txBody>
          <a:bodyPr>
            <a:normAutofit/>
          </a:bodyPr>
          <a:lstStyle/>
          <a:p>
            <a:r>
              <a:rPr lang="en-GB" sz="2400" b="1" dirty="0" err="1">
                <a:solidFill>
                  <a:srgbClr val="FF0000"/>
                </a:solidFill>
                <a:latin typeface="Bodoni MT" panose="02070603080606020203" pitchFamily="18" charset="0"/>
              </a:rPr>
              <a:t>Rupestre</a:t>
            </a:r>
            <a:r>
              <a:rPr lang="en-GB" sz="2400" dirty="0">
                <a:latin typeface="Bodoni MT" panose="02070603080606020203" pitchFamily="18" charset="0"/>
              </a:rPr>
              <a:t>;  Cave or wall painting .  Usually associated with the prehistory era</a:t>
            </a:r>
          </a:p>
          <a:p>
            <a:r>
              <a:rPr lang="en-GB" sz="2400" b="1" dirty="0">
                <a:solidFill>
                  <a:srgbClr val="FF0000"/>
                </a:solidFill>
                <a:latin typeface="Bodoni MT" panose="02070603080606020203" pitchFamily="18" charset="0"/>
              </a:rPr>
              <a:t>Fresco or occasionally </a:t>
            </a:r>
            <a:r>
              <a:rPr lang="en-GB" sz="2400" b="1" dirty="0" err="1">
                <a:solidFill>
                  <a:srgbClr val="FF0000"/>
                </a:solidFill>
                <a:latin typeface="Bodoni MT" panose="02070603080606020203" pitchFamily="18" charset="0"/>
              </a:rPr>
              <a:t>Afresco</a:t>
            </a:r>
            <a:r>
              <a:rPr lang="en-GB" sz="2400" dirty="0">
                <a:latin typeface="Bodoni MT" panose="02070603080606020203" pitchFamily="18" charset="0"/>
              </a:rPr>
              <a:t>:  Painting on wet plaster.  Very much a technique developed during the Renaissance</a:t>
            </a:r>
          </a:p>
          <a:p>
            <a:r>
              <a:rPr lang="en-GB" sz="2400" b="1" dirty="0">
                <a:solidFill>
                  <a:srgbClr val="FF0000"/>
                </a:solidFill>
                <a:latin typeface="Bodoni MT" panose="02070603080606020203" pitchFamily="18" charset="0"/>
              </a:rPr>
              <a:t>Renaissance</a:t>
            </a:r>
            <a:r>
              <a:rPr lang="en-GB" sz="2400" dirty="0">
                <a:latin typeface="Bodoni MT" panose="02070603080606020203" pitchFamily="18" charset="0"/>
              </a:rPr>
              <a:t>:  term used to describe a time when some people returned to the study of Greek and Latin thinkers, scientists and playwrights. (I have chosen a very debatable date for its beginning).</a:t>
            </a:r>
          </a:p>
          <a:p>
            <a:r>
              <a:rPr lang="en-GB" sz="2400" dirty="0">
                <a:latin typeface="Bodoni MT" panose="02070603080606020203" pitchFamily="18" charset="0"/>
              </a:rPr>
              <a:t> </a:t>
            </a:r>
            <a:r>
              <a:rPr lang="en-GB" sz="2400" b="1" dirty="0">
                <a:solidFill>
                  <a:srgbClr val="FF0000"/>
                </a:solidFill>
                <a:latin typeface="Bodoni MT" panose="02070603080606020203" pitchFamily="18" charset="0"/>
              </a:rPr>
              <a:t>Gallo-Roman Era: </a:t>
            </a:r>
            <a:r>
              <a:rPr lang="en-GB" sz="2400" b="1" dirty="0">
                <a:latin typeface="Bodoni MT" panose="02070603080606020203" pitchFamily="18" charset="0"/>
              </a:rPr>
              <a:t>5</a:t>
            </a:r>
            <a:r>
              <a:rPr lang="en-GB" sz="2400" dirty="0">
                <a:latin typeface="Bodoni MT" panose="02070603080606020203" pitchFamily="18" charset="0"/>
              </a:rPr>
              <a:t>3 BCE to c.420 AD</a:t>
            </a:r>
          </a:p>
          <a:p>
            <a:r>
              <a:rPr lang="en-GB" sz="2400" b="1" dirty="0">
                <a:solidFill>
                  <a:srgbClr val="FF0000"/>
                </a:solidFill>
                <a:latin typeface="Bodoni MT" panose="02070603080606020203" pitchFamily="18" charset="0"/>
              </a:rPr>
              <a:t>Diptych</a:t>
            </a:r>
            <a:r>
              <a:rPr lang="en-GB" sz="2400" dirty="0">
                <a:solidFill>
                  <a:srgbClr val="FF0000"/>
                </a:solidFill>
                <a:latin typeface="Bodoni MT" panose="02070603080606020203" pitchFamily="18" charset="0"/>
              </a:rPr>
              <a:t> :  </a:t>
            </a:r>
            <a:r>
              <a:rPr lang="en-GB" sz="2400" dirty="0">
                <a:latin typeface="Bodoni MT" panose="02070603080606020203" pitchFamily="18" charset="0"/>
              </a:rPr>
              <a:t>Painting on two panels. Triptych:  Three panels. Polyptych:  more than three panels.</a:t>
            </a:r>
          </a:p>
          <a:p>
            <a:endParaRPr lang="en-GB" sz="2400" dirty="0">
              <a:latin typeface="Bodoni MT" panose="02070603080606020203" pitchFamily="18" charset="0"/>
            </a:endParaRPr>
          </a:p>
          <a:p>
            <a:pPr marL="0" indent="0">
              <a:buNone/>
            </a:pPr>
            <a:endParaRPr lang="en-GB" sz="2400" dirty="0">
              <a:latin typeface="Bodoni MT" panose="02070603080606020203" pitchFamily="18" charset="0"/>
            </a:endParaRPr>
          </a:p>
          <a:p>
            <a:endParaRPr lang="en-GB" dirty="0">
              <a:latin typeface="Bodoni MT" panose="02070603080606020203" pitchFamily="18" charset="0"/>
            </a:endParaRPr>
          </a:p>
          <a:p>
            <a:endParaRPr lang="en-GB" dirty="0">
              <a:latin typeface="Bodoni MT" panose="02070603080606020203" pitchFamily="18" charset="0"/>
            </a:endParaRPr>
          </a:p>
        </p:txBody>
      </p:sp>
      <p:pic>
        <p:nvPicPr>
          <p:cNvPr id="1026" name="Picture 2" descr="See the source image">
            <a:extLst>
              <a:ext uri="{FF2B5EF4-FFF2-40B4-BE49-F238E27FC236}">
                <a16:creationId xmlns:a16="http://schemas.microsoft.com/office/drawing/2014/main" id="{B1F054DA-3BA4-10A4-EC22-4716DF15F5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480" y="0"/>
            <a:ext cx="11353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9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barn(inVertical)">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 name="Rectangle 103">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9" name="CustomShape 1"/>
          <p:cNvSpPr/>
          <p:nvPr/>
        </p:nvSpPr>
        <p:spPr>
          <a:xfrm>
            <a:off x="1018604" y="1053042"/>
            <a:ext cx="4458424" cy="3068357"/>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a:lnSpc>
                <a:spcPct val="90000"/>
              </a:lnSpc>
              <a:spcBef>
                <a:spcPct val="0"/>
              </a:spcBef>
              <a:spcAft>
                <a:spcPts val="600"/>
              </a:spcAft>
            </a:pPr>
            <a:r>
              <a:rPr lang="en-US" sz="6000" b="1" strike="noStrike" kern="1200" spc="-1" dirty="0">
                <a:solidFill>
                  <a:srgbClr val="FFFFFF"/>
                </a:solidFill>
                <a:latin typeface="Ink Free" panose="03080402000500000000" pitchFamily="66" charset="0"/>
                <a:ea typeface="+mj-ea"/>
                <a:cs typeface="+mj-cs"/>
              </a:rPr>
              <a:t>Henri </a:t>
            </a:r>
            <a:r>
              <a:rPr lang="en-US" sz="6000" b="1" strike="noStrike" kern="1200" spc="-1" dirty="0" err="1">
                <a:solidFill>
                  <a:srgbClr val="FFFFFF"/>
                </a:solidFill>
                <a:latin typeface="Ink Free" panose="03080402000500000000" pitchFamily="66" charset="0"/>
                <a:ea typeface="+mj-ea"/>
                <a:cs typeface="+mj-cs"/>
              </a:rPr>
              <a:t>Bellechose</a:t>
            </a:r>
            <a:r>
              <a:rPr lang="en-US" sz="6000" b="1" strike="noStrike" kern="1200" spc="-1" dirty="0">
                <a:solidFill>
                  <a:srgbClr val="FFFFFF"/>
                </a:solidFill>
                <a:latin typeface="Ink Free" panose="03080402000500000000" pitchFamily="66" charset="0"/>
                <a:ea typeface="+mj-ea"/>
                <a:cs typeface="+mj-cs"/>
              </a:rPr>
              <a:t> </a:t>
            </a:r>
          </a:p>
          <a:p>
            <a:pPr>
              <a:lnSpc>
                <a:spcPct val="90000"/>
              </a:lnSpc>
              <a:spcBef>
                <a:spcPct val="0"/>
              </a:spcBef>
              <a:spcAft>
                <a:spcPts val="600"/>
              </a:spcAft>
            </a:pPr>
            <a:r>
              <a:rPr lang="en-US" b="1" strike="noStrike" kern="1200" spc="-1" dirty="0">
                <a:solidFill>
                  <a:srgbClr val="FFFFFF"/>
                </a:solidFill>
                <a:latin typeface="Ink Free" panose="03080402000500000000" pitchFamily="66" charset="0"/>
                <a:ea typeface="+mj-ea"/>
                <a:cs typeface="+mj-cs"/>
              </a:rPr>
              <a:t>Active </a:t>
            </a:r>
            <a:r>
              <a:rPr lang="en-US" sz="2800" b="1" strike="noStrike" kern="1200" spc="-1" dirty="0">
                <a:solidFill>
                  <a:srgbClr val="FFFFFF"/>
                </a:solidFill>
                <a:latin typeface="Ink Free" panose="03080402000500000000" pitchFamily="66" charset="0"/>
                <a:ea typeface="+mj-ea"/>
                <a:cs typeface="+mj-cs"/>
              </a:rPr>
              <a:t>1415-1445</a:t>
            </a:r>
          </a:p>
        </p:txBody>
      </p:sp>
      <p:cxnSp>
        <p:nvCxnSpPr>
          <p:cNvPr id="294" name="Straight Connector 105">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7879E8-87C0-F5E1-38B4-107F9BE03B78}"/>
              </a:ext>
            </a:extLst>
          </p:cNvPr>
          <p:cNvSpPr txBox="1"/>
          <p:nvPr/>
        </p:nvSpPr>
        <p:spPr>
          <a:xfrm>
            <a:off x="1114009" y="4374875"/>
            <a:ext cx="3770722" cy="1754326"/>
          </a:xfrm>
          <a:prstGeom prst="rect">
            <a:avLst/>
          </a:prstGeom>
          <a:noFill/>
        </p:spPr>
        <p:txBody>
          <a:bodyPr wrap="square" rtlCol="0">
            <a:spAutoFit/>
          </a:bodyPr>
          <a:lstStyle/>
          <a:p>
            <a:r>
              <a:rPr lang="en-GB" dirty="0">
                <a:solidFill>
                  <a:schemeClr val="bg1"/>
                </a:solidFill>
                <a:latin typeface="Bodoni MT" panose="02070603080606020203" pitchFamily="18" charset="0"/>
              </a:rPr>
              <a:t>Born Brabant in South Holland</a:t>
            </a:r>
          </a:p>
          <a:p>
            <a:r>
              <a:rPr lang="en-GB" dirty="0">
                <a:solidFill>
                  <a:schemeClr val="bg1"/>
                </a:solidFill>
                <a:latin typeface="Bodoni MT" panose="02070603080606020203" pitchFamily="18" charset="0"/>
              </a:rPr>
              <a:t>Probably apprentice to Malouel</a:t>
            </a:r>
          </a:p>
          <a:p>
            <a:r>
              <a:rPr lang="en-GB" dirty="0">
                <a:solidFill>
                  <a:schemeClr val="bg1"/>
                </a:solidFill>
                <a:latin typeface="Bodoni MT" panose="02070603080606020203" pitchFamily="18" charset="0"/>
              </a:rPr>
              <a:t>Went to Dijon to paint for Duke of Burgundy</a:t>
            </a:r>
          </a:p>
          <a:p>
            <a:r>
              <a:rPr lang="en-GB" dirty="0">
                <a:solidFill>
                  <a:schemeClr val="bg1"/>
                </a:solidFill>
                <a:latin typeface="Bodoni MT" panose="02070603080606020203" pitchFamily="18" charset="0"/>
              </a:rPr>
              <a:t>Was Made Valet de Chambre of Duke of Burgundy</a:t>
            </a:r>
          </a:p>
        </p:txBody>
      </p:sp>
      <p:pic>
        <p:nvPicPr>
          <p:cNvPr id="5122" name="Picture 2" descr="See the source image">
            <a:extLst>
              <a:ext uri="{FF2B5EF4-FFF2-40B4-BE49-F238E27FC236}">
                <a16:creationId xmlns:a16="http://schemas.microsoft.com/office/drawing/2014/main" id="{E99C669F-867C-538C-6EA4-D7B5B6B900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8933" y="556497"/>
            <a:ext cx="5952211" cy="4703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B3A508-9E74-E82F-6D78-64CEFA4153C0}"/>
              </a:ext>
            </a:extLst>
          </p:cNvPr>
          <p:cNvSpPr txBox="1"/>
          <p:nvPr/>
        </p:nvSpPr>
        <p:spPr>
          <a:xfrm>
            <a:off x="7346913" y="5458888"/>
            <a:ext cx="4062949" cy="369332"/>
          </a:xfrm>
          <a:prstGeom prst="rect">
            <a:avLst/>
          </a:prstGeom>
          <a:noFill/>
        </p:spPr>
        <p:txBody>
          <a:bodyPr wrap="square" rtlCol="0">
            <a:spAutoFit/>
          </a:bodyPr>
          <a:lstStyle/>
          <a:p>
            <a:r>
              <a:rPr lang="en-GB" dirty="0">
                <a:latin typeface="Bodoni MT Condensed" panose="02070606080606020203" pitchFamily="18" charset="0"/>
              </a:rPr>
              <a:t>Le Henri </a:t>
            </a:r>
            <a:r>
              <a:rPr lang="en-GB" dirty="0" err="1">
                <a:latin typeface="Bodoni MT Condensed" panose="02070606080606020203" pitchFamily="18" charset="0"/>
              </a:rPr>
              <a:t>Bellechose</a:t>
            </a:r>
            <a:r>
              <a:rPr lang="en-GB" dirty="0">
                <a:latin typeface="Bodoni MT Condensed" panose="02070606080606020203" pitchFamily="18" charset="0"/>
              </a:rPr>
              <a:t>  </a:t>
            </a:r>
            <a:r>
              <a:rPr lang="en-GB" dirty="0" err="1">
                <a:latin typeface="Bodoni MT Condensed" panose="02070606080606020203" pitchFamily="18" charset="0"/>
              </a:rPr>
              <a:t>Retable</a:t>
            </a:r>
            <a:r>
              <a:rPr lang="en-GB" dirty="0">
                <a:latin typeface="Bodoni MT Condensed" panose="02070606080606020203" pitchFamily="18" charset="0"/>
              </a:rPr>
              <a:t> de Saint Denis 1420s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 calcmode="lin" valueType="num">
                                      <p:cBhvr additive="base">
                                        <p:cTn id="7" dur="500" fill="hold"/>
                                        <p:tgtEl>
                                          <p:spTgt spid="2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9">
                                            <p:txEl>
                                              <p:pRg st="1" end="1"/>
                                            </p:txEl>
                                          </p:spTgt>
                                        </p:tgtEl>
                                        <p:attrNameLst>
                                          <p:attrName>style.visibility</p:attrName>
                                        </p:attrNameLst>
                                      </p:cBhvr>
                                      <p:to>
                                        <p:strVal val="visible"/>
                                      </p:to>
                                    </p:set>
                                    <p:anim calcmode="lin" valueType="num">
                                      <p:cBhvr additive="base">
                                        <p:cTn id="13" dur="500" fill="hold"/>
                                        <p:tgtEl>
                                          <p:spTgt spid="2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122"/>
                                        </p:tgtEl>
                                        <p:attrNameLst>
                                          <p:attrName>style.visibility</p:attrName>
                                        </p:attrNameLst>
                                      </p:cBhvr>
                                      <p:to>
                                        <p:strVal val="visible"/>
                                      </p:to>
                                    </p:set>
                                    <p:animEffect transition="in" filter="barn(inVertical)">
                                      <p:cBhvr>
                                        <p:cTn id="43" dur="500"/>
                                        <p:tgtEl>
                                          <p:spTgt spid="512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C24A-8466-C6B5-7D5D-C8733DFD574B}"/>
              </a:ext>
            </a:extLst>
          </p:cNvPr>
          <p:cNvSpPr>
            <a:spLocks noGrp="1"/>
          </p:cNvSpPr>
          <p:nvPr>
            <p:ph type="title"/>
          </p:nvPr>
        </p:nvSpPr>
        <p:spPr/>
        <p:txBody>
          <a:bodyPr/>
          <a:lstStyle/>
          <a:p>
            <a:r>
              <a:rPr lang="en-GB" b="1" dirty="0">
                <a:solidFill>
                  <a:srgbClr val="FFC000"/>
                </a:solidFill>
              </a:rPr>
              <a:t>Edouard Manet </a:t>
            </a:r>
            <a:r>
              <a:rPr lang="en-GB" sz="2800" b="1" dirty="0">
                <a:solidFill>
                  <a:srgbClr val="FFFF00"/>
                </a:solidFill>
              </a:rPr>
              <a:t>1832-1883</a:t>
            </a:r>
            <a:endParaRPr lang="en-GB" dirty="0">
              <a:solidFill>
                <a:srgbClr val="FFFF00"/>
              </a:solidFill>
            </a:endParaRPr>
          </a:p>
        </p:txBody>
      </p:sp>
      <p:sp>
        <p:nvSpPr>
          <p:cNvPr id="3" name="Text Placeholder 2">
            <a:extLst>
              <a:ext uri="{FF2B5EF4-FFF2-40B4-BE49-F238E27FC236}">
                <a16:creationId xmlns:a16="http://schemas.microsoft.com/office/drawing/2014/main" id="{E6A22DBD-9EF6-4117-B4F7-01AA8E0AC2E1}"/>
              </a:ext>
            </a:extLst>
          </p:cNvPr>
          <p:cNvSpPr>
            <a:spLocks noGrp="1"/>
          </p:cNvSpPr>
          <p:nvPr>
            <p:ph type="body"/>
          </p:nvPr>
        </p:nvSpPr>
        <p:spPr/>
        <p:txBody>
          <a:bodyPr/>
          <a:lstStyle/>
          <a:p>
            <a:endParaRPr lang="en-GB"/>
          </a:p>
        </p:txBody>
      </p:sp>
      <p:pic>
        <p:nvPicPr>
          <p:cNvPr id="5122" name="Picture 2" descr="El bar del Folies Bergere (1882) Edouard Manet | Manet, Edouard manet ...">
            <a:extLst>
              <a:ext uri="{FF2B5EF4-FFF2-40B4-BE49-F238E27FC236}">
                <a16:creationId xmlns:a16="http://schemas.microsoft.com/office/drawing/2014/main" id="{06EBDDF1-2FD8-5AED-C102-3A3746CCBD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0"/>
            <a:ext cx="8929991" cy="6860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E36D65-29FE-2343-62A9-93A814B8985C}"/>
              </a:ext>
            </a:extLst>
          </p:cNvPr>
          <p:cNvSpPr txBox="1"/>
          <p:nvPr/>
        </p:nvSpPr>
        <p:spPr>
          <a:xfrm>
            <a:off x="9990305" y="1673157"/>
            <a:ext cx="2041729"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Un Bar Aux Folies Bergères </a:t>
            </a:r>
          </a:p>
          <a:p>
            <a:r>
              <a:rPr lang="en-GB" dirty="0">
                <a:solidFill>
                  <a:srgbClr val="FFFF00"/>
                </a:solidFill>
                <a:latin typeface="Bodoni MT Condensed" panose="02070606080606020203" pitchFamily="18" charset="0"/>
              </a:rPr>
              <a:t>1882</a:t>
            </a:r>
          </a:p>
          <a:p>
            <a:r>
              <a:rPr lang="en-GB" dirty="0">
                <a:solidFill>
                  <a:srgbClr val="FFFF00"/>
                </a:solidFill>
                <a:latin typeface="Bodoni MT Condensed" panose="02070606080606020203" pitchFamily="18" charset="0"/>
              </a:rPr>
              <a:t> Édouard Manet</a:t>
            </a:r>
          </a:p>
        </p:txBody>
      </p:sp>
    </p:spTree>
    <p:extLst>
      <p:ext uri="{BB962C8B-B14F-4D97-AF65-F5344CB8AC3E}">
        <p14:creationId xmlns:p14="http://schemas.microsoft.com/office/powerpoint/2010/main" val="11258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D00A-EB1E-7ABC-1F36-065F8D8C2F42}"/>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E702E382-8F04-4744-8B85-C357527322F6}"/>
              </a:ext>
            </a:extLst>
          </p:cNvPr>
          <p:cNvSpPr>
            <a:spLocks noGrp="1"/>
          </p:cNvSpPr>
          <p:nvPr>
            <p:ph type="body"/>
          </p:nvPr>
        </p:nvSpPr>
        <p:spPr>
          <a:xfrm>
            <a:off x="609480" y="1604519"/>
            <a:ext cx="10971720" cy="3976560"/>
          </a:xfrm>
        </p:spPr>
        <p:txBody>
          <a:bodyPr/>
          <a:lstStyle/>
          <a:p>
            <a:endParaRPr lang="en-GB" dirty="0"/>
          </a:p>
        </p:txBody>
      </p:sp>
      <p:pic>
        <p:nvPicPr>
          <p:cNvPr id="8194" name="Picture 2" descr="Image result for watteau pierrot dit gilles">
            <a:extLst>
              <a:ext uri="{FF2B5EF4-FFF2-40B4-BE49-F238E27FC236}">
                <a16:creationId xmlns:a16="http://schemas.microsoft.com/office/drawing/2014/main" id="{E2B06BAB-5372-AF26-2FF3-08B3FA352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806" y="1844358"/>
            <a:ext cx="5754715" cy="34091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manet bar delle folies bergère">
            <a:extLst>
              <a:ext uri="{FF2B5EF4-FFF2-40B4-BE49-F238E27FC236}">
                <a16:creationId xmlns:a16="http://schemas.microsoft.com/office/drawing/2014/main" id="{6E2CB55F-A7FF-DC93-7FA9-3AAA69C566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6480" y="1844359"/>
            <a:ext cx="5958680" cy="34091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B62747-AA09-E18D-3F54-542D846EC291}"/>
              </a:ext>
            </a:extLst>
          </p:cNvPr>
          <p:cNvSpPr txBox="1"/>
          <p:nvPr/>
        </p:nvSpPr>
        <p:spPr>
          <a:xfrm>
            <a:off x="252919" y="5437762"/>
            <a:ext cx="5682602" cy="369332"/>
          </a:xfrm>
          <a:prstGeom prst="rect">
            <a:avLst/>
          </a:prstGeom>
          <a:noFill/>
        </p:spPr>
        <p:txBody>
          <a:bodyPr wrap="square" rtlCol="0">
            <a:spAutoFit/>
          </a:bodyPr>
          <a:lstStyle/>
          <a:p>
            <a:pPr algn="ctr"/>
            <a:r>
              <a:rPr lang="en-GB" dirty="0">
                <a:latin typeface="Bodoni MT Condensed" panose="02070606080606020203" pitchFamily="18" charset="0"/>
              </a:rPr>
              <a:t>Pierrot </a:t>
            </a:r>
            <a:r>
              <a:rPr lang="en-GB" dirty="0" err="1">
                <a:latin typeface="Bodoni MT Condensed" panose="02070606080606020203" pitchFamily="18" charset="0"/>
              </a:rPr>
              <a:t>dit</a:t>
            </a:r>
            <a:r>
              <a:rPr lang="en-GB" dirty="0">
                <a:latin typeface="Bodoni MT Condensed" panose="02070606080606020203" pitchFamily="18" charset="0"/>
              </a:rPr>
              <a:t> Gilles 1715 Watteau</a:t>
            </a:r>
          </a:p>
        </p:txBody>
      </p:sp>
      <p:sp>
        <p:nvSpPr>
          <p:cNvPr id="5" name="TextBox 4">
            <a:extLst>
              <a:ext uri="{FF2B5EF4-FFF2-40B4-BE49-F238E27FC236}">
                <a16:creationId xmlns:a16="http://schemas.microsoft.com/office/drawing/2014/main" id="{3B914DCA-D9CB-FB86-C572-A3EED915B22B}"/>
              </a:ext>
            </a:extLst>
          </p:cNvPr>
          <p:cNvSpPr txBox="1"/>
          <p:nvPr/>
        </p:nvSpPr>
        <p:spPr>
          <a:xfrm>
            <a:off x="6361889" y="5437762"/>
            <a:ext cx="5682602" cy="369332"/>
          </a:xfrm>
          <a:prstGeom prst="rect">
            <a:avLst/>
          </a:prstGeom>
          <a:noFill/>
        </p:spPr>
        <p:txBody>
          <a:bodyPr wrap="square" rtlCol="0">
            <a:spAutoFit/>
          </a:bodyPr>
          <a:lstStyle/>
          <a:p>
            <a:pPr algn="ctr"/>
            <a:r>
              <a:rPr lang="en-GB" dirty="0">
                <a:latin typeface="Bodoni MT Condensed" panose="02070606080606020203" pitchFamily="18" charset="0"/>
              </a:rPr>
              <a:t>Un Bar aux Folies Bergères 1882 Édouard Manet </a:t>
            </a:r>
          </a:p>
        </p:txBody>
      </p:sp>
    </p:spTree>
    <p:extLst>
      <p:ext uri="{BB962C8B-B14F-4D97-AF65-F5344CB8AC3E}">
        <p14:creationId xmlns:p14="http://schemas.microsoft.com/office/powerpoint/2010/main" val="26103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circle(in)">
                                      <p:cBhvr>
                                        <p:cTn id="18" dur="2000"/>
                                        <p:tgtEl>
                                          <p:spTgt spid="819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1B5E-2668-47AC-99A9-69D35ADC6952}"/>
              </a:ext>
            </a:extLst>
          </p:cNvPr>
          <p:cNvSpPr>
            <a:spLocks noGrp="1"/>
          </p:cNvSpPr>
          <p:nvPr>
            <p:ph type="title"/>
          </p:nvPr>
        </p:nvSpPr>
        <p:spPr>
          <a:xfrm>
            <a:off x="645268" y="754687"/>
            <a:ext cx="5314536" cy="1325563"/>
          </a:xfrm>
        </p:spPr>
        <p:txBody>
          <a:bodyPr>
            <a:normAutofit/>
          </a:bodyPr>
          <a:lstStyle/>
          <a:p>
            <a:r>
              <a:rPr lang="en-GB" b="1" dirty="0"/>
              <a:t>Edgar Degas </a:t>
            </a:r>
            <a:r>
              <a:rPr lang="en-GB" sz="2800" b="1" dirty="0">
                <a:solidFill>
                  <a:srgbClr val="FFFF00"/>
                </a:solidFill>
              </a:rPr>
              <a:t>1834-1917</a:t>
            </a:r>
          </a:p>
        </p:txBody>
      </p:sp>
      <p:sp>
        <p:nvSpPr>
          <p:cNvPr id="3" name="Text Placeholder 2">
            <a:extLst>
              <a:ext uri="{FF2B5EF4-FFF2-40B4-BE49-F238E27FC236}">
                <a16:creationId xmlns:a16="http://schemas.microsoft.com/office/drawing/2014/main" id="{E201AA32-A124-4CC2-9E0C-B979CEEDFD94}"/>
              </a:ext>
            </a:extLst>
          </p:cNvPr>
          <p:cNvSpPr>
            <a:spLocks noGrp="1"/>
          </p:cNvSpPr>
          <p:nvPr>
            <p:ph type="body"/>
          </p:nvPr>
        </p:nvSpPr>
        <p:spPr>
          <a:xfrm>
            <a:off x="762000" y="2279017"/>
            <a:ext cx="5314543" cy="3917501"/>
          </a:xfrm>
        </p:spPr>
        <p:txBody>
          <a:bodyPr anchor="t">
            <a:noAutofit/>
          </a:bodyPr>
          <a:lstStyle/>
          <a:p>
            <a:pPr>
              <a:spcAft>
                <a:spcPts val="600"/>
              </a:spcAft>
            </a:pPr>
            <a:r>
              <a:rPr lang="en-GB" sz="2400" dirty="0">
                <a:solidFill>
                  <a:srgbClr val="FFFF00"/>
                </a:solidFill>
                <a:latin typeface="Bodoni MT" panose="02070603080606020203" pitchFamily="18" charset="0"/>
              </a:rPr>
              <a:t>Came from a Creole family</a:t>
            </a:r>
          </a:p>
          <a:p>
            <a:pPr>
              <a:spcAft>
                <a:spcPts val="600"/>
              </a:spcAft>
            </a:pPr>
            <a:r>
              <a:rPr lang="en-GB" sz="2400" dirty="0">
                <a:solidFill>
                  <a:srgbClr val="FFFF00"/>
                </a:solidFill>
                <a:latin typeface="Bodoni MT" panose="02070603080606020203" pitchFamily="18" charset="0"/>
              </a:rPr>
              <a:t>Considered himself a Realist</a:t>
            </a:r>
          </a:p>
          <a:p>
            <a:pPr>
              <a:spcAft>
                <a:spcPts val="600"/>
              </a:spcAft>
            </a:pPr>
            <a:r>
              <a:rPr lang="en-GB" sz="2400" dirty="0">
                <a:solidFill>
                  <a:srgbClr val="FFFF00"/>
                </a:solidFill>
                <a:latin typeface="Bodoni MT" panose="02070603080606020203" pitchFamily="18" charset="0"/>
              </a:rPr>
              <a:t>Irascible character</a:t>
            </a:r>
          </a:p>
          <a:p>
            <a:pPr>
              <a:spcAft>
                <a:spcPts val="600"/>
              </a:spcAft>
            </a:pPr>
            <a:r>
              <a:rPr lang="en-GB" sz="2400" dirty="0">
                <a:solidFill>
                  <a:srgbClr val="FFFF00"/>
                </a:solidFill>
                <a:latin typeface="Bodoni MT" panose="02070603080606020203" pitchFamily="18" charset="0"/>
              </a:rPr>
              <a:t>Anti-Semitic</a:t>
            </a:r>
          </a:p>
          <a:p>
            <a:pPr>
              <a:spcAft>
                <a:spcPts val="600"/>
              </a:spcAft>
            </a:pPr>
            <a:r>
              <a:rPr lang="en-GB" sz="2400" dirty="0">
                <a:solidFill>
                  <a:srgbClr val="FFFF00"/>
                </a:solidFill>
                <a:latin typeface="Bodoni MT" panose="02070603080606020203" pitchFamily="18" charset="0"/>
              </a:rPr>
              <a:t>Ended up alone and nearly blind</a:t>
            </a:r>
          </a:p>
          <a:p>
            <a:pPr>
              <a:spcAft>
                <a:spcPts val="600"/>
              </a:spcAft>
            </a:pPr>
            <a:r>
              <a:rPr lang="en-GB" sz="2400" dirty="0">
                <a:solidFill>
                  <a:srgbClr val="FFFF00"/>
                </a:solidFill>
                <a:latin typeface="Bodoni MT" panose="02070603080606020203" pitchFamily="18" charset="0"/>
              </a:rPr>
              <a:t>"the artist must live alone, and his private life must remain unknown“</a:t>
            </a:r>
          </a:p>
          <a:p>
            <a:pPr>
              <a:spcAft>
                <a:spcPts val="600"/>
              </a:spcAft>
            </a:pPr>
            <a:r>
              <a:rPr lang="en-GB" sz="2400" dirty="0">
                <a:solidFill>
                  <a:srgbClr val="FFFF00"/>
                </a:solidFill>
                <a:latin typeface="Bodoni MT" panose="02070603080606020203" pitchFamily="18" charset="0"/>
              </a:rPr>
              <a:t>Yet……</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wearing a suit and tie&#10;&#10;Description automatically generated">
            <a:extLst>
              <a:ext uri="{FF2B5EF4-FFF2-40B4-BE49-F238E27FC236}">
                <a16:creationId xmlns:a16="http://schemas.microsoft.com/office/drawing/2014/main" id="{398FBB72-00C0-4706-A6BA-90E59EA323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030317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heel(1)">
                                      <p:cBhvr>
                                        <p:cTn id="5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99BE55-AB70-4A5E-B01C-5B094426EAFA}"/>
              </a:ext>
            </a:extLst>
          </p:cNvPr>
          <p:cNvSpPr>
            <a:spLocks noGrp="1"/>
          </p:cNvSpPr>
          <p:nvPr>
            <p:ph type="title"/>
          </p:nvPr>
        </p:nvSpPr>
        <p:spPr>
          <a:xfrm>
            <a:off x="838200" y="4440602"/>
            <a:ext cx="3300663" cy="1645920"/>
          </a:xfrm>
        </p:spPr>
        <p:txBody>
          <a:bodyPr>
            <a:normAutofit/>
          </a:bodyPr>
          <a:lstStyle/>
          <a:p>
            <a:r>
              <a:rPr lang="en-GB" sz="3600" b="1" dirty="0"/>
              <a:t>Edgar Degas </a:t>
            </a:r>
            <a:r>
              <a:rPr lang="en-GB" sz="2800" b="1" dirty="0">
                <a:solidFill>
                  <a:srgbClr val="99FFCC"/>
                </a:solidFill>
              </a:rPr>
              <a:t>1834-1917</a:t>
            </a:r>
          </a:p>
        </p:txBody>
      </p:sp>
      <p:pic>
        <p:nvPicPr>
          <p:cNvPr id="5" name="Picture 4" descr="A picture containing man, water, tree, black&#10;&#10;Description automatically generated">
            <a:extLst>
              <a:ext uri="{FF2B5EF4-FFF2-40B4-BE49-F238E27FC236}">
                <a16:creationId xmlns:a16="http://schemas.microsoft.com/office/drawing/2014/main" id="{89EFA723-66BF-4B97-A835-944287F968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54415" y="365760"/>
            <a:ext cx="3584448" cy="3639935"/>
          </a:xfrm>
          <a:prstGeom prst="rect">
            <a:avLst/>
          </a:prstGeom>
        </p:spPr>
      </p:pic>
      <p:pic>
        <p:nvPicPr>
          <p:cNvPr id="7" name="Picture 6" descr="A group of people sitting at a zoo&#10;&#10;Description automatically generated">
            <a:extLst>
              <a:ext uri="{FF2B5EF4-FFF2-40B4-BE49-F238E27FC236}">
                <a16:creationId xmlns:a16="http://schemas.microsoft.com/office/drawing/2014/main" id="{70E89FEC-4EFA-4234-AF13-4F8A0F1FDF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5876" y="366383"/>
            <a:ext cx="3584448" cy="3639312"/>
          </a:xfrm>
          <a:prstGeom prst="rect">
            <a:avLst/>
          </a:prstGeom>
        </p:spPr>
      </p:pic>
      <p:sp>
        <p:nvSpPr>
          <p:cNvPr id="75" name="Rectangle 7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02E11EE-B15D-46BF-A4F7-AC37488154F4}"/>
              </a:ext>
            </a:extLst>
          </p:cNvPr>
          <p:cNvSpPr>
            <a:spLocks noGrp="1"/>
          </p:cNvSpPr>
          <p:nvPr>
            <p:ph type="body"/>
          </p:nvPr>
        </p:nvSpPr>
        <p:spPr>
          <a:xfrm>
            <a:off x="4578824" y="4440602"/>
            <a:ext cx="6860184" cy="1645920"/>
          </a:xfrm>
        </p:spPr>
        <p:txBody>
          <a:bodyPr anchor="ctr">
            <a:normAutofit/>
          </a:bodyPr>
          <a:lstStyle/>
          <a:p>
            <a:endParaRPr lang="en-GB" sz="1800" dirty="0"/>
          </a:p>
        </p:txBody>
      </p:sp>
      <p:sp>
        <p:nvSpPr>
          <p:cNvPr id="4" name="TextBox 3">
            <a:extLst>
              <a:ext uri="{FF2B5EF4-FFF2-40B4-BE49-F238E27FC236}">
                <a16:creationId xmlns:a16="http://schemas.microsoft.com/office/drawing/2014/main" id="{A5B18FAA-7CD7-0BA7-3BD1-30DF6F201B77}"/>
              </a:ext>
            </a:extLst>
          </p:cNvPr>
          <p:cNvSpPr txBox="1"/>
          <p:nvPr/>
        </p:nvSpPr>
        <p:spPr>
          <a:xfrm>
            <a:off x="618424" y="4114800"/>
            <a:ext cx="3520439" cy="373766"/>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L’Etoile</a:t>
            </a:r>
            <a:r>
              <a:rPr lang="en-GB" dirty="0">
                <a:solidFill>
                  <a:srgbClr val="FFFF00"/>
                </a:solidFill>
                <a:latin typeface="Bodoni MT Condensed" panose="02070606080606020203" pitchFamily="18" charset="0"/>
              </a:rPr>
              <a:t> sur </a:t>
            </a:r>
            <a:r>
              <a:rPr lang="en-GB" dirty="0" err="1">
                <a:solidFill>
                  <a:srgbClr val="FFFF00"/>
                </a:solidFill>
                <a:latin typeface="Bodoni MT Condensed" panose="02070606080606020203" pitchFamily="18" charset="0"/>
              </a:rPr>
              <a:t>Scène</a:t>
            </a:r>
            <a:r>
              <a:rPr lang="en-GB" dirty="0">
                <a:solidFill>
                  <a:srgbClr val="FFFF00"/>
                </a:solidFill>
                <a:latin typeface="Bodoni MT Condensed" panose="02070606080606020203" pitchFamily="18" charset="0"/>
              </a:rPr>
              <a:t> 1876 Edgar Degas</a:t>
            </a:r>
          </a:p>
        </p:txBody>
      </p:sp>
      <p:sp>
        <p:nvSpPr>
          <p:cNvPr id="6" name="TextBox 5">
            <a:extLst>
              <a:ext uri="{FF2B5EF4-FFF2-40B4-BE49-F238E27FC236}">
                <a16:creationId xmlns:a16="http://schemas.microsoft.com/office/drawing/2014/main" id="{F4055338-A4C9-55EF-DDA4-025B95E6C74A}"/>
              </a:ext>
            </a:extLst>
          </p:cNvPr>
          <p:cNvSpPr txBox="1"/>
          <p:nvPr/>
        </p:nvSpPr>
        <p:spPr>
          <a:xfrm>
            <a:off x="8492247" y="573932"/>
            <a:ext cx="3584448"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Danseuses 1886 Edgar Degas</a:t>
            </a:r>
          </a:p>
        </p:txBody>
      </p:sp>
      <p:sp>
        <p:nvSpPr>
          <p:cNvPr id="9" name="TextBox 8">
            <a:extLst>
              <a:ext uri="{FF2B5EF4-FFF2-40B4-BE49-F238E27FC236}">
                <a16:creationId xmlns:a16="http://schemas.microsoft.com/office/drawing/2014/main" id="{41B76D3E-487F-2F08-D7FA-F6E7E316037F}"/>
              </a:ext>
            </a:extLst>
          </p:cNvPr>
          <p:cNvSpPr txBox="1"/>
          <p:nvPr/>
        </p:nvSpPr>
        <p:spPr>
          <a:xfrm>
            <a:off x="3385226" y="6388173"/>
            <a:ext cx="4221803"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Répétitions d’une Scène dans le Foyer 1878 Edgar Degas  </a:t>
            </a:r>
          </a:p>
        </p:txBody>
      </p:sp>
      <p:pic>
        <p:nvPicPr>
          <p:cNvPr id="6146" name="Picture 2" descr="Danseuse à la Barre Edgar Degas vers 1880 Impressionnisme danseuse de ...">
            <a:extLst>
              <a:ext uri="{FF2B5EF4-FFF2-40B4-BE49-F238E27FC236}">
                <a16:creationId xmlns:a16="http://schemas.microsoft.com/office/drawing/2014/main" id="{8CA61CC4-14AF-224D-91E9-9B0A1AD357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49444" y="960150"/>
            <a:ext cx="3291800" cy="4937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11B5073-D424-08F0-3F45-5BA0D13F1003}"/>
              </a:ext>
            </a:extLst>
          </p:cNvPr>
          <p:cNvSpPr txBox="1"/>
          <p:nvPr/>
        </p:nvSpPr>
        <p:spPr>
          <a:xfrm>
            <a:off x="5282120" y="5457217"/>
            <a:ext cx="3147944"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Danseuse </a:t>
            </a:r>
            <a:r>
              <a:rPr lang="en-GB" dirty="0">
                <a:solidFill>
                  <a:srgbClr val="FFFF00"/>
                </a:solidFill>
                <a:latin typeface="Bodoni MT Condensed" panose="02070606080606020203" pitchFamily="18" charset="0"/>
                <a:cs typeface="Arial" panose="020B0604020202020204" pitchFamily="34" charset="0"/>
              </a:rPr>
              <a:t>à</a:t>
            </a:r>
            <a:r>
              <a:rPr lang="en-GB" dirty="0">
                <a:solidFill>
                  <a:srgbClr val="FFFF00"/>
                </a:solidFill>
                <a:latin typeface="Bodoni MT Condensed" panose="02070606080606020203" pitchFamily="18" charset="0"/>
              </a:rPr>
              <a:t> la Barre 1880 Edgar Degas</a:t>
            </a:r>
          </a:p>
        </p:txBody>
      </p:sp>
      <p:pic>
        <p:nvPicPr>
          <p:cNvPr id="6148" name="Picture 4" descr="&quot;Répétition d'un ballet sur la scène&quot; (&quot;Rehersal of the Ballet on Stage ...">
            <a:extLst>
              <a:ext uri="{FF2B5EF4-FFF2-40B4-BE49-F238E27FC236}">
                <a16:creationId xmlns:a16="http://schemas.microsoft.com/office/drawing/2014/main" id="{32C716D1-A175-FBCE-C6F6-DCF0C585DB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3469" y="47034"/>
            <a:ext cx="8743727" cy="623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barn(inVertical)">
                                      <p:cBhvr>
                                        <p:cTn id="35" dur="500"/>
                                        <p:tgtEl>
                                          <p:spTgt spid="614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148"/>
                                        </p:tgtEl>
                                        <p:attrNameLst>
                                          <p:attrName>style.visibility</p:attrName>
                                        </p:attrNameLst>
                                      </p:cBhvr>
                                      <p:to>
                                        <p:strVal val="visible"/>
                                      </p:to>
                                    </p:set>
                                    <p:animEffect transition="in" filter="circle(in)">
                                      <p:cBhvr>
                                        <p:cTn id="46" dur="2000"/>
                                        <p:tgtEl>
                                          <p:spTgt spid="614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P spid="10"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7316-A299-1411-D8A7-9F86D35C6BB4}"/>
              </a:ext>
            </a:extLst>
          </p:cNvPr>
          <p:cNvSpPr>
            <a:spLocks noGrp="1"/>
          </p:cNvSpPr>
          <p:nvPr>
            <p:ph type="title"/>
          </p:nvPr>
        </p:nvSpPr>
        <p:spPr/>
        <p:txBody>
          <a:bodyPr/>
          <a:lstStyle/>
          <a:p>
            <a:r>
              <a:rPr lang="en-GB" b="1" dirty="0">
                <a:solidFill>
                  <a:srgbClr val="FF6600"/>
                </a:solidFill>
              </a:rPr>
              <a:t>Edgar Degas </a:t>
            </a:r>
            <a:r>
              <a:rPr lang="en-GB" sz="2800" b="1" dirty="0">
                <a:solidFill>
                  <a:srgbClr val="FFFF00"/>
                </a:solidFill>
              </a:rPr>
              <a:t>1834-1917</a:t>
            </a:r>
            <a:endParaRPr lang="en-GB" dirty="0"/>
          </a:p>
        </p:txBody>
      </p:sp>
      <p:sp>
        <p:nvSpPr>
          <p:cNvPr id="3" name="Text Placeholder 2">
            <a:extLst>
              <a:ext uri="{FF2B5EF4-FFF2-40B4-BE49-F238E27FC236}">
                <a16:creationId xmlns:a16="http://schemas.microsoft.com/office/drawing/2014/main" id="{266ABE22-C57B-F3C6-7EAB-5A563FFE5AA7}"/>
              </a:ext>
            </a:extLst>
          </p:cNvPr>
          <p:cNvSpPr>
            <a:spLocks noGrp="1"/>
          </p:cNvSpPr>
          <p:nvPr>
            <p:ph type="body"/>
          </p:nvPr>
        </p:nvSpPr>
        <p:spPr/>
        <p:txBody>
          <a:bodyPr/>
          <a:lstStyle/>
          <a:p>
            <a:endParaRPr lang="en-GB" dirty="0"/>
          </a:p>
        </p:txBody>
      </p:sp>
      <p:pic>
        <p:nvPicPr>
          <p:cNvPr id="7170" name="Picture 2" descr="La leçon de danse Degas | Degas paintings, Ballet art, Art history">
            <a:extLst>
              <a:ext uri="{FF2B5EF4-FFF2-40B4-BE49-F238E27FC236}">
                <a16:creationId xmlns:a16="http://schemas.microsoft.com/office/drawing/2014/main" id="{F3168208-D590-6EC4-C66E-E544771914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8950" y="0"/>
            <a:ext cx="6134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BFCA7A-6CB2-BFAB-ED74-B8BFD3754E13}"/>
              </a:ext>
            </a:extLst>
          </p:cNvPr>
          <p:cNvSpPr txBox="1"/>
          <p:nvPr/>
        </p:nvSpPr>
        <p:spPr>
          <a:xfrm>
            <a:off x="9474740" y="1702340"/>
            <a:ext cx="1692613"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Le</a:t>
            </a:r>
            <a:r>
              <a:rPr lang="en-GB" dirty="0" err="1">
                <a:solidFill>
                  <a:srgbClr val="FFFF00"/>
                </a:solidFill>
                <a:latin typeface="Bodoni MT Condensed" panose="02070606080606020203" pitchFamily="18" charset="0"/>
                <a:cs typeface="Arial" panose="020B0604020202020204" pitchFamily="34" charset="0"/>
              </a:rPr>
              <a:t>çon</a:t>
            </a:r>
            <a:r>
              <a:rPr lang="en-GB" dirty="0">
                <a:solidFill>
                  <a:srgbClr val="FFFF00"/>
                </a:solidFill>
                <a:latin typeface="Bodoni MT Condensed" panose="02070606080606020203" pitchFamily="18" charset="0"/>
                <a:cs typeface="Arial" panose="020B0604020202020204" pitchFamily="34" charset="0"/>
              </a:rPr>
              <a:t> de Danse </a:t>
            </a:r>
          </a:p>
          <a:p>
            <a:r>
              <a:rPr lang="en-GB" dirty="0">
                <a:solidFill>
                  <a:srgbClr val="FFFF00"/>
                </a:solidFill>
                <a:latin typeface="Bodoni MT Condensed" panose="02070606080606020203" pitchFamily="18" charset="0"/>
                <a:cs typeface="Arial" panose="020B0604020202020204" pitchFamily="34" charset="0"/>
              </a:rPr>
              <a:t>c.1879</a:t>
            </a:r>
          </a:p>
          <a:p>
            <a:r>
              <a:rPr lang="en-GB" dirty="0">
                <a:solidFill>
                  <a:srgbClr val="FFFF00"/>
                </a:solidFill>
                <a:latin typeface="Bodoni MT Condensed" panose="02070606080606020203" pitchFamily="18" charset="0"/>
                <a:cs typeface="Arial" panose="020B0604020202020204" pitchFamily="34" charset="0"/>
              </a:rPr>
              <a:t>Edgar Degas</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6130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barn(inVertical)">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79D-710A-C04A-90F2-2417A94238EB}"/>
              </a:ext>
            </a:extLst>
          </p:cNvPr>
          <p:cNvSpPr>
            <a:spLocks noGrp="1"/>
          </p:cNvSpPr>
          <p:nvPr>
            <p:ph type="title"/>
          </p:nvPr>
        </p:nvSpPr>
        <p:spPr/>
        <p:txBody>
          <a:bodyPr/>
          <a:lstStyle/>
          <a:p>
            <a:r>
              <a:rPr lang="en-GB" b="1" dirty="0">
                <a:solidFill>
                  <a:srgbClr val="99FFCC"/>
                </a:solidFill>
              </a:rPr>
              <a:t>Edgar Degas </a:t>
            </a:r>
            <a:r>
              <a:rPr lang="en-GB" sz="2800" b="1" dirty="0">
                <a:solidFill>
                  <a:srgbClr val="FFFF00"/>
                </a:solidFill>
              </a:rPr>
              <a:t>1834-1917</a:t>
            </a:r>
            <a:endParaRPr lang="en-GB" dirty="0"/>
          </a:p>
        </p:txBody>
      </p:sp>
      <p:sp>
        <p:nvSpPr>
          <p:cNvPr id="3" name="Text Placeholder 2">
            <a:extLst>
              <a:ext uri="{FF2B5EF4-FFF2-40B4-BE49-F238E27FC236}">
                <a16:creationId xmlns:a16="http://schemas.microsoft.com/office/drawing/2014/main" id="{5592F8F3-F9CA-2C04-92A1-5C070C14F972}"/>
              </a:ext>
            </a:extLst>
          </p:cNvPr>
          <p:cNvSpPr>
            <a:spLocks noGrp="1"/>
          </p:cNvSpPr>
          <p:nvPr>
            <p:ph type="body"/>
          </p:nvPr>
        </p:nvSpPr>
        <p:spPr/>
        <p:txBody>
          <a:bodyPr/>
          <a:lstStyle/>
          <a:p>
            <a:endParaRPr lang="en-GB" dirty="0"/>
          </a:p>
        </p:txBody>
      </p:sp>
      <p:pic>
        <p:nvPicPr>
          <p:cNvPr id="8196" name="Picture 4" descr="The Little Milliners, 1882 - Edgar Degas - WikiArt.org">
            <a:extLst>
              <a:ext uri="{FF2B5EF4-FFF2-40B4-BE49-F238E27FC236}">
                <a16:creationId xmlns:a16="http://schemas.microsoft.com/office/drawing/2014/main" id="{11580FC2-D17B-2C76-6CEA-F2FA87D15C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8136" y="1166784"/>
            <a:ext cx="8369435" cy="5691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7FED38-27EF-D74B-0FBE-B068B032A894}"/>
              </a:ext>
            </a:extLst>
          </p:cNvPr>
          <p:cNvSpPr txBox="1"/>
          <p:nvPr/>
        </p:nvSpPr>
        <p:spPr>
          <a:xfrm>
            <a:off x="9717932" y="2023353"/>
            <a:ext cx="1863268" cy="923330"/>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Chez le Chapelier</a:t>
            </a:r>
          </a:p>
          <a:p>
            <a:r>
              <a:rPr lang="fr-FR" dirty="0">
                <a:solidFill>
                  <a:srgbClr val="FFFF00"/>
                </a:solidFill>
                <a:latin typeface="Bodoni MT Condensed" panose="02070606080606020203" pitchFamily="18" charset="0"/>
              </a:rPr>
              <a:t>1881</a:t>
            </a:r>
          </a:p>
          <a:p>
            <a:r>
              <a:rPr lang="fr-FR" dirty="0">
                <a:solidFill>
                  <a:srgbClr val="FFFF00"/>
                </a:solidFill>
                <a:latin typeface="Bodoni MT Condensed" panose="02070606080606020203" pitchFamily="18" charset="0"/>
              </a:rPr>
              <a:t>Edgar Degas</a:t>
            </a:r>
          </a:p>
        </p:txBody>
      </p:sp>
    </p:spTree>
    <p:extLst>
      <p:ext uri="{BB962C8B-B14F-4D97-AF65-F5344CB8AC3E}">
        <p14:creationId xmlns:p14="http://schemas.microsoft.com/office/powerpoint/2010/main" val="102199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wipe(down)">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D73C-5927-04F8-3DEA-DF1DF2632B0B}"/>
              </a:ext>
            </a:extLst>
          </p:cNvPr>
          <p:cNvSpPr>
            <a:spLocks noGrp="1"/>
          </p:cNvSpPr>
          <p:nvPr>
            <p:ph type="title"/>
          </p:nvPr>
        </p:nvSpPr>
        <p:spPr/>
        <p:txBody>
          <a:bodyPr/>
          <a:lstStyle/>
          <a:p>
            <a:r>
              <a:rPr lang="en-GB" b="1" dirty="0">
                <a:solidFill>
                  <a:srgbClr val="99FFCC"/>
                </a:solidFill>
              </a:rPr>
              <a:t>Edgar Degas </a:t>
            </a:r>
            <a:r>
              <a:rPr lang="en-GB" sz="2800" b="1" dirty="0">
                <a:solidFill>
                  <a:srgbClr val="FFFF00"/>
                </a:solidFill>
              </a:rPr>
              <a:t>1834-1917</a:t>
            </a:r>
            <a:endParaRPr lang="en-GB" dirty="0"/>
          </a:p>
        </p:txBody>
      </p:sp>
      <p:sp>
        <p:nvSpPr>
          <p:cNvPr id="3" name="Text Placeholder 2">
            <a:extLst>
              <a:ext uri="{FF2B5EF4-FFF2-40B4-BE49-F238E27FC236}">
                <a16:creationId xmlns:a16="http://schemas.microsoft.com/office/drawing/2014/main" id="{0AD63EAE-4010-B4CE-DE84-2612C9A8CB15}"/>
              </a:ext>
            </a:extLst>
          </p:cNvPr>
          <p:cNvSpPr>
            <a:spLocks noGrp="1"/>
          </p:cNvSpPr>
          <p:nvPr>
            <p:ph type="body"/>
          </p:nvPr>
        </p:nvSpPr>
        <p:spPr/>
        <p:txBody>
          <a:bodyPr/>
          <a:lstStyle/>
          <a:p>
            <a:endParaRPr lang="en-GB"/>
          </a:p>
        </p:txBody>
      </p:sp>
      <p:pic>
        <p:nvPicPr>
          <p:cNvPr id="9218" name="Picture 2" descr="Field of Flax, 1891 - 1892 - Edgar Degas - WikiArt.org">
            <a:extLst>
              <a:ext uri="{FF2B5EF4-FFF2-40B4-BE49-F238E27FC236}">
                <a16:creationId xmlns:a16="http://schemas.microsoft.com/office/drawing/2014/main" id="{C51C7BEA-9CE6-1E45-FC3F-C516808A684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0692" y="0"/>
            <a:ext cx="9186708" cy="685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CE788D-C55F-86E8-7F7E-458708871F38}"/>
              </a:ext>
            </a:extLst>
          </p:cNvPr>
          <p:cNvSpPr txBox="1"/>
          <p:nvPr/>
        </p:nvSpPr>
        <p:spPr>
          <a:xfrm>
            <a:off x="10457234" y="1417680"/>
            <a:ext cx="1459149" cy="923330"/>
          </a:xfrm>
          <a:prstGeom prst="rect">
            <a:avLst/>
          </a:prstGeom>
          <a:noFill/>
        </p:spPr>
        <p:txBody>
          <a:bodyPr wrap="square" rtlCol="0">
            <a:spAutoFit/>
          </a:bodyPr>
          <a:lstStyle/>
          <a:p>
            <a:r>
              <a:rPr lang="en-GB" dirty="0">
                <a:solidFill>
                  <a:schemeClr val="accent5">
                    <a:lumMod val="60000"/>
                    <a:lumOff val="40000"/>
                  </a:schemeClr>
                </a:solidFill>
                <a:latin typeface="Bodoni MT Condensed" panose="02070606080606020203" pitchFamily="18" charset="0"/>
              </a:rPr>
              <a:t>Champ de Lin </a:t>
            </a:r>
          </a:p>
          <a:p>
            <a:r>
              <a:rPr lang="en-GB" dirty="0">
                <a:solidFill>
                  <a:schemeClr val="accent5">
                    <a:lumMod val="60000"/>
                    <a:lumOff val="40000"/>
                  </a:schemeClr>
                </a:solidFill>
                <a:latin typeface="Bodoni MT Condensed" panose="02070606080606020203" pitchFamily="18" charset="0"/>
              </a:rPr>
              <a:t>1891</a:t>
            </a:r>
          </a:p>
          <a:p>
            <a:r>
              <a:rPr lang="en-GB" dirty="0">
                <a:solidFill>
                  <a:schemeClr val="accent5">
                    <a:lumMod val="60000"/>
                    <a:lumOff val="40000"/>
                  </a:schemeClr>
                </a:solidFill>
                <a:latin typeface="Bodoni MT Condensed" panose="02070606080606020203" pitchFamily="18" charset="0"/>
              </a:rPr>
              <a:t>Edgar Degas</a:t>
            </a:r>
          </a:p>
        </p:txBody>
      </p:sp>
    </p:spTree>
    <p:extLst>
      <p:ext uri="{BB962C8B-B14F-4D97-AF65-F5344CB8AC3E}">
        <p14:creationId xmlns:p14="http://schemas.microsoft.com/office/powerpoint/2010/main" val="18369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circle(in)">
                                      <p:cBhvr>
                                        <p:cTn id="19"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580D-1D0A-C125-B454-4163D948B4D3}"/>
              </a:ext>
            </a:extLst>
          </p:cNvPr>
          <p:cNvSpPr>
            <a:spLocks noGrp="1"/>
          </p:cNvSpPr>
          <p:nvPr>
            <p:ph type="title"/>
          </p:nvPr>
        </p:nvSpPr>
        <p:spPr/>
        <p:txBody>
          <a:bodyPr/>
          <a:lstStyle/>
          <a:p>
            <a:r>
              <a:rPr lang="en-GB" b="1" dirty="0">
                <a:solidFill>
                  <a:schemeClr val="accent5">
                    <a:lumMod val="60000"/>
                    <a:lumOff val="40000"/>
                  </a:schemeClr>
                </a:solidFill>
              </a:rPr>
              <a:t>Edgar Degas </a:t>
            </a:r>
            <a:r>
              <a:rPr lang="en-GB" sz="2800" b="1" dirty="0">
                <a:solidFill>
                  <a:srgbClr val="FFFF00"/>
                </a:solidFill>
              </a:rPr>
              <a:t>1834-1917</a:t>
            </a:r>
            <a:endParaRPr lang="en-GB" dirty="0"/>
          </a:p>
        </p:txBody>
      </p:sp>
      <p:sp>
        <p:nvSpPr>
          <p:cNvPr id="3" name="Text Placeholder 2">
            <a:extLst>
              <a:ext uri="{FF2B5EF4-FFF2-40B4-BE49-F238E27FC236}">
                <a16:creationId xmlns:a16="http://schemas.microsoft.com/office/drawing/2014/main" id="{ACDB5DA9-A1DF-A19D-4438-07203E8E76A6}"/>
              </a:ext>
            </a:extLst>
          </p:cNvPr>
          <p:cNvSpPr>
            <a:spLocks noGrp="1"/>
          </p:cNvSpPr>
          <p:nvPr>
            <p:ph type="body"/>
          </p:nvPr>
        </p:nvSpPr>
        <p:spPr/>
        <p:txBody>
          <a:bodyPr/>
          <a:lstStyle/>
          <a:p>
            <a:endParaRPr lang="en-GB"/>
          </a:p>
        </p:txBody>
      </p:sp>
      <p:pic>
        <p:nvPicPr>
          <p:cNvPr id="10242" name="Picture 2" descr="Women Ironing By Edgar Degas Print and Painting from Beverly A Mitchell ...">
            <a:extLst>
              <a:ext uri="{FF2B5EF4-FFF2-40B4-BE49-F238E27FC236}">
                <a16:creationId xmlns:a16="http://schemas.microsoft.com/office/drawing/2014/main" id="{95CE44C1-58A8-5131-82EF-096CAA3926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9890" y="1492"/>
            <a:ext cx="6330842" cy="68565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AA1F3C-C92A-BFA1-9C2D-91010759EE4E}"/>
              </a:ext>
            </a:extLst>
          </p:cNvPr>
          <p:cNvSpPr txBox="1"/>
          <p:nvPr/>
        </p:nvSpPr>
        <p:spPr>
          <a:xfrm>
            <a:off x="9533106" y="758757"/>
            <a:ext cx="2048036" cy="1200329"/>
          </a:xfrm>
          <a:prstGeom prst="rect">
            <a:avLst/>
          </a:prstGeom>
          <a:noFill/>
        </p:spPr>
        <p:txBody>
          <a:bodyPr wrap="square" rtlCol="0">
            <a:spAutoFit/>
          </a:bodyPr>
          <a:lstStyle/>
          <a:p>
            <a:r>
              <a:rPr lang="en-GB" dirty="0">
                <a:solidFill>
                  <a:srgbClr val="00B0F0"/>
                </a:solidFill>
              </a:rPr>
              <a:t>Les Repasseuses</a:t>
            </a:r>
          </a:p>
          <a:p>
            <a:r>
              <a:rPr lang="en-GB" dirty="0">
                <a:solidFill>
                  <a:srgbClr val="00B0F0"/>
                </a:solidFill>
              </a:rPr>
              <a:t>1886</a:t>
            </a:r>
          </a:p>
          <a:p>
            <a:r>
              <a:rPr lang="en-GB" dirty="0">
                <a:solidFill>
                  <a:srgbClr val="00B0F0"/>
                </a:solidFill>
              </a:rPr>
              <a:t>Edgar Degas </a:t>
            </a:r>
          </a:p>
          <a:p>
            <a:endParaRPr lang="en-GB" dirty="0"/>
          </a:p>
        </p:txBody>
      </p:sp>
    </p:spTree>
    <p:extLst>
      <p:ext uri="{BB962C8B-B14F-4D97-AF65-F5344CB8AC3E}">
        <p14:creationId xmlns:p14="http://schemas.microsoft.com/office/powerpoint/2010/main" val="26420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heel(1)">
                                      <p:cBhvr>
                                        <p:cTn id="13" dur="2000"/>
                                        <p:tgtEl>
                                          <p:spTgt spid="102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2FC2-E8DF-6F91-2078-100E06E5D0AB}"/>
              </a:ext>
            </a:extLst>
          </p:cNvPr>
          <p:cNvSpPr>
            <a:spLocks noGrp="1"/>
          </p:cNvSpPr>
          <p:nvPr>
            <p:ph type="title"/>
          </p:nvPr>
        </p:nvSpPr>
        <p:spPr/>
        <p:txBody>
          <a:bodyPr/>
          <a:lstStyle/>
          <a:p>
            <a:r>
              <a:rPr lang="en-GB" b="1" dirty="0">
                <a:solidFill>
                  <a:srgbClr val="00B0F0"/>
                </a:solidFill>
              </a:rPr>
              <a:t>Edgar Degas </a:t>
            </a:r>
            <a:r>
              <a:rPr lang="en-GB" sz="2800" b="1" dirty="0">
                <a:solidFill>
                  <a:srgbClr val="FFFF00"/>
                </a:solidFill>
              </a:rPr>
              <a:t>1834-1917</a:t>
            </a:r>
            <a:endParaRPr lang="en-GB" dirty="0"/>
          </a:p>
        </p:txBody>
      </p:sp>
      <p:sp>
        <p:nvSpPr>
          <p:cNvPr id="3" name="Text Placeholder 2">
            <a:extLst>
              <a:ext uri="{FF2B5EF4-FFF2-40B4-BE49-F238E27FC236}">
                <a16:creationId xmlns:a16="http://schemas.microsoft.com/office/drawing/2014/main" id="{260A4EB1-AE01-40C1-3D82-9D1F03F87774}"/>
              </a:ext>
            </a:extLst>
          </p:cNvPr>
          <p:cNvSpPr>
            <a:spLocks noGrp="1"/>
          </p:cNvSpPr>
          <p:nvPr>
            <p:ph type="body"/>
          </p:nvPr>
        </p:nvSpPr>
        <p:spPr/>
        <p:txBody>
          <a:bodyPr/>
          <a:lstStyle/>
          <a:p>
            <a:endParaRPr lang="en-GB"/>
          </a:p>
        </p:txBody>
      </p:sp>
      <p:pic>
        <p:nvPicPr>
          <p:cNvPr id="11266" name="Picture 2" descr="Orchestra Musicians, Ballet, 1872 Painting by Edgar Degas | Fine Art ...">
            <a:extLst>
              <a:ext uri="{FF2B5EF4-FFF2-40B4-BE49-F238E27FC236}">
                <a16:creationId xmlns:a16="http://schemas.microsoft.com/office/drawing/2014/main" id="{51CD4AB1-9604-D391-846B-FE0CA62924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2350" y="0"/>
            <a:ext cx="5067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7CAFB5-268F-34EF-492A-CF12A9E2F929}"/>
              </a:ext>
            </a:extLst>
          </p:cNvPr>
          <p:cNvSpPr txBox="1"/>
          <p:nvPr/>
        </p:nvSpPr>
        <p:spPr>
          <a:xfrm>
            <a:off x="9133056" y="1876823"/>
            <a:ext cx="2448144" cy="923330"/>
          </a:xfrm>
          <a:prstGeom prst="rect">
            <a:avLst/>
          </a:prstGeom>
          <a:noFill/>
        </p:spPr>
        <p:txBody>
          <a:bodyPr wrap="square" rtlCol="0">
            <a:spAutoFit/>
          </a:bodyPr>
          <a:lstStyle/>
          <a:p>
            <a:r>
              <a:rPr lang="en-GB" dirty="0" err="1">
                <a:solidFill>
                  <a:srgbClr val="00B0F0"/>
                </a:solidFill>
              </a:rPr>
              <a:t>Musiciens</a:t>
            </a:r>
            <a:r>
              <a:rPr lang="en-GB" dirty="0">
                <a:solidFill>
                  <a:srgbClr val="00B0F0"/>
                </a:solidFill>
              </a:rPr>
              <a:t>  au Ballet</a:t>
            </a:r>
          </a:p>
          <a:p>
            <a:r>
              <a:rPr lang="en-GB" dirty="0">
                <a:solidFill>
                  <a:srgbClr val="00B0F0"/>
                </a:solidFill>
              </a:rPr>
              <a:t>1872</a:t>
            </a:r>
          </a:p>
          <a:p>
            <a:r>
              <a:rPr lang="en-GB" dirty="0">
                <a:solidFill>
                  <a:srgbClr val="00B0F0"/>
                </a:solidFill>
              </a:rPr>
              <a:t>Edgar Degas</a:t>
            </a:r>
          </a:p>
        </p:txBody>
      </p:sp>
    </p:spTree>
    <p:extLst>
      <p:ext uri="{BB962C8B-B14F-4D97-AF65-F5344CB8AC3E}">
        <p14:creationId xmlns:p14="http://schemas.microsoft.com/office/powerpoint/2010/main" val="546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6A016A-54E1-420F-9D28-F61A32CF8945}"/>
              </a:ext>
            </a:extLst>
          </p:cNvPr>
          <p:cNvSpPr>
            <a:spLocks noGrp="1"/>
          </p:cNvSpPr>
          <p:nvPr>
            <p:ph type="title"/>
          </p:nvPr>
        </p:nvSpPr>
        <p:spPr>
          <a:xfrm>
            <a:off x="838200" y="4440602"/>
            <a:ext cx="3300663" cy="1645920"/>
          </a:xfrm>
        </p:spPr>
        <p:txBody>
          <a:bodyPr>
            <a:normAutofit/>
          </a:bodyPr>
          <a:lstStyle/>
          <a:p>
            <a:r>
              <a:rPr lang="en-GB" sz="2800" b="1" dirty="0"/>
              <a:t>Edgar Degas 1834-1917</a:t>
            </a:r>
            <a:endParaRPr lang="en-GB" sz="2800" dirty="0"/>
          </a:p>
        </p:txBody>
      </p:sp>
      <p:pic>
        <p:nvPicPr>
          <p:cNvPr id="5" name="Picture 4" descr="A group of people riding on the back of a horse&#10;&#10;Description automatically generated">
            <a:extLst>
              <a:ext uri="{FF2B5EF4-FFF2-40B4-BE49-F238E27FC236}">
                <a16:creationId xmlns:a16="http://schemas.microsoft.com/office/drawing/2014/main" id="{C4A3CB79-7D53-493E-81DC-C869FD2383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378" y="97344"/>
            <a:ext cx="5097355" cy="4434698"/>
          </a:xfrm>
          <a:prstGeom prst="rect">
            <a:avLst/>
          </a:prstGeom>
        </p:spPr>
      </p:pic>
      <p:pic>
        <p:nvPicPr>
          <p:cNvPr id="9" name="Picture 8" descr="A group of people riding on the back of a horse&#10;&#10;Description automatically generated">
            <a:extLst>
              <a:ext uri="{FF2B5EF4-FFF2-40B4-BE49-F238E27FC236}">
                <a16:creationId xmlns:a16="http://schemas.microsoft.com/office/drawing/2014/main" id="{6AE8C40E-C82E-45FD-8256-9CA12857A7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8182" y="157668"/>
            <a:ext cx="3591826" cy="2819583"/>
          </a:xfrm>
          <a:prstGeom prst="rect">
            <a:avLst/>
          </a:prstGeom>
        </p:spPr>
      </p:pic>
      <p:pic>
        <p:nvPicPr>
          <p:cNvPr id="7" name="Picture 6" descr="A brown horse standing next to a cow&#10;&#10;Description automatically generated">
            <a:extLst>
              <a:ext uri="{FF2B5EF4-FFF2-40B4-BE49-F238E27FC236}">
                <a16:creationId xmlns:a16="http://schemas.microsoft.com/office/drawing/2014/main" id="{CE5DA575-7D77-463F-8B41-C9F2EE1B5B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3566" y="3270052"/>
            <a:ext cx="4632081" cy="3520381"/>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3C1FBE6-F675-4A67-8936-8F35DB72206D}"/>
              </a:ext>
            </a:extLst>
          </p:cNvPr>
          <p:cNvSpPr>
            <a:spLocks noGrp="1"/>
          </p:cNvSpPr>
          <p:nvPr>
            <p:ph type="body"/>
          </p:nvPr>
        </p:nvSpPr>
        <p:spPr>
          <a:xfrm>
            <a:off x="4578824" y="4440602"/>
            <a:ext cx="6860184" cy="1645920"/>
          </a:xfrm>
        </p:spPr>
        <p:txBody>
          <a:bodyPr anchor="ctr">
            <a:normAutofit/>
          </a:bodyPr>
          <a:lstStyle/>
          <a:p>
            <a:endParaRPr lang="en-GB" sz="1800" dirty="0"/>
          </a:p>
        </p:txBody>
      </p:sp>
      <p:sp>
        <p:nvSpPr>
          <p:cNvPr id="4" name="TextBox 3">
            <a:extLst>
              <a:ext uri="{FF2B5EF4-FFF2-40B4-BE49-F238E27FC236}">
                <a16:creationId xmlns:a16="http://schemas.microsoft.com/office/drawing/2014/main" id="{E134BD92-60F0-D98B-2F99-88CB75F40CAF}"/>
              </a:ext>
            </a:extLst>
          </p:cNvPr>
          <p:cNvSpPr txBox="1"/>
          <p:nvPr/>
        </p:nvSpPr>
        <p:spPr>
          <a:xfrm>
            <a:off x="3949430" y="5414425"/>
            <a:ext cx="3140352" cy="369332"/>
          </a:xfrm>
          <a:prstGeom prst="rect">
            <a:avLst/>
          </a:prstGeom>
          <a:noFill/>
        </p:spPr>
        <p:txBody>
          <a:bodyPr wrap="square" rtlCol="0">
            <a:spAutoFit/>
          </a:bodyPr>
          <a:lstStyle/>
          <a:p>
            <a:pPr algn="ctr"/>
            <a:r>
              <a:rPr lang="en-GB" dirty="0" err="1">
                <a:latin typeface="Bodoni MT Condensed" panose="02070606080606020203" pitchFamily="18" charset="0"/>
              </a:rPr>
              <a:t>Chevaux</a:t>
            </a:r>
            <a:r>
              <a:rPr lang="en-GB" dirty="0">
                <a:latin typeface="Bodoni MT Condensed" panose="02070606080606020203" pitchFamily="18" charset="0"/>
              </a:rPr>
              <a:t> de Course Edgar Degas</a:t>
            </a:r>
          </a:p>
        </p:txBody>
      </p:sp>
      <p:pic>
        <p:nvPicPr>
          <p:cNvPr id="24578" name="Picture 2" descr="At The Races In The Countryside, 1869 Edgar Degas, French,… | Flickr">
            <a:extLst>
              <a:ext uri="{FF2B5EF4-FFF2-40B4-BE49-F238E27FC236}">
                <a16:creationId xmlns:a16="http://schemas.microsoft.com/office/drawing/2014/main" id="{553B9D53-3999-2E3E-61F4-94EB753CBC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766" y="-1"/>
            <a:ext cx="1118247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F37619-0EF6-5CBA-4F68-48A1B88AE028}"/>
              </a:ext>
            </a:extLst>
          </p:cNvPr>
          <p:cNvSpPr txBox="1"/>
          <p:nvPr/>
        </p:nvSpPr>
        <p:spPr>
          <a:xfrm>
            <a:off x="838200" y="272374"/>
            <a:ext cx="5840069" cy="369332"/>
          </a:xfrm>
          <a:prstGeom prst="rect">
            <a:avLst/>
          </a:prstGeom>
          <a:noFill/>
        </p:spPr>
        <p:txBody>
          <a:bodyPr wrap="square" rtlCol="0">
            <a:spAutoFit/>
          </a:bodyPr>
          <a:lstStyle/>
          <a:p>
            <a:r>
              <a:rPr lang="en-GB" dirty="0">
                <a:latin typeface="Bodoni MT Condensed" panose="02070606080606020203" pitchFamily="18" charset="0"/>
              </a:rPr>
              <a:t>Aux Courses en Campagne 1870 Edgar Degas</a:t>
            </a:r>
          </a:p>
        </p:txBody>
      </p:sp>
    </p:spTree>
    <p:extLst>
      <p:ext uri="{BB962C8B-B14F-4D97-AF65-F5344CB8AC3E}">
        <p14:creationId xmlns:p14="http://schemas.microsoft.com/office/powerpoint/2010/main" val="29305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578"/>
                                        </p:tgtEl>
                                        <p:attrNameLst>
                                          <p:attrName>style.visibility</p:attrName>
                                        </p:attrNameLst>
                                      </p:cBhvr>
                                      <p:to>
                                        <p:strVal val="visible"/>
                                      </p:to>
                                    </p:set>
                                    <p:animEffect transition="in" filter="wipe(down)">
                                      <p:cBhvr>
                                        <p:cTn id="34" dur="500"/>
                                        <p:tgtEl>
                                          <p:spTgt spid="2457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6006-3577-F7FF-D2FB-9C1DBC653464}"/>
              </a:ext>
            </a:extLst>
          </p:cNvPr>
          <p:cNvSpPr>
            <a:spLocks noGrp="1"/>
          </p:cNvSpPr>
          <p:nvPr>
            <p:ph type="title"/>
          </p:nvPr>
        </p:nvSpPr>
        <p:spPr/>
        <p:txBody>
          <a:bodyPr/>
          <a:lstStyle/>
          <a:p>
            <a:r>
              <a:rPr lang="en-GB" dirty="0">
                <a:latin typeface="Bodoni MT" panose="02070603080606020203" pitchFamily="18" charset="0"/>
              </a:rPr>
              <a:t>Henri </a:t>
            </a:r>
            <a:r>
              <a:rPr lang="en-GB" dirty="0" err="1">
                <a:latin typeface="Bodoni MT" panose="02070603080606020203" pitchFamily="18" charset="0"/>
              </a:rPr>
              <a:t>Bellechose</a:t>
            </a:r>
            <a:r>
              <a:rPr lang="en-GB" dirty="0">
                <a:latin typeface="Bodoni MT" panose="02070603080606020203" pitchFamily="18" charset="0"/>
              </a:rPr>
              <a:t> </a:t>
            </a:r>
            <a:r>
              <a:rPr lang="en-GB" sz="1800" dirty="0">
                <a:latin typeface="Bodoni MT" panose="02070603080606020203" pitchFamily="18" charset="0"/>
              </a:rPr>
              <a:t>Active </a:t>
            </a:r>
            <a:r>
              <a:rPr lang="en-GB" sz="2000" dirty="0">
                <a:latin typeface="Bodoni MT" panose="02070603080606020203" pitchFamily="18" charset="0"/>
              </a:rPr>
              <a:t>1415-1445</a:t>
            </a:r>
          </a:p>
        </p:txBody>
      </p:sp>
      <p:sp>
        <p:nvSpPr>
          <p:cNvPr id="3" name="Subtitle 2">
            <a:extLst>
              <a:ext uri="{FF2B5EF4-FFF2-40B4-BE49-F238E27FC236}">
                <a16:creationId xmlns:a16="http://schemas.microsoft.com/office/drawing/2014/main" id="{7B1C1D46-B58D-7F09-D178-12E5D7F149BC}"/>
              </a:ext>
            </a:extLst>
          </p:cNvPr>
          <p:cNvSpPr>
            <a:spLocks noGrp="1"/>
          </p:cNvSpPr>
          <p:nvPr>
            <p:ph type="subTitle"/>
          </p:nvPr>
        </p:nvSpPr>
        <p:spPr/>
        <p:txBody>
          <a:bodyPr/>
          <a:lstStyle/>
          <a:p>
            <a:endParaRPr lang="en-GB" dirty="0"/>
          </a:p>
        </p:txBody>
      </p:sp>
      <p:pic>
        <p:nvPicPr>
          <p:cNvPr id="4098" name="Picture 2">
            <a:extLst>
              <a:ext uri="{FF2B5EF4-FFF2-40B4-BE49-F238E27FC236}">
                <a16:creationId xmlns:a16="http://schemas.microsoft.com/office/drawing/2014/main" id="{D10DE03A-09C9-46AB-B70D-C05E840DE1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5197" y="1186031"/>
            <a:ext cx="7289530" cy="5671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0CD60C-9CD4-8BD7-9AA1-6DE2CD678F81}"/>
              </a:ext>
            </a:extLst>
          </p:cNvPr>
          <p:cNvSpPr txBox="1"/>
          <p:nvPr/>
        </p:nvSpPr>
        <p:spPr>
          <a:xfrm>
            <a:off x="8804800" y="3592800"/>
            <a:ext cx="2406327" cy="923330"/>
          </a:xfrm>
          <a:prstGeom prst="rect">
            <a:avLst/>
          </a:prstGeom>
          <a:noFill/>
        </p:spPr>
        <p:txBody>
          <a:bodyPr wrap="square" rtlCol="0">
            <a:spAutoFit/>
          </a:bodyPr>
          <a:lstStyle/>
          <a:p>
            <a:r>
              <a:rPr lang="en-GB" dirty="0">
                <a:latin typeface="Bodoni MT Condensed" panose="02070606080606020203" pitchFamily="18" charset="0"/>
              </a:rPr>
              <a:t>Henri </a:t>
            </a:r>
            <a:r>
              <a:rPr lang="en-GB" dirty="0" err="1">
                <a:latin typeface="Bodoni MT Condensed" panose="02070606080606020203" pitchFamily="18" charset="0"/>
              </a:rPr>
              <a:t>Bellechose</a:t>
            </a:r>
            <a:r>
              <a:rPr lang="en-GB" dirty="0">
                <a:latin typeface="Bodoni MT Condensed" panose="02070606080606020203" pitchFamily="18" charset="0"/>
              </a:rPr>
              <a:t>  La </a:t>
            </a:r>
            <a:r>
              <a:rPr lang="en-GB" dirty="0" err="1">
                <a:latin typeface="Bodoni MT Condensed" panose="02070606080606020203" pitchFamily="18" charset="0"/>
              </a:rPr>
              <a:t>Dernière</a:t>
            </a:r>
            <a:r>
              <a:rPr lang="en-GB" dirty="0">
                <a:latin typeface="Bodoni MT Condensed" panose="02070606080606020203" pitchFamily="18" charset="0"/>
              </a:rPr>
              <a:t> Communion et le Martyr de Saint Denis 1416</a:t>
            </a:r>
          </a:p>
        </p:txBody>
      </p:sp>
    </p:spTree>
    <p:extLst>
      <p:ext uri="{BB962C8B-B14F-4D97-AF65-F5344CB8AC3E}">
        <p14:creationId xmlns:p14="http://schemas.microsoft.com/office/powerpoint/2010/main" val="29462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a room&#10;&#10;Description automatically generated">
            <a:extLst>
              <a:ext uri="{FF2B5EF4-FFF2-40B4-BE49-F238E27FC236}">
                <a16:creationId xmlns:a16="http://schemas.microsoft.com/office/drawing/2014/main" id="{7FDB44A0-FC89-4429-B636-103FEDC2BC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 y="6"/>
            <a:ext cx="3922776" cy="393760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57FC58-016F-4AFE-84EC-1DEE5018EAE6}"/>
              </a:ext>
            </a:extLst>
          </p:cNvPr>
          <p:cNvSpPr>
            <a:spLocks noGrp="1"/>
          </p:cNvSpPr>
          <p:nvPr>
            <p:ph type="title"/>
          </p:nvPr>
        </p:nvSpPr>
        <p:spPr>
          <a:xfrm>
            <a:off x="865325" y="4462819"/>
            <a:ext cx="2869683" cy="1608383"/>
          </a:xfrm>
        </p:spPr>
        <p:txBody>
          <a:bodyPr>
            <a:normAutofit/>
          </a:bodyPr>
          <a:lstStyle/>
          <a:p>
            <a:r>
              <a:rPr lang="en-GB" sz="3200" b="1" dirty="0"/>
              <a:t>Edgar Degas </a:t>
            </a:r>
            <a:r>
              <a:rPr lang="en-GB" sz="2400" b="1" dirty="0"/>
              <a:t>1834-1917</a:t>
            </a:r>
            <a:endParaRPr lang="en-GB" sz="2400" dirty="0"/>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1AB6D2D-12AA-4617-8F43-5BE593F8A51B}"/>
              </a:ext>
            </a:extLst>
          </p:cNvPr>
          <p:cNvSpPr>
            <a:spLocks noGrp="1"/>
          </p:cNvSpPr>
          <p:nvPr>
            <p:ph type="body"/>
          </p:nvPr>
        </p:nvSpPr>
        <p:spPr>
          <a:xfrm>
            <a:off x="93191" y="5781318"/>
            <a:ext cx="3712464" cy="729698"/>
          </a:xfrm>
        </p:spPr>
        <p:txBody>
          <a:bodyPr anchor="ctr">
            <a:norm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https://www.bing.com/videos/search?q=edgar+degas&amp;&amp;view=detail&amp;mid=1DF8AA91E0E8B92EF3031DF8AA91E0E8B92EF303&amp;&amp;FORM=VRDGAR</a:t>
            </a:r>
            <a:endParaRPr lang="en-GB" sz="1200" dirty="0">
              <a:solidFill>
                <a:srgbClr val="FFFF00"/>
              </a:solidFill>
            </a:endParaRPr>
          </a:p>
          <a:p>
            <a:endParaRPr lang="en-GB" sz="1700" dirty="0"/>
          </a:p>
        </p:txBody>
      </p:sp>
      <p:pic>
        <p:nvPicPr>
          <p:cNvPr id="5" name="Picture 4" descr="A picture containing table, indoor, person, sitting&#10;&#10;Description automatically generated">
            <a:extLst>
              <a:ext uri="{FF2B5EF4-FFF2-40B4-BE49-F238E27FC236}">
                <a16:creationId xmlns:a16="http://schemas.microsoft.com/office/drawing/2014/main" id="{60CFA9EA-6A54-4685-8702-EB99D5FEAD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40B63E79-A253-2E8D-256B-917601D78107}"/>
              </a:ext>
            </a:extLst>
          </p:cNvPr>
          <p:cNvSpPr txBox="1"/>
          <p:nvPr/>
        </p:nvSpPr>
        <p:spPr>
          <a:xfrm>
            <a:off x="165230" y="3891831"/>
            <a:ext cx="3767716" cy="369332"/>
          </a:xfrm>
          <a:prstGeom prst="rect">
            <a:avLst/>
          </a:prstGeom>
          <a:noFill/>
        </p:spPr>
        <p:txBody>
          <a:bodyPr wrap="square" rtlCol="0">
            <a:spAutoFit/>
          </a:bodyPr>
          <a:lstStyle/>
          <a:p>
            <a:pPr algn="ctr"/>
            <a:r>
              <a:rPr lang="en-GB" dirty="0">
                <a:latin typeface="Bodoni MT Condensed" panose="02070606080606020203" pitchFamily="18" charset="0"/>
              </a:rPr>
              <a:t>Bureau du </a:t>
            </a:r>
            <a:r>
              <a:rPr lang="en-GB" dirty="0" err="1">
                <a:latin typeface="Bodoni MT Condensed" panose="02070606080606020203" pitchFamily="18" charset="0"/>
              </a:rPr>
              <a:t>Coton</a:t>
            </a:r>
            <a:r>
              <a:rPr lang="en-GB" dirty="0">
                <a:latin typeface="Bodoni MT Condensed" panose="02070606080606020203" pitchFamily="18" charset="0"/>
              </a:rPr>
              <a:t> Nouvelle Orleans Edgar Degas</a:t>
            </a:r>
          </a:p>
        </p:txBody>
      </p:sp>
      <p:pic>
        <p:nvPicPr>
          <p:cNvPr id="6146" name="Picture 2" descr="Image result for degas la toilette">
            <a:extLst>
              <a:ext uri="{FF2B5EF4-FFF2-40B4-BE49-F238E27FC236}">
                <a16:creationId xmlns:a16="http://schemas.microsoft.com/office/drawing/2014/main" id="{C6CC8734-E398-AD2A-9F4A-B9E2D7FE4AC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59069" y="55059"/>
            <a:ext cx="3600709" cy="3638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1E1785-4BB9-D01F-80E7-18B232DF2B07}"/>
              </a:ext>
            </a:extLst>
          </p:cNvPr>
          <p:cNvSpPr txBox="1"/>
          <p:nvPr/>
        </p:nvSpPr>
        <p:spPr>
          <a:xfrm>
            <a:off x="4159069" y="3813243"/>
            <a:ext cx="3600709" cy="369332"/>
          </a:xfrm>
          <a:prstGeom prst="rect">
            <a:avLst/>
          </a:prstGeom>
          <a:noFill/>
        </p:spPr>
        <p:txBody>
          <a:bodyPr wrap="square" rtlCol="0">
            <a:spAutoFit/>
          </a:bodyPr>
          <a:lstStyle/>
          <a:p>
            <a:pPr algn="ctr"/>
            <a:r>
              <a:rPr lang="en-GB" dirty="0">
                <a:latin typeface="Bodoni MT Condensed" panose="02070606080606020203" pitchFamily="18" charset="0"/>
              </a:rPr>
              <a:t>La Toilette 1885 Edgar Degas</a:t>
            </a:r>
          </a:p>
        </p:txBody>
      </p:sp>
      <p:sp>
        <p:nvSpPr>
          <p:cNvPr id="8" name="TextBox 7">
            <a:extLst>
              <a:ext uri="{FF2B5EF4-FFF2-40B4-BE49-F238E27FC236}">
                <a16:creationId xmlns:a16="http://schemas.microsoft.com/office/drawing/2014/main" id="{EB085AA0-E0D1-BFA8-57B3-6884C4DC4A79}"/>
              </a:ext>
            </a:extLst>
          </p:cNvPr>
          <p:cNvSpPr txBox="1"/>
          <p:nvPr/>
        </p:nvSpPr>
        <p:spPr>
          <a:xfrm>
            <a:off x="8269224" y="6449438"/>
            <a:ext cx="3695797" cy="369332"/>
          </a:xfrm>
          <a:prstGeom prst="rect">
            <a:avLst/>
          </a:prstGeom>
          <a:noFill/>
        </p:spPr>
        <p:txBody>
          <a:bodyPr wrap="square" rtlCol="0">
            <a:spAutoFit/>
          </a:bodyPr>
          <a:lstStyle/>
          <a:p>
            <a:pPr algn="ctr"/>
            <a:r>
              <a:rPr lang="en-GB" dirty="0" err="1">
                <a:latin typeface="Bodoni MT Condensed" panose="02070606080606020203" pitchFamily="18" charset="0"/>
              </a:rPr>
              <a:t>L’Absinthe</a:t>
            </a:r>
            <a:r>
              <a:rPr lang="en-GB" dirty="0">
                <a:latin typeface="Bodoni MT Condensed" panose="02070606080606020203" pitchFamily="18" charset="0"/>
              </a:rPr>
              <a:t> 1876 Edgar Degas</a:t>
            </a:r>
          </a:p>
        </p:txBody>
      </p:sp>
      <p:pic>
        <p:nvPicPr>
          <p:cNvPr id="6150" name="Picture 6" descr="See the source image">
            <a:extLst>
              <a:ext uri="{FF2B5EF4-FFF2-40B4-BE49-F238E27FC236}">
                <a16:creationId xmlns:a16="http://schemas.microsoft.com/office/drawing/2014/main" id="{D361D16C-8C64-757B-0AC0-BCC411E1419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47838" y="0"/>
            <a:ext cx="8694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754A52-6075-7F53-BA6F-18D1E51D9B83}"/>
              </a:ext>
            </a:extLst>
          </p:cNvPr>
          <p:cNvSpPr txBox="1"/>
          <p:nvPr/>
        </p:nvSpPr>
        <p:spPr>
          <a:xfrm>
            <a:off x="6595353" y="6449438"/>
            <a:ext cx="3695797"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Famille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Belleli</a:t>
            </a:r>
            <a:r>
              <a:rPr lang="en-GB" dirty="0">
                <a:solidFill>
                  <a:srgbClr val="FFFF00"/>
                </a:solidFill>
                <a:latin typeface="Bodoni MT Condensed" panose="02070606080606020203" pitchFamily="18" charset="0"/>
              </a:rPr>
              <a:t> 1862 Edgar Degas</a:t>
            </a:r>
          </a:p>
        </p:txBody>
      </p:sp>
    </p:spTree>
    <p:extLst>
      <p:ext uri="{BB962C8B-B14F-4D97-AF65-F5344CB8AC3E}">
        <p14:creationId xmlns:p14="http://schemas.microsoft.com/office/powerpoint/2010/main" val="30354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wheel(1)">
                                      <p:cBhvr>
                                        <p:cTn id="24" dur="20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150"/>
                                        </p:tgtEl>
                                        <p:attrNameLst>
                                          <p:attrName>style.visibility</p:attrName>
                                        </p:attrNameLst>
                                      </p:cBhvr>
                                      <p:to>
                                        <p:strVal val="visible"/>
                                      </p:to>
                                    </p:set>
                                    <p:animEffect transition="in" filter="barn(inVertical)">
                                      <p:cBhvr>
                                        <p:cTn id="46" dur="500"/>
                                        <p:tgtEl>
                                          <p:spTgt spid="615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0575-FF0D-ED53-EA11-D51FC66E7832}"/>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E213F838-C018-B436-AD44-875665464CD5}"/>
              </a:ext>
            </a:extLst>
          </p:cNvPr>
          <p:cNvSpPr>
            <a:spLocks noGrp="1"/>
          </p:cNvSpPr>
          <p:nvPr>
            <p:ph type="body"/>
          </p:nvPr>
        </p:nvSpPr>
        <p:spPr/>
        <p:txBody>
          <a:bodyPr/>
          <a:lstStyle/>
          <a:p>
            <a:endParaRPr lang="en-GB" dirty="0"/>
          </a:p>
        </p:txBody>
      </p:sp>
      <p:pic>
        <p:nvPicPr>
          <p:cNvPr id="10244" name="Picture 4" descr="Rosa Bonheur (1822 - 1899). Horses Grazing | Horses in art | Pinterest ...">
            <a:extLst>
              <a:ext uri="{FF2B5EF4-FFF2-40B4-BE49-F238E27FC236}">
                <a16:creationId xmlns:a16="http://schemas.microsoft.com/office/drawing/2014/main" id="{D37925D0-DBAF-FE7B-3968-5732C0B0F7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464" y="1369004"/>
            <a:ext cx="6419516" cy="421207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degas chevaux">
            <a:extLst>
              <a:ext uri="{FF2B5EF4-FFF2-40B4-BE49-F238E27FC236}">
                <a16:creationId xmlns:a16="http://schemas.microsoft.com/office/drawing/2014/main" id="{B06A3E85-2BCB-E7BD-3C8D-A6C382E535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9697" y="2496804"/>
            <a:ext cx="5509519" cy="3084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C38C94-ADE1-FB06-97C1-527E8BC95953}"/>
              </a:ext>
            </a:extLst>
          </p:cNvPr>
          <p:cNvSpPr txBox="1"/>
          <p:nvPr/>
        </p:nvSpPr>
        <p:spPr>
          <a:xfrm>
            <a:off x="101464" y="5768502"/>
            <a:ext cx="6377157" cy="369332"/>
          </a:xfrm>
          <a:prstGeom prst="rect">
            <a:avLst/>
          </a:prstGeom>
          <a:noFill/>
        </p:spPr>
        <p:txBody>
          <a:bodyPr wrap="square" rtlCol="0">
            <a:spAutoFit/>
          </a:bodyPr>
          <a:lstStyle/>
          <a:p>
            <a:pPr algn="ctr"/>
            <a:r>
              <a:rPr lang="en-GB" dirty="0" err="1">
                <a:latin typeface="Bodoni MT Condensed" panose="02070606080606020203" pitchFamily="18" charset="0"/>
              </a:rPr>
              <a:t>Chevaux</a:t>
            </a:r>
            <a:r>
              <a:rPr lang="en-GB" dirty="0">
                <a:latin typeface="Bodoni MT Condensed" panose="02070606080606020203" pitchFamily="18" charset="0"/>
              </a:rPr>
              <a:t> dans </a:t>
            </a:r>
            <a:r>
              <a:rPr lang="en-GB" dirty="0" err="1">
                <a:latin typeface="Bodoni MT Condensed" panose="02070606080606020203" pitchFamily="18" charset="0"/>
              </a:rPr>
              <a:t>une</a:t>
            </a:r>
            <a:r>
              <a:rPr lang="en-GB" dirty="0">
                <a:latin typeface="Bodoni MT Condensed" panose="02070606080606020203" pitchFamily="18" charset="0"/>
              </a:rPr>
              <a:t> </a:t>
            </a:r>
            <a:r>
              <a:rPr lang="en-GB" dirty="0" err="1">
                <a:latin typeface="Bodoni MT Condensed" panose="02070606080606020203" pitchFamily="18" charset="0"/>
              </a:rPr>
              <a:t>Pature</a:t>
            </a:r>
            <a:r>
              <a:rPr lang="en-GB" dirty="0">
                <a:latin typeface="Bodoni MT Condensed" panose="02070606080606020203" pitchFamily="18" charset="0"/>
              </a:rPr>
              <a:t> 1888 Rosa Bonheur</a:t>
            </a:r>
          </a:p>
        </p:txBody>
      </p:sp>
      <p:sp>
        <p:nvSpPr>
          <p:cNvPr id="5" name="TextBox 4">
            <a:extLst>
              <a:ext uri="{FF2B5EF4-FFF2-40B4-BE49-F238E27FC236}">
                <a16:creationId xmlns:a16="http://schemas.microsoft.com/office/drawing/2014/main" id="{719B9C99-0025-3472-1AC8-CFF31E2C828B}"/>
              </a:ext>
            </a:extLst>
          </p:cNvPr>
          <p:cNvSpPr txBox="1"/>
          <p:nvPr/>
        </p:nvSpPr>
        <p:spPr>
          <a:xfrm>
            <a:off x="6770451" y="5768502"/>
            <a:ext cx="5318765" cy="369332"/>
          </a:xfrm>
          <a:prstGeom prst="rect">
            <a:avLst/>
          </a:prstGeom>
          <a:noFill/>
        </p:spPr>
        <p:txBody>
          <a:bodyPr wrap="square" rtlCol="0">
            <a:spAutoFit/>
          </a:bodyPr>
          <a:lstStyle/>
          <a:p>
            <a:pPr algn="ctr"/>
            <a:r>
              <a:rPr lang="en-GB" dirty="0" err="1">
                <a:latin typeface="Bodoni MT Condensed" panose="02070606080606020203" pitchFamily="18" charset="0"/>
              </a:rPr>
              <a:t>Chevaux</a:t>
            </a:r>
            <a:r>
              <a:rPr lang="en-GB" dirty="0">
                <a:latin typeface="Bodoni MT Condensed" panose="02070606080606020203" pitchFamily="18" charset="0"/>
              </a:rPr>
              <a:t> Devant Les Tribunes 1866 Edgar Degas </a:t>
            </a:r>
          </a:p>
        </p:txBody>
      </p:sp>
    </p:spTree>
    <p:extLst>
      <p:ext uri="{BB962C8B-B14F-4D97-AF65-F5344CB8AC3E}">
        <p14:creationId xmlns:p14="http://schemas.microsoft.com/office/powerpoint/2010/main" val="97356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wipe(down)">
                                      <p:cBhvr>
                                        <p:cTn id="13" dur="500"/>
                                        <p:tgtEl>
                                          <p:spTgt spid="1024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wheel(1)">
                                      <p:cBhvr>
                                        <p:cTn id="18" dur="2000"/>
                                        <p:tgtEl>
                                          <p:spTgt spid="102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07EC-FADE-DDE6-D6B6-37F18321D96A}"/>
              </a:ext>
            </a:extLst>
          </p:cNvPr>
          <p:cNvSpPr>
            <a:spLocks noGrp="1"/>
          </p:cNvSpPr>
          <p:nvPr>
            <p:ph type="title"/>
          </p:nvPr>
        </p:nvSpPr>
        <p:spPr/>
        <p:txBody>
          <a:bodyPr/>
          <a:lstStyle/>
          <a:p>
            <a:r>
              <a:rPr lang="en-GB" dirty="0"/>
              <a:t>Unfair Comparison 2 </a:t>
            </a:r>
          </a:p>
        </p:txBody>
      </p:sp>
      <p:sp>
        <p:nvSpPr>
          <p:cNvPr id="3" name="Text Placeholder 2">
            <a:extLst>
              <a:ext uri="{FF2B5EF4-FFF2-40B4-BE49-F238E27FC236}">
                <a16:creationId xmlns:a16="http://schemas.microsoft.com/office/drawing/2014/main" id="{C9D714CB-DD47-BE42-1CCC-75286326C451}"/>
              </a:ext>
            </a:extLst>
          </p:cNvPr>
          <p:cNvSpPr>
            <a:spLocks noGrp="1"/>
          </p:cNvSpPr>
          <p:nvPr>
            <p:ph type="body"/>
          </p:nvPr>
        </p:nvSpPr>
        <p:spPr/>
        <p:txBody>
          <a:bodyPr/>
          <a:lstStyle/>
          <a:p>
            <a:endParaRPr lang="en-GB"/>
          </a:p>
        </p:txBody>
      </p:sp>
      <p:pic>
        <p:nvPicPr>
          <p:cNvPr id="2050" name="Picture 2">
            <a:extLst>
              <a:ext uri="{FF2B5EF4-FFF2-40B4-BE49-F238E27FC236}">
                <a16:creationId xmlns:a16="http://schemas.microsoft.com/office/drawing/2014/main" id="{D8988EC2-A407-0502-F22E-7317CB8CE9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12477" y="496110"/>
            <a:ext cx="4647807" cy="55929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69C864-879E-E7AF-1118-6FABA89E54CF}"/>
              </a:ext>
            </a:extLst>
          </p:cNvPr>
          <p:cNvSpPr txBox="1"/>
          <p:nvPr/>
        </p:nvSpPr>
        <p:spPr>
          <a:xfrm>
            <a:off x="7587574" y="6313251"/>
            <a:ext cx="4143983" cy="369332"/>
          </a:xfrm>
          <a:prstGeom prst="rect">
            <a:avLst/>
          </a:prstGeom>
          <a:noFill/>
        </p:spPr>
        <p:txBody>
          <a:bodyPr wrap="square" rtlCol="0">
            <a:spAutoFit/>
          </a:bodyPr>
          <a:lstStyle/>
          <a:p>
            <a:pPr algn="ctr"/>
            <a:r>
              <a:rPr lang="fr-FR" dirty="0">
                <a:latin typeface="Bodoni MT Condensed" panose="02070606080606020203" pitchFamily="18" charset="0"/>
              </a:rPr>
              <a:t>Buveuse de Bière 1878 Edouard Manet</a:t>
            </a:r>
          </a:p>
        </p:txBody>
      </p:sp>
      <p:pic>
        <p:nvPicPr>
          <p:cNvPr id="2052" name="Picture 4" descr="10 Intoxicating Facts About Edgar Degas's 'L'Absinthe' | Mental Floss">
            <a:extLst>
              <a:ext uri="{FF2B5EF4-FFF2-40B4-BE49-F238E27FC236}">
                <a16:creationId xmlns:a16="http://schemas.microsoft.com/office/drawing/2014/main" id="{6609373E-C1F8-3097-F9FD-4656B939EF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96" y="2231389"/>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334C3F-B7ED-9D56-ADC2-C16DD026C806}"/>
              </a:ext>
            </a:extLst>
          </p:cNvPr>
          <p:cNvSpPr txBox="1"/>
          <p:nvPr/>
        </p:nvSpPr>
        <p:spPr>
          <a:xfrm>
            <a:off x="787940" y="6158315"/>
            <a:ext cx="4280171" cy="369332"/>
          </a:xfrm>
          <a:prstGeom prst="rect">
            <a:avLst/>
          </a:prstGeom>
          <a:noFill/>
        </p:spPr>
        <p:txBody>
          <a:bodyPr wrap="square" rtlCol="0">
            <a:spAutoFit/>
          </a:bodyPr>
          <a:lstStyle/>
          <a:p>
            <a:pPr algn="ctr"/>
            <a:r>
              <a:rPr lang="en-GB" dirty="0">
                <a:latin typeface="Bodoni MT Condensed" panose="02070606080606020203" pitchFamily="18" charset="0"/>
              </a:rPr>
              <a:t>Absinthe 1878  Edgar Degas</a:t>
            </a:r>
          </a:p>
        </p:txBody>
      </p:sp>
    </p:spTree>
    <p:extLst>
      <p:ext uri="{BB962C8B-B14F-4D97-AF65-F5344CB8AC3E}">
        <p14:creationId xmlns:p14="http://schemas.microsoft.com/office/powerpoint/2010/main" val="18378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barn(inVertical)">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EF24-0220-26F7-ECD0-19A36AC2422E}"/>
              </a:ext>
            </a:extLst>
          </p:cNvPr>
          <p:cNvSpPr>
            <a:spLocks noGrp="1"/>
          </p:cNvSpPr>
          <p:nvPr>
            <p:ph type="title"/>
          </p:nvPr>
        </p:nvSpPr>
        <p:spPr/>
        <p:txBody>
          <a:bodyPr/>
          <a:lstStyle/>
          <a:p>
            <a:r>
              <a:rPr lang="en-GB" dirty="0">
                <a:solidFill>
                  <a:srgbClr val="FF0000"/>
                </a:solidFill>
                <a:latin typeface="Bodoni MT" panose="02070603080606020203" pitchFamily="18" charset="0"/>
              </a:rPr>
              <a:t>Alfred Sisley </a:t>
            </a:r>
            <a:r>
              <a:rPr lang="en-GB" sz="2800" dirty="0">
                <a:solidFill>
                  <a:srgbClr val="0070C0"/>
                </a:solidFill>
                <a:latin typeface="Bodoni MT" panose="02070603080606020203" pitchFamily="18" charset="0"/>
              </a:rPr>
              <a:t>1839 -1899</a:t>
            </a:r>
          </a:p>
        </p:txBody>
      </p:sp>
      <p:sp>
        <p:nvSpPr>
          <p:cNvPr id="3" name="Text Placeholder 2">
            <a:extLst>
              <a:ext uri="{FF2B5EF4-FFF2-40B4-BE49-F238E27FC236}">
                <a16:creationId xmlns:a16="http://schemas.microsoft.com/office/drawing/2014/main" id="{2D573D92-E469-2AAB-D835-38D971738473}"/>
              </a:ext>
            </a:extLst>
          </p:cNvPr>
          <p:cNvSpPr>
            <a:spLocks noGrp="1"/>
          </p:cNvSpPr>
          <p:nvPr>
            <p:ph type="body"/>
          </p:nvPr>
        </p:nvSpPr>
        <p:spPr>
          <a:xfrm>
            <a:off x="962583" y="3550597"/>
            <a:ext cx="10971720" cy="3976560"/>
          </a:xfrm>
        </p:spPr>
        <p:txBody>
          <a:bodyPr/>
          <a:lstStyle/>
          <a:p>
            <a:r>
              <a:rPr lang="en-GB" sz="2800" dirty="0">
                <a:solidFill>
                  <a:schemeClr val="tx1">
                    <a:lumMod val="75000"/>
                    <a:lumOff val="25000"/>
                  </a:schemeClr>
                </a:solidFill>
                <a:latin typeface="Bodoni MT" panose="02070603080606020203" pitchFamily="18" charset="0"/>
              </a:rPr>
              <a:t>Born in Paris but remained a British citizen</a:t>
            </a:r>
          </a:p>
          <a:p>
            <a:r>
              <a:rPr lang="en-GB" sz="2800" dirty="0">
                <a:solidFill>
                  <a:schemeClr val="tx1">
                    <a:lumMod val="75000"/>
                    <a:lumOff val="25000"/>
                  </a:schemeClr>
                </a:solidFill>
                <a:latin typeface="Bodoni MT" panose="02070603080606020203" pitchFamily="18" charset="0"/>
              </a:rPr>
              <a:t>Spent most of his life in France</a:t>
            </a:r>
          </a:p>
          <a:p>
            <a:r>
              <a:rPr lang="en-GB" sz="2800" dirty="0">
                <a:solidFill>
                  <a:schemeClr val="tx1">
                    <a:lumMod val="75000"/>
                    <a:lumOff val="25000"/>
                  </a:schemeClr>
                </a:solidFill>
                <a:latin typeface="Bodoni MT" panose="02070603080606020203" pitchFamily="18" charset="0"/>
              </a:rPr>
              <a:t>After a short time studying in London went back to Paris</a:t>
            </a:r>
          </a:p>
          <a:p>
            <a:r>
              <a:rPr lang="en-GB" sz="2800" dirty="0">
                <a:solidFill>
                  <a:schemeClr val="tx1">
                    <a:lumMod val="75000"/>
                    <a:lumOff val="25000"/>
                  </a:schemeClr>
                </a:solidFill>
                <a:latin typeface="Bodoni MT" panose="02070603080606020203" pitchFamily="18" charset="0"/>
              </a:rPr>
              <a:t>Went to the Beaux-Arts to perfect his skills</a:t>
            </a:r>
          </a:p>
          <a:p>
            <a:r>
              <a:rPr lang="en-GB" sz="2800" dirty="0">
                <a:solidFill>
                  <a:schemeClr val="tx1">
                    <a:lumMod val="75000"/>
                    <a:lumOff val="25000"/>
                  </a:schemeClr>
                </a:solidFill>
                <a:latin typeface="Bodoni MT" panose="02070603080606020203" pitchFamily="18" charset="0"/>
              </a:rPr>
              <a:t>Met Monet, Renoir, Bazille, Pissarro and Degas </a:t>
            </a:r>
          </a:p>
          <a:p>
            <a:r>
              <a:rPr lang="en-GB" sz="2800" dirty="0">
                <a:solidFill>
                  <a:schemeClr val="tx1">
                    <a:lumMod val="75000"/>
                    <a:lumOff val="25000"/>
                  </a:schemeClr>
                </a:solidFill>
                <a:latin typeface="Bodoni MT" panose="02070603080606020203" pitchFamily="18" charset="0"/>
              </a:rPr>
              <a:t>Was a founder member of the </a:t>
            </a:r>
            <a:r>
              <a:rPr lang="fr-FR" sz="2800" b="1" i="1" dirty="0">
                <a:solidFill>
                  <a:schemeClr val="tx1">
                    <a:lumMod val="75000"/>
                    <a:lumOff val="25000"/>
                  </a:schemeClr>
                </a:solidFill>
                <a:latin typeface="Bodoni MT" panose="02070603080606020203" pitchFamily="18" charset="0"/>
              </a:rPr>
              <a:t>Société Des Artistes Indépendants </a:t>
            </a:r>
          </a:p>
          <a:p>
            <a:r>
              <a:rPr lang="fr-FR" sz="2800" dirty="0" err="1">
                <a:solidFill>
                  <a:schemeClr val="tx1">
                    <a:lumMod val="75000"/>
                    <a:lumOff val="25000"/>
                  </a:schemeClr>
                </a:solidFill>
                <a:latin typeface="Bodoni MT" panose="02070603080606020203" pitchFamily="18" charset="0"/>
              </a:rPr>
              <a:t>Remained</a:t>
            </a:r>
            <a:r>
              <a:rPr lang="fr-FR" sz="2800" dirty="0">
                <a:solidFill>
                  <a:schemeClr val="tx1">
                    <a:lumMod val="75000"/>
                    <a:lumOff val="25000"/>
                  </a:schemeClr>
                </a:solidFill>
                <a:latin typeface="Bodoni MT" panose="02070603080606020203" pitchFamily="18" charset="0"/>
              </a:rPr>
              <a:t> an « </a:t>
            </a:r>
            <a:r>
              <a:rPr lang="fr-FR" sz="2800" dirty="0" err="1">
                <a:solidFill>
                  <a:schemeClr val="tx1">
                    <a:lumMod val="75000"/>
                    <a:lumOff val="25000"/>
                  </a:schemeClr>
                </a:solidFill>
                <a:latin typeface="Bodoni MT" panose="02070603080606020203" pitchFamily="18" charset="0"/>
              </a:rPr>
              <a:t>Impressionist</a:t>
            </a:r>
            <a:r>
              <a:rPr lang="fr-FR" sz="2800" dirty="0">
                <a:solidFill>
                  <a:schemeClr val="tx1">
                    <a:lumMod val="75000"/>
                    <a:lumOff val="25000"/>
                  </a:schemeClr>
                </a:solidFill>
                <a:latin typeface="Bodoni MT" panose="02070603080606020203" pitchFamily="18" charset="0"/>
              </a:rPr>
              <a:t> » all </a:t>
            </a:r>
            <a:r>
              <a:rPr lang="fr-FR" sz="2800" dirty="0" err="1">
                <a:solidFill>
                  <a:schemeClr val="tx1">
                    <a:lumMod val="75000"/>
                    <a:lumOff val="25000"/>
                  </a:schemeClr>
                </a:solidFill>
                <a:latin typeface="Bodoni MT" panose="02070603080606020203" pitchFamily="18" charset="0"/>
              </a:rPr>
              <a:t>his</a:t>
            </a:r>
            <a:r>
              <a:rPr lang="fr-FR" sz="2800" dirty="0">
                <a:solidFill>
                  <a:schemeClr val="tx1">
                    <a:lumMod val="75000"/>
                    <a:lumOff val="25000"/>
                  </a:schemeClr>
                </a:solidFill>
                <a:latin typeface="Bodoni MT" panose="02070603080606020203" pitchFamily="18" charset="0"/>
              </a:rPr>
              <a:t> life</a:t>
            </a:r>
          </a:p>
          <a:p>
            <a:pPr marL="0" indent="0">
              <a:buNone/>
            </a:pPr>
            <a:endParaRPr lang="fr-FR" b="1" i="1" dirty="0">
              <a:solidFill>
                <a:schemeClr val="tx1">
                  <a:lumMod val="75000"/>
                  <a:lumOff val="25000"/>
                </a:schemeClr>
              </a:solidFill>
              <a:latin typeface="Bodoni MT" panose="02070603080606020203" pitchFamily="18" charset="0"/>
            </a:endParaRPr>
          </a:p>
          <a:p>
            <a:pPr marL="0" indent="0">
              <a:buNone/>
            </a:pPr>
            <a:endParaRPr lang="fr-FR" b="1" i="1" dirty="0">
              <a:solidFill>
                <a:schemeClr val="tx1">
                  <a:lumMod val="75000"/>
                  <a:lumOff val="25000"/>
                </a:schemeClr>
              </a:solidFill>
              <a:latin typeface="Bodoni MT" panose="02070603080606020203" pitchFamily="18" charset="0"/>
            </a:endParaRPr>
          </a:p>
          <a:p>
            <a:endParaRPr lang="en-GB" dirty="0">
              <a:solidFill>
                <a:srgbClr val="0070C0"/>
              </a:solidFill>
              <a:latin typeface="Bodoni MT" panose="02070603080606020203" pitchFamily="18" charset="0"/>
            </a:endParaRPr>
          </a:p>
        </p:txBody>
      </p:sp>
      <p:pic>
        <p:nvPicPr>
          <p:cNvPr id="12290" name="Picture 2" descr="Leaders of the Impressionism Movement - Realism to Impressionism">
            <a:extLst>
              <a:ext uri="{FF2B5EF4-FFF2-40B4-BE49-F238E27FC236}">
                <a16:creationId xmlns:a16="http://schemas.microsoft.com/office/drawing/2014/main" id="{92A6E0D4-241C-357E-5D83-66705AF06D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73303" y="177227"/>
            <a:ext cx="2718698" cy="313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1000"/>
                                        <p:tgtEl>
                                          <p:spTgt spid="12290"/>
                                        </p:tgtEl>
                                      </p:cBhvr>
                                    </p:animEffect>
                                    <p:anim calcmode="lin" valueType="num">
                                      <p:cBhvr>
                                        <p:cTn id="14" dur="1000" fill="hold"/>
                                        <p:tgtEl>
                                          <p:spTgt spid="12290"/>
                                        </p:tgtEl>
                                        <p:attrNameLst>
                                          <p:attrName>ppt_x</p:attrName>
                                        </p:attrNameLst>
                                      </p:cBhvr>
                                      <p:tavLst>
                                        <p:tav tm="0">
                                          <p:val>
                                            <p:strVal val="#ppt_x"/>
                                          </p:val>
                                        </p:tav>
                                        <p:tav tm="100000">
                                          <p:val>
                                            <p:strVal val="#ppt_x"/>
                                          </p:val>
                                        </p:tav>
                                      </p:tavLst>
                                    </p:anim>
                                    <p:anim calcmode="lin" valueType="num">
                                      <p:cBhvr>
                                        <p:cTn id="15"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C74D-124C-219A-4A92-C652DBA4817B}"/>
              </a:ext>
            </a:extLst>
          </p:cNvPr>
          <p:cNvSpPr>
            <a:spLocks noGrp="1"/>
          </p:cNvSpPr>
          <p:nvPr>
            <p:ph type="title"/>
          </p:nvPr>
        </p:nvSpPr>
        <p:spPr/>
        <p:txBody>
          <a:bodyPr/>
          <a:lstStyle/>
          <a:p>
            <a:r>
              <a:rPr lang="en-GB" dirty="0">
                <a:solidFill>
                  <a:srgbClr val="FF0000"/>
                </a:solidFill>
                <a:latin typeface="Bodoni MT" panose="02070603080606020203" pitchFamily="18" charset="0"/>
              </a:rPr>
              <a:t>Alfred Sisley </a:t>
            </a:r>
            <a:r>
              <a:rPr lang="en-GB" sz="2800" dirty="0">
                <a:solidFill>
                  <a:srgbClr val="0070C0"/>
                </a:solidFill>
                <a:latin typeface="Bodoni MT" panose="02070603080606020203" pitchFamily="18" charset="0"/>
              </a:rPr>
              <a:t>1839 -1899</a:t>
            </a:r>
            <a:endParaRPr lang="en-GB" dirty="0"/>
          </a:p>
        </p:txBody>
      </p:sp>
      <p:sp>
        <p:nvSpPr>
          <p:cNvPr id="3" name="Text Placeholder 2">
            <a:extLst>
              <a:ext uri="{FF2B5EF4-FFF2-40B4-BE49-F238E27FC236}">
                <a16:creationId xmlns:a16="http://schemas.microsoft.com/office/drawing/2014/main" id="{8D9721C9-6204-AC16-0199-2E3FA65604CE}"/>
              </a:ext>
            </a:extLst>
          </p:cNvPr>
          <p:cNvSpPr>
            <a:spLocks noGrp="1"/>
          </p:cNvSpPr>
          <p:nvPr>
            <p:ph type="body"/>
          </p:nvPr>
        </p:nvSpPr>
        <p:spPr/>
        <p:txBody>
          <a:bodyPr/>
          <a:lstStyle/>
          <a:p>
            <a:endParaRPr lang="en-GB"/>
          </a:p>
        </p:txBody>
      </p:sp>
      <p:pic>
        <p:nvPicPr>
          <p:cNvPr id="14338" name="Picture 2" descr="壁纸1440×900世界名画壁纸欣赏 Fine Art Painting Sisley Alfred Bridge at Villeneuve ...">
            <a:extLst>
              <a:ext uri="{FF2B5EF4-FFF2-40B4-BE49-F238E27FC236}">
                <a16:creationId xmlns:a16="http://schemas.microsoft.com/office/drawing/2014/main" id="{9F701D3C-54C2-C3F4-C98A-FC73EE090A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3744F6-4D0F-2613-8C38-09544A5A68DE}"/>
              </a:ext>
            </a:extLst>
          </p:cNvPr>
          <p:cNvSpPr txBox="1"/>
          <p:nvPr/>
        </p:nvSpPr>
        <p:spPr>
          <a:xfrm>
            <a:off x="6507804" y="6128426"/>
            <a:ext cx="5000017" cy="369332"/>
          </a:xfrm>
          <a:prstGeom prst="rect">
            <a:avLst/>
          </a:prstGeom>
          <a:noFill/>
        </p:spPr>
        <p:txBody>
          <a:bodyPr wrap="square" rtlCol="0">
            <a:spAutoFit/>
          </a:bodyPr>
          <a:lstStyle/>
          <a:p>
            <a:pPr algn="r"/>
            <a:r>
              <a:rPr lang="en-GB" dirty="0">
                <a:latin typeface="Bodoni MT Condensed" panose="02070606080606020203" pitchFamily="18" charset="0"/>
              </a:rPr>
              <a:t>Pont à Villeneuve La Garenne 1871 Alfred Sisley</a:t>
            </a:r>
          </a:p>
        </p:txBody>
      </p:sp>
    </p:spTree>
    <p:extLst>
      <p:ext uri="{BB962C8B-B14F-4D97-AF65-F5344CB8AC3E}">
        <p14:creationId xmlns:p14="http://schemas.microsoft.com/office/powerpoint/2010/main" val="266708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1EC2-AD42-D000-F912-7B940FB0BF9C}"/>
              </a:ext>
            </a:extLst>
          </p:cNvPr>
          <p:cNvSpPr>
            <a:spLocks noGrp="1"/>
          </p:cNvSpPr>
          <p:nvPr>
            <p:ph type="title"/>
          </p:nvPr>
        </p:nvSpPr>
        <p:spPr/>
        <p:txBody>
          <a:bodyPr/>
          <a:lstStyle/>
          <a:p>
            <a:r>
              <a:rPr lang="en-GB" dirty="0">
                <a:solidFill>
                  <a:srgbClr val="FF0000"/>
                </a:solidFill>
                <a:latin typeface="Bodoni MT" panose="02070603080606020203" pitchFamily="18" charset="0"/>
              </a:rPr>
              <a:t>Alfred Sisley </a:t>
            </a:r>
            <a:r>
              <a:rPr lang="en-GB" sz="2800" dirty="0">
                <a:solidFill>
                  <a:srgbClr val="0070C0"/>
                </a:solidFill>
                <a:latin typeface="Bodoni MT" panose="02070603080606020203" pitchFamily="18" charset="0"/>
              </a:rPr>
              <a:t>1839 -1899</a:t>
            </a:r>
            <a:endParaRPr lang="en-GB" dirty="0"/>
          </a:p>
        </p:txBody>
      </p:sp>
      <p:sp>
        <p:nvSpPr>
          <p:cNvPr id="3" name="Text Placeholder 2">
            <a:extLst>
              <a:ext uri="{FF2B5EF4-FFF2-40B4-BE49-F238E27FC236}">
                <a16:creationId xmlns:a16="http://schemas.microsoft.com/office/drawing/2014/main" id="{C982B582-1A1F-6BCB-95AF-51786FE643D5}"/>
              </a:ext>
            </a:extLst>
          </p:cNvPr>
          <p:cNvSpPr>
            <a:spLocks noGrp="1"/>
          </p:cNvSpPr>
          <p:nvPr>
            <p:ph type="body"/>
          </p:nvPr>
        </p:nvSpPr>
        <p:spPr/>
        <p:txBody>
          <a:bodyPr/>
          <a:lstStyle/>
          <a:p>
            <a:endParaRPr lang="en-GB"/>
          </a:p>
        </p:txBody>
      </p:sp>
      <p:pic>
        <p:nvPicPr>
          <p:cNvPr id="13314" name="Picture 2" descr="Diamond embroidery scenery full diamond cross stitch crystal square ...">
            <a:extLst>
              <a:ext uri="{FF2B5EF4-FFF2-40B4-BE49-F238E27FC236}">
                <a16:creationId xmlns:a16="http://schemas.microsoft.com/office/drawing/2014/main" id="{6AF2FDF5-CD84-4AD2-0870-8AD6F81DAC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7000" y="890587"/>
            <a:ext cx="5715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97264D-7939-AD2F-993E-FFAA7789A1A4}"/>
              </a:ext>
            </a:extLst>
          </p:cNvPr>
          <p:cNvSpPr txBox="1"/>
          <p:nvPr/>
        </p:nvSpPr>
        <p:spPr>
          <a:xfrm>
            <a:off x="6810173" y="5975912"/>
            <a:ext cx="5184842" cy="369332"/>
          </a:xfrm>
          <a:prstGeom prst="rect">
            <a:avLst/>
          </a:prstGeom>
          <a:noFill/>
        </p:spPr>
        <p:txBody>
          <a:bodyPr wrap="square" rtlCol="0">
            <a:spAutoFit/>
          </a:bodyPr>
          <a:lstStyle/>
          <a:p>
            <a:pPr algn="ctr"/>
            <a:r>
              <a:rPr lang="fr-FR" dirty="0">
                <a:latin typeface="Bodoni MT Condensed" panose="02070606080606020203" pitchFamily="18" charset="0"/>
              </a:rPr>
              <a:t>Inondations à Port-Marly 1876 Alfred Sisley</a:t>
            </a:r>
          </a:p>
        </p:txBody>
      </p:sp>
      <p:pic>
        <p:nvPicPr>
          <p:cNvPr id="13316" name="Picture 4" descr="The Loing At Moret September Morning Painting by Alfred Sisley">
            <a:extLst>
              <a:ext uri="{FF2B5EF4-FFF2-40B4-BE49-F238E27FC236}">
                <a16:creationId xmlns:a16="http://schemas.microsoft.com/office/drawing/2014/main" id="{60842850-DEF4-AB1A-5B73-C0F807B26A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27864"/>
            <a:ext cx="6300667" cy="5117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647257-ED80-2D6B-025D-746005045B95}"/>
              </a:ext>
            </a:extLst>
          </p:cNvPr>
          <p:cNvSpPr txBox="1"/>
          <p:nvPr/>
        </p:nvSpPr>
        <p:spPr>
          <a:xfrm>
            <a:off x="194553" y="6345244"/>
            <a:ext cx="5768502" cy="369332"/>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Loing</a:t>
            </a:r>
            <a:r>
              <a:rPr lang="en-GB" dirty="0">
                <a:latin typeface="Bodoni MT Condensed" panose="02070606080606020203" pitchFamily="18" charset="0"/>
              </a:rPr>
              <a:t> </a:t>
            </a:r>
            <a:r>
              <a:rPr lang="en-GB" dirty="0">
                <a:latin typeface="Bodoni MT Condensed" panose="02070606080606020203" pitchFamily="18" charset="0"/>
                <a:cs typeface="Arial" panose="020B0604020202020204" pitchFamily="34" charset="0"/>
              </a:rPr>
              <a:t>à</a:t>
            </a:r>
            <a:r>
              <a:rPr lang="en-GB" dirty="0">
                <a:latin typeface="Bodoni MT Condensed" panose="02070606080606020203" pitchFamily="18" charset="0"/>
              </a:rPr>
              <a:t> </a:t>
            </a:r>
            <a:r>
              <a:rPr lang="en-GB" dirty="0" err="1">
                <a:latin typeface="Bodoni MT Condensed" panose="02070606080606020203" pitchFamily="18" charset="0"/>
              </a:rPr>
              <a:t>Moret</a:t>
            </a:r>
            <a:r>
              <a:rPr lang="en-GB" dirty="0">
                <a:latin typeface="Bodoni MT Condensed" panose="02070606080606020203" pitchFamily="18" charset="0"/>
              </a:rPr>
              <a:t> 1888 Alfred Sisley</a:t>
            </a:r>
          </a:p>
        </p:txBody>
      </p:sp>
    </p:spTree>
    <p:extLst>
      <p:ext uri="{BB962C8B-B14F-4D97-AF65-F5344CB8AC3E}">
        <p14:creationId xmlns:p14="http://schemas.microsoft.com/office/powerpoint/2010/main" val="35420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316"/>
                                        </p:tgtEl>
                                        <p:attrNameLst>
                                          <p:attrName>style.visibility</p:attrName>
                                        </p:attrNameLst>
                                      </p:cBhvr>
                                      <p:to>
                                        <p:strVal val="visible"/>
                                      </p:to>
                                    </p:set>
                                    <p:animEffect transition="in" filter="circle(in)">
                                      <p:cBhvr>
                                        <p:cTn id="24"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7E90-8F66-D5FA-D480-32DD99135B1C}"/>
              </a:ext>
            </a:extLst>
          </p:cNvPr>
          <p:cNvSpPr>
            <a:spLocks noGrp="1"/>
          </p:cNvSpPr>
          <p:nvPr>
            <p:ph type="title"/>
          </p:nvPr>
        </p:nvSpPr>
        <p:spPr/>
        <p:txBody>
          <a:bodyPr/>
          <a:lstStyle/>
          <a:p>
            <a:r>
              <a:rPr lang="en-GB" dirty="0">
                <a:solidFill>
                  <a:srgbClr val="FF0000"/>
                </a:solidFill>
                <a:latin typeface="Bodoni MT" panose="02070603080606020203" pitchFamily="18" charset="0"/>
              </a:rPr>
              <a:t>Alfred Sisley </a:t>
            </a:r>
            <a:r>
              <a:rPr lang="en-GB" sz="2800" dirty="0">
                <a:solidFill>
                  <a:srgbClr val="0070C0"/>
                </a:solidFill>
                <a:latin typeface="Bodoni MT" panose="02070603080606020203" pitchFamily="18" charset="0"/>
              </a:rPr>
              <a:t>1839 -1899</a:t>
            </a:r>
            <a:endParaRPr lang="en-GB" dirty="0"/>
          </a:p>
        </p:txBody>
      </p:sp>
      <p:sp>
        <p:nvSpPr>
          <p:cNvPr id="3" name="Text Placeholder 2">
            <a:extLst>
              <a:ext uri="{FF2B5EF4-FFF2-40B4-BE49-F238E27FC236}">
                <a16:creationId xmlns:a16="http://schemas.microsoft.com/office/drawing/2014/main" id="{CA03330D-E18F-AC0C-7E75-080B32CD39CB}"/>
              </a:ext>
            </a:extLst>
          </p:cNvPr>
          <p:cNvSpPr>
            <a:spLocks noGrp="1"/>
          </p:cNvSpPr>
          <p:nvPr>
            <p:ph type="body"/>
          </p:nvPr>
        </p:nvSpPr>
        <p:spPr/>
        <p:txBody>
          <a:bodyPr/>
          <a:lstStyle/>
          <a:p>
            <a:endParaRPr lang="en-GB"/>
          </a:p>
        </p:txBody>
      </p:sp>
      <p:pic>
        <p:nvPicPr>
          <p:cNvPr id="15362" name="Picture 2" descr="207 best images about Alfred Sisley on Pinterest | Oil on canvas ...">
            <a:extLst>
              <a:ext uri="{FF2B5EF4-FFF2-40B4-BE49-F238E27FC236}">
                <a16:creationId xmlns:a16="http://schemas.microsoft.com/office/drawing/2014/main" id="{035468A9-E5AC-BB25-8A56-17CEB7A66B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654" y="0"/>
            <a:ext cx="9173183" cy="68655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4C777C-BE7D-B59A-D63A-63A7C4A9CC7A}"/>
              </a:ext>
            </a:extLst>
          </p:cNvPr>
          <p:cNvSpPr txBox="1"/>
          <p:nvPr/>
        </p:nvSpPr>
        <p:spPr>
          <a:xfrm>
            <a:off x="9649837" y="1304770"/>
            <a:ext cx="1605065" cy="923330"/>
          </a:xfrm>
          <a:prstGeom prst="rect">
            <a:avLst/>
          </a:prstGeom>
          <a:noFill/>
        </p:spPr>
        <p:txBody>
          <a:bodyPr wrap="square" rtlCol="0">
            <a:spAutoFit/>
          </a:bodyPr>
          <a:lstStyle/>
          <a:p>
            <a:r>
              <a:rPr lang="en-GB" dirty="0">
                <a:latin typeface="Bodoni MT Condensed" panose="02070606080606020203" pitchFamily="18" charset="0"/>
              </a:rPr>
              <a:t>Rivage d’Automne</a:t>
            </a:r>
          </a:p>
          <a:p>
            <a:r>
              <a:rPr lang="en-GB" dirty="0">
                <a:latin typeface="Bodoni MT Condensed" panose="02070606080606020203" pitchFamily="18" charset="0"/>
              </a:rPr>
              <a:t>1895</a:t>
            </a:r>
          </a:p>
          <a:p>
            <a:r>
              <a:rPr lang="en-GB" dirty="0">
                <a:latin typeface="Bodoni MT Condensed" panose="02070606080606020203" pitchFamily="18" charset="0"/>
              </a:rPr>
              <a:t>Alfred Sisley</a:t>
            </a:r>
          </a:p>
        </p:txBody>
      </p:sp>
      <p:sp>
        <p:nvSpPr>
          <p:cNvPr id="6" name="TextBox 5">
            <a:extLst>
              <a:ext uri="{FF2B5EF4-FFF2-40B4-BE49-F238E27FC236}">
                <a16:creationId xmlns:a16="http://schemas.microsoft.com/office/drawing/2014/main" id="{86B494BC-4D33-D39C-6B65-807A4DED0A89}"/>
              </a:ext>
            </a:extLst>
          </p:cNvPr>
          <p:cNvSpPr txBox="1"/>
          <p:nvPr/>
        </p:nvSpPr>
        <p:spPr>
          <a:xfrm>
            <a:off x="10136220" y="4500528"/>
            <a:ext cx="1884733" cy="1938992"/>
          </a:xfrm>
          <a:prstGeom prst="rect">
            <a:avLst/>
          </a:prstGeom>
          <a:noFill/>
        </p:spPr>
        <p:txBody>
          <a:bodyPr wrap="square">
            <a:spAutoFit/>
          </a:bodyPr>
          <a:lstStyle/>
          <a:p>
            <a:r>
              <a:rPr lang="en-GB" sz="1200" dirty="0">
                <a:solidFill>
                  <a:srgbClr val="FFFF00"/>
                </a:solidFill>
              </a:rPr>
              <a:t>https://www.bing.com/videos/search?q=Alfred+Sisley&amp;&amp;view=detail&amp;mid=A94848F6BEBC2B4288C4A94848F6BEBC2B4288C4&amp;&amp;FORM=VRDGAR&amp;ru=%2Fvideos%2Fsearch%3Fq%3DAlfred%2BSisley%26FORM%3DHDRSC4</a:t>
            </a:r>
          </a:p>
        </p:txBody>
      </p:sp>
    </p:spTree>
    <p:extLst>
      <p:ext uri="{BB962C8B-B14F-4D97-AF65-F5344CB8AC3E}">
        <p14:creationId xmlns:p14="http://schemas.microsoft.com/office/powerpoint/2010/main" val="14438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wipe(down)">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027D-193E-45E2-88C3-2F2C27D69115}"/>
              </a:ext>
            </a:extLst>
          </p:cNvPr>
          <p:cNvSpPr>
            <a:spLocks noGrp="1"/>
          </p:cNvSpPr>
          <p:nvPr>
            <p:ph type="title"/>
          </p:nvPr>
        </p:nvSpPr>
        <p:spPr>
          <a:xfrm>
            <a:off x="6053668" y="803325"/>
            <a:ext cx="5314536" cy="1325563"/>
          </a:xfrm>
        </p:spPr>
        <p:txBody>
          <a:bodyPr>
            <a:normAutofit/>
          </a:bodyPr>
          <a:lstStyle/>
          <a:p>
            <a:r>
              <a:rPr lang="en-GB" b="1" dirty="0">
                <a:solidFill>
                  <a:srgbClr val="92D050"/>
                </a:solidFill>
              </a:rPr>
              <a:t>Paul Cézanne </a:t>
            </a:r>
            <a:r>
              <a:rPr lang="en-GB" sz="2800" b="1" dirty="0">
                <a:solidFill>
                  <a:srgbClr val="00B0F0"/>
                </a:solidFill>
              </a:rPr>
              <a:t>1839-1906</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suit and tie&#10;&#10;Description automatically generated">
            <a:extLst>
              <a:ext uri="{FF2B5EF4-FFF2-40B4-BE49-F238E27FC236}">
                <a16:creationId xmlns:a16="http://schemas.microsoft.com/office/drawing/2014/main" id="{D5CBD675-F433-4368-8D2C-667D6685AF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413" y="292608"/>
            <a:ext cx="2986127" cy="4336542"/>
          </a:xfrm>
          <a:prstGeom prst="rect">
            <a:avLst/>
          </a:prstGeom>
        </p:spPr>
      </p:pic>
      <p:sp>
        <p:nvSpPr>
          <p:cNvPr id="3" name="Text Placeholder 2">
            <a:extLst>
              <a:ext uri="{FF2B5EF4-FFF2-40B4-BE49-F238E27FC236}">
                <a16:creationId xmlns:a16="http://schemas.microsoft.com/office/drawing/2014/main" id="{B842C42E-6AE9-4D21-870C-62229BE616E0}"/>
              </a:ext>
            </a:extLst>
          </p:cNvPr>
          <p:cNvSpPr>
            <a:spLocks noGrp="1"/>
          </p:cNvSpPr>
          <p:nvPr>
            <p:ph type="body"/>
          </p:nvPr>
        </p:nvSpPr>
        <p:spPr>
          <a:xfrm>
            <a:off x="6053667" y="2279017"/>
            <a:ext cx="5314543" cy="4480001"/>
          </a:xfrm>
        </p:spPr>
        <p:txBody>
          <a:bodyPr anchor="t">
            <a:noAutofit/>
          </a:bodyPr>
          <a:lstStyle/>
          <a:p>
            <a:pPr>
              <a:spcAft>
                <a:spcPts val="600"/>
              </a:spcAft>
            </a:pPr>
            <a:r>
              <a:rPr lang="en-GB" sz="2400" dirty="0"/>
              <a:t>Came from a well to do family</a:t>
            </a:r>
          </a:p>
          <a:p>
            <a:pPr>
              <a:spcAft>
                <a:spcPts val="600"/>
              </a:spcAft>
            </a:pPr>
            <a:r>
              <a:rPr lang="en-GB" sz="2400" dirty="0"/>
              <a:t>Financially stable most of his life</a:t>
            </a:r>
          </a:p>
          <a:p>
            <a:pPr>
              <a:spcAft>
                <a:spcPts val="600"/>
              </a:spcAft>
            </a:pPr>
            <a:r>
              <a:rPr lang="en-GB" sz="2400" dirty="0"/>
              <a:t>Bridge between Impressionism and Cubism</a:t>
            </a:r>
          </a:p>
          <a:p>
            <a:pPr>
              <a:spcAft>
                <a:spcPts val="600"/>
              </a:spcAft>
            </a:pPr>
            <a:r>
              <a:rPr lang="en-GB" sz="2400" dirty="0"/>
              <a:t>Worked with Pissarro</a:t>
            </a:r>
          </a:p>
          <a:p>
            <a:pPr>
              <a:spcAft>
                <a:spcPts val="600"/>
              </a:spcAft>
            </a:pPr>
            <a:r>
              <a:rPr lang="en-GB" sz="2400" dirty="0"/>
              <a:t>Friend of Zola</a:t>
            </a:r>
          </a:p>
          <a:p>
            <a:pPr>
              <a:spcAft>
                <a:spcPts val="600"/>
              </a:spcAft>
            </a:pPr>
            <a:r>
              <a:rPr lang="en-GB" sz="2400" dirty="0"/>
              <a:t>Influenced Picasso and Matisse</a:t>
            </a:r>
          </a:p>
          <a:p>
            <a:pPr>
              <a:spcAft>
                <a:spcPts val="600"/>
              </a:spcAft>
            </a:pPr>
            <a:r>
              <a:rPr lang="en-GB" sz="2400" i="1" dirty="0"/>
              <a:t>“He is the father of us all”</a:t>
            </a:r>
          </a:p>
          <a:p>
            <a:pPr>
              <a:spcAft>
                <a:spcPts val="600"/>
              </a:spcAft>
            </a:pPr>
            <a:r>
              <a:rPr lang="en-GB" sz="2400" dirty="0"/>
              <a:t>Worked mainly near Aix </a:t>
            </a:r>
            <a:r>
              <a:rPr lang="en-GB" sz="2400" dirty="0" err="1"/>
              <a:t>en</a:t>
            </a:r>
            <a:r>
              <a:rPr lang="en-GB" sz="2400" dirty="0"/>
              <a:t> Provence</a:t>
            </a:r>
          </a:p>
        </p:txBody>
      </p:sp>
    </p:spTree>
    <p:extLst>
      <p:ext uri="{BB962C8B-B14F-4D97-AF65-F5344CB8AC3E}">
        <p14:creationId xmlns:p14="http://schemas.microsoft.com/office/powerpoint/2010/main" val="35218195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2F39CB-4318-4841-B8A5-E8C5D747E8BB}"/>
              </a:ext>
            </a:extLst>
          </p:cNvPr>
          <p:cNvSpPr>
            <a:spLocks noGrp="1"/>
          </p:cNvSpPr>
          <p:nvPr>
            <p:ph type="title"/>
          </p:nvPr>
        </p:nvSpPr>
        <p:spPr>
          <a:xfrm>
            <a:off x="838200" y="4440602"/>
            <a:ext cx="3300663" cy="1645920"/>
          </a:xfrm>
        </p:spPr>
        <p:txBody>
          <a:bodyPr>
            <a:normAutofit/>
          </a:bodyPr>
          <a:lstStyle/>
          <a:p>
            <a:r>
              <a:rPr lang="en-GB" sz="4000" b="1" dirty="0"/>
              <a:t>Paul Cézanne </a:t>
            </a:r>
            <a:r>
              <a:rPr lang="en-GB" sz="2800" b="1" dirty="0"/>
              <a:t>1839-1906</a:t>
            </a:r>
          </a:p>
        </p:txBody>
      </p:sp>
      <p:pic>
        <p:nvPicPr>
          <p:cNvPr id="9" name="Picture 8" descr="A picture containing building, man, sitting, old&#10;&#10;Description automatically generated">
            <a:extLst>
              <a:ext uri="{FF2B5EF4-FFF2-40B4-BE49-F238E27FC236}">
                <a16:creationId xmlns:a16="http://schemas.microsoft.com/office/drawing/2014/main" id="{988634F7-5CDC-4EE4-914E-76ECBFC188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58780" y="3197747"/>
            <a:ext cx="3584448" cy="3639935"/>
          </a:xfrm>
          <a:prstGeom prst="rect">
            <a:avLst/>
          </a:prstGeom>
        </p:spPr>
      </p:pic>
      <p:pic>
        <p:nvPicPr>
          <p:cNvPr id="7" name="Picture 6" descr="A person in a yellow dress&#10;&#10;Description automatically generated">
            <a:extLst>
              <a:ext uri="{FF2B5EF4-FFF2-40B4-BE49-F238E27FC236}">
                <a16:creationId xmlns:a16="http://schemas.microsoft.com/office/drawing/2014/main" id="{EA3613CF-501D-4F46-8B48-079A1EDA3F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5560" y="357893"/>
            <a:ext cx="3584448" cy="3639312"/>
          </a:xfrm>
          <a:prstGeom prst="rect">
            <a:avLst/>
          </a:prstGeom>
        </p:spPr>
      </p:pic>
      <p:pic>
        <p:nvPicPr>
          <p:cNvPr id="5" name="Picture 4" descr="A person wearing a uniform&#10;&#10;Description automatically generated">
            <a:extLst>
              <a:ext uri="{FF2B5EF4-FFF2-40B4-BE49-F238E27FC236}">
                <a16:creationId xmlns:a16="http://schemas.microsoft.com/office/drawing/2014/main" id="{883B098E-C91E-4890-A925-758CDF95A6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 b="-4"/>
          <a:stretch/>
        </p:blipFill>
        <p:spPr>
          <a:xfrm>
            <a:off x="-73183" y="8781"/>
            <a:ext cx="4813891" cy="4887573"/>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A1F9777-41CB-491E-A720-E60E1B6E0889}"/>
              </a:ext>
            </a:extLst>
          </p:cNvPr>
          <p:cNvSpPr>
            <a:spLocks noGrp="1"/>
          </p:cNvSpPr>
          <p:nvPr>
            <p:ph type="body"/>
          </p:nvPr>
        </p:nvSpPr>
        <p:spPr>
          <a:xfrm>
            <a:off x="4578824" y="4440602"/>
            <a:ext cx="6860184"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C8310BA1-0FA1-A0AD-7A8F-2AA3F0BFF486}"/>
              </a:ext>
            </a:extLst>
          </p:cNvPr>
          <p:cNvSpPr txBox="1"/>
          <p:nvPr/>
        </p:nvSpPr>
        <p:spPr>
          <a:xfrm>
            <a:off x="8583191" y="586812"/>
            <a:ext cx="3430469" cy="369332"/>
          </a:xfrm>
          <a:prstGeom prst="rect">
            <a:avLst/>
          </a:prstGeom>
          <a:noFill/>
        </p:spPr>
        <p:txBody>
          <a:bodyPr wrap="square" rtlCol="0">
            <a:spAutoFit/>
          </a:bodyPr>
          <a:lstStyle/>
          <a:p>
            <a:r>
              <a:rPr lang="fr-FR" dirty="0">
                <a:solidFill>
                  <a:srgbClr val="FFC000"/>
                </a:solidFill>
                <a:latin typeface="Bodoni MT Condensed" panose="02070606080606020203" pitchFamily="18" charset="0"/>
              </a:rPr>
              <a:t>Mme Cézanne sur une Chaise Jaune 1890 Cézanne</a:t>
            </a:r>
          </a:p>
        </p:txBody>
      </p:sp>
      <p:sp>
        <p:nvSpPr>
          <p:cNvPr id="6" name="TextBox 5">
            <a:extLst>
              <a:ext uri="{FF2B5EF4-FFF2-40B4-BE49-F238E27FC236}">
                <a16:creationId xmlns:a16="http://schemas.microsoft.com/office/drawing/2014/main" id="{AF573074-6C53-736F-FC45-C3BFC62A33A2}"/>
              </a:ext>
            </a:extLst>
          </p:cNvPr>
          <p:cNvSpPr txBox="1"/>
          <p:nvPr/>
        </p:nvSpPr>
        <p:spPr>
          <a:xfrm>
            <a:off x="2007989" y="6480431"/>
            <a:ext cx="6350468" cy="368788"/>
          </a:xfrm>
          <a:prstGeom prst="rect">
            <a:avLst/>
          </a:prstGeom>
          <a:noFill/>
        </p:spPr>
        <p:txBody>
          <a:bodyPr wrap="square" rtlCol="0">
            <a:spAutoFit/>
          </a:bodyPr>
          <a:lstStyle/>
          <a:p>
            <a:pPr algn="r"/>
            <a:r>
              <a:rPr lang="fr-FR" dirty="0">
                <a:solidFill>
                  <a:srgbClr val="FFC000"/>
                </a:solidFill>
                <a:latin typeface="Bodoni MT Condensed" panose="02070606080606020203" pitchFamily="18" charset="0"/>
              </a:rPr>
              <a:t>Louis Cézanne, Père de Paul lisant son Journal 1866 Paul Cézanne </a:t>
            </a:r>
          </a:p>
        </p:txBody>
      </p:sp>
      <p:sp>
        <p:nvSpPr>
          <p:cNvPr id="8" name="TextBox 7">
            <a:extLst>
              <a:ext uri="{FF2B5EF4-FFF2-40B4-BE49-F238E27FC236}">
                <a16:creationId xmlns:a16="http://schemas.microsoft.com/office/drawing/2014/main" id="{0E25537C-2CD1-2E51-3E22-76D6E37AF1A2}"/>
              </a:ext>
            </a:extLst>
          </p:cNvPr>
          <p:cNvSpPr txBox="1"/>
          <p:nvPr/>
        </p:nvSpPr>
        <p:spPr>
          <a:xfrm>
            <a:off x="4740708" y="4532042"/>
            <a:ext cx="3417426" cy="369332"/>
          </a:xfrm>
          <a:prstGeom prst="rect">
            <a:avLst/>
          </a:prstGeom>
          <a:noFill/>
        </p:spPr>
        <p:txBody>
          <a:bodyPr wrap="square" rtlCol="0">
            <a:spAutoFit/>
          </a:bodyPr>
          <a:lstStyle/>
          <a:p>
            <a:r>
              <a:rPr lang="fr-FR" dirty="0">
                <a:solidFill>
                  <a:srgbClr val="FFC000"/>
                </a:solidFill>
                <a:latin typeface="Bodoni MT Condensed" panose="02070606080606020203" pitchFamily="18" charset="0"/>
              </a:rPr>
              <a:t>Les Joueurs de Cartes 1896 Paul Cézanne </a:t>
            </a:r>
          </a:p>
        </p:txBody>
      </p:sp>
    </p:spTree>
    <p:extLst>
      <p:ext uri="{BB962C8B-B14F-4D97-AF65-F5344CB8AC3E}">
        <p14:creationId xmlns:p14="http://schemas.microsoft.com/office/powerpoint/2010/main" val="134041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95E628-E719-4199-B52C-798CFC2E1D6E}"/>
              </a:ext>
            </a:extLst>
          </p:cNvPr>
          <p:cNvSpPr>
            <a:spLocks noGrp="1"/>
          </p:cNvSpPr>
          <p:nvPr>
            <p:ph type="title"/>
          </p:nvPr>
        </p:nvSpPr>
        <p:spPr>
          <a:xfrm>
            <a:off x="827372" y="4407455"/>
            <a:ext cx="3093720" cy="1645920"/>
          </a:xfrm>
        </p:spPr>
        <p:txBody>
          <a:bodyPr>
            <a:normAutofit/>
          </a:bodyPr>
          <a:lstStyle/>
          <a:p>
            <a:r>
              <a:rPr lang="en-GB" sz="3600" b="1" dirty="0"/>
              <a:t>Paul Cézanne </a:t>
            </a:r>
            <a:r>
              <a:rPr lang="en-GB" sz="2600" b="1" dirty="0"/>
              <a:t>1839-1906</a:t>
            </a:r>
            <a:endParaRPr lang="en-GB" sz="2600" dirty="0"/>
          </a:p>
        </p:txBody>
      </p:sp>
      <p:pic>
        <p:nvPicPr>
          <p:cNvPr id="5" name="Picture 4" descr="A close up of some grass&#10;&#10;Description automatically generated">
            <a:extLst>
              <a:ext uri="{FF2B5EF4-FFF2-40B4-BE49-F238E27FC236}">
                <a16:creationId xmlns:a16="http://schemas.microsoft.com/office/drawing/2014/main" id="{4D008823-5DF7-4045-ADF4-E33BD7CA3F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9" name="Picture 8" descr="A picture containing grass, old, painting, mountain&#10;&#10;Description automatically generated">
            <a:extLst>
              <a:ext uri="{FF2B5EF4-FFF2-40B4-BE49-F238E27FC236}">
                <a16:creationId xmlns:a16="http://schemas.microsoft.com/office/drawing/2014/main" id="{89CA2F02-6B21-46B8-AEDD-D5C374707B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194048" y="1047462"/>
            <a:ext cx="3931920" cy="4005071"/>
          </a:xfrm>
          <a:prstGeom prst="rect">
            <a:avLst/>
          </a:prstGeom>
        </p:spPr>
      </p:pic>
      <p:pic>
        <p:nvPicPr>
          <p:cNvPr id="7" name="Picture 6" descr="A painting of a mountain&#10;&#10;Description automatically generated">
            <a:extLst>
              <a:ext uri="{FF2B5EF4-FFF2-40B4-BE49-F238E27FC236}">
                <a16:creationId xmlns:a16="http://schemas.microsoft.com/office/drawing/2014/main" id="{C676DDDA-0E63-4DD2-9F15-ABF7F1E764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8270908" y="2852928"/>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AA55542-DEB0-4574-831E-B18598C7D4E9}"/>
              </a:ext>
            </a:extLst>
          </p:cNvPr>
          <p:cNvSpPr>
            <a:spLocks noGrp="1"/>
          </p:cNvSpPr>
          <p:nvPr>
            <p:ph type="body"/>
          </p:nvPr>
        </p:nvSpPr>
        <p:spPr>
          <a:xfrm>
            <a:off x="4380266" y="4435052"/>
            <a:ext cx="7104188"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8EB78AB2-2BFC-BB93-E094-289C33878FB3}"/>
              </a:ext>
            </a:extLst>
          </p:cNvPr>
          <p:cNvSpPr txBox="1"/>
          <p:nvPr/>
        </p:nvSpPr>
        <p:spPr>
          <a:xfrm>
            <a:off x="4130040" y="252919"/>
            <a:ext cx="4517849" cy="369332"/>
          </a:xfrm>
          <a:prstGeom prst="rect">
            <a:avLst/>
          </a:prstGeom>
          <a:noFill/>
        </p:spPr>
        <p:txBody>
          <a:bodyPr wrap="square" rtlCol="0">
            <a:spAutoFit/>
          </a:bodyPr>
          <a:lstStyle/>
          <a:p>
            <a:r>
              <a:rPr lang="fr-FR" dirty="0">
                <a:solidFill>
                  <a:srgbClr val="FFC000"/>
                </a:solidFill>
                <a:latin typeface="Bodoni MT Condensed" panose="02070606080606020203" pitchFamily="18" charset="0"/>
              </a:rPr>
              <a:t>Montagne Sainte Victoire c.1896  Paul Cézanne</a:t>
            </a:r>
          </a:p>
        </p:txBody>
      </p:sp>
      <p:sp>
        <p:nvSpPr>
          <p:cNvPr id="6" name="TextBox 5">
            <a:extLst>
              <a:ext uri="{FF2B5EF4-FFF2-40B4-BE49-F238E27FC236}">
                <a16:creationId xmlns:a16="http://schemas.microsoft.com/office/drawing/2014/main" id="{0D6F4608-E7C6-F3B7-C667-24DCC9F907C6}"/>
              </a:ext>
            </a:extLst>
          </p:cNvPr>
          <p:cNvSpPr txBox="1"/>
          <p:nvPr/>
        </p:nvSpPr>
        <p:spPr>
          <a:xfrm>
            <a:off x="3931921" y="6488349"/>
            <a:ext cx="4194048" cy="369332"/>
          </a:xfrm>
          <a:prstGeom prst="rect">
            <a:avLst/>
          </a:prstGeom>
          <a:noFill/>
        </p:spPr>
        <p:txBody>
          <a:bodyPr wrap="square" rtlCol="0">
            <a:spAutoFit/>
          </a:bodyPr>
          <a:lstStyle/>
          <a:p>
            <a:r>
              <a:rPr lang="fr-FR" dirty="0">
                <a:latin typeface="Bodoni MT Condensed" panose="02070606080606020203" pitchFamily="18" charset="0"/>
              </a:rPr>
              <a:t>Village et Montagne Sainte Victoire 1893 Paul Cézanne  </a:t>
            </a:r>
          </a:p>
        </p:txBody>
      </p:sp>
      <p:sp>
        <p:nvSpPr>
          <p:cNvPr id="8" name="TextBox 7">
            <a:extLst>
              <a:ext uri="{FF2B5EF4-FFF2-40B4-BE49-F238E27FC236}">
                <a16:creationId xmlns:a16="http://schemas.microsoft.com/office/drawing/2014/main" id="{8C43387A-D7B0-25B0-1ED2-15020FD0A2EB}"/>
              </a:ext>
            </a:extLst>
          </p:cNvPr>
          <p:cNvSpPr txBox="1"/>
          <p:nvPr/>
        </p:nvSpPr>
        <p:spPr>
          <a:xfrm>
            <a:off x="8270908" y="1429966"/>
            <a:ext cx="3213546" cy="369332"/>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Gardanne</a:t>
            </a:r>
            <a:r>
              <a:rPr lang="en-GB" dirty="0">
                <a:solidFill>
                  <a:srgbClr val="FFC000"/>
                </a:solidFill>
                <a:latin typeface="Bodoni MT Condensed" panose="02070606080606020203" pitchFamily="18" charset="0"/>
              </a:rPr>
              <a:t> 1895 Paul Cézanne</a:t>
            </a:r>
          </a:p>
        </p:txBody>
      </p:sp>
      <p:pic>
        <p:nvPicPr>
          <p:cNvPr id="25602" name="Picture 2" descr="Image result for paul cezanne landscapes">
            <a:extLst>
              <a:ext uri="{FF2B5EF4-FFF2-40B4-BE49-F238E27FC236}">
                <a16:creationId xmlns:a16="http://schemas.microsoft.com/office/drawing/2014/main" id="{F6ABAD4B-13CD-E7E8-FCA1-EE6A13B8FA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6076" y="-5820"/>
            <a:ext cx="8317149" cy="6888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5A96D0-7F70-D03D-27E5-0CCE23B87F65}"/>
              </a:ext>
            </a:extLst>
          </p:cNvPr>
          <p:cNvSpPr txBox="1"/>
          <p:nvPr/>
        </p:nvSpPr>
        <p:spPr>
          <a:xfrm>
            <a:off x="2033081" y="252919"/>
            <a:ext cx="4517849" cy="369332"/>
          </a:xfrm>
          <a:prstGeom prst="rect">
            <a:avLst/>
          </a:prstGeom>
          <a:noFill/>
        </p:spPr>
        <p:txBody>
          <a:bodyPr wrap="square" rtlCol="0">
            <a:spAutoFit/>
          </a:bodyPr>
          <a:lstStyle/>
          <a:p>
            <a:r>
              <a:rPr lang="fr-FR" dirty="0">
                <a:solidFill>
                  <a:schemeClr val="accent2">
                    <a:lumMod val="75000"/>
                  </a:schemeClr>
                </a:solidFill>
                <a:latin typeface="Bodoni MT Condensed" panose="02070606080606020203" pitchFamily="18" charset="0"/>
              </a:rPr>
              <a:t>La Baie de L’Estaque 1876 Paul Cézanne </a:t>
            </a:r>
          </a:p>
        </p:txBody>
      </p:sp>
    </p:spTree>
    <p:extLst>
      <p:ext uri="{BB962C8B-B14F-4D97-AF65-F5344CB8AC3E}">
        <p14:creationId xmlns:p14="http://schemas.microsoft.com/office/powerpoint/2010/main" val="303777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5602"/>
                                        </p:tgtEl>
                                        <p:attrNameLst>
                                          <p:attrName>style.visibility</p:attrName>
                                        </p:attrNameLst>
                                      </p:cBhvr>
                                      <p:to>
                                        <p:strVal val="visible"/>
                                      </p:to>
                                    </p:set>
                                    <p:animEffect transition="in" filter="barn(inVertical)">
                                      <p:cBhvr>
                                        <p:cTn id="46" dur="500"/>
                                        <p:tgtEl>
                                          <p:spTgt spid="2560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15F8-3FFC-37BE-A560-C772CD6A433C}"/>
              </a:ext>
            </a:extLst>
          </p:cNvPr>
          <p:cNvSpPr>
            <a:spLocks noGrp="1"/>
          </p:cNvSpPr>
          <p:nvPr>
            <p:ph type="title"/>
          </p:nvPr>
        </p:nvSpPr>
        <p:spPr/>
        <p:txBody>
          <a:bodyPr/>
          <a:lstStyle/>
          <a:p>
            <a:r>
              <a:rPr lang="en-GB" dirty="0"/>
              <a:t>Unfair comparison! </a:t>
            </a:r>
          </a:p>
        </p:txBody>
      </p:sp>
      <p:sp>
        <p:nvSpPr>
          <p:cNvPr id="3" name="Subtitle 2">
            <a:extLst>
              <a:ext uri="{FF2B5EF4-FFF2-40B4-BE49-F238E27FC236}">
                <a16:creationId xmlns:a16="http://schemas.microsoft.com/office/drawing/2014/main" id="{F9D08234-C171-2499-E516-1DEEFAACD570}"/>
              </a:ext>
            </a:extLst>
          </p:cNvPr>
          <p:cNvSpPr>
            <a:spLocks noGrp="1"/>
          </p:cNvSpPr>
          <p:nvPr>
            <p:ph type="subTitle"/>
          </p:nvPr>
        </p:nvSpPr>
        <p:spPr/>
        <p:txBody>
          <a:bodyPr/>
          <a:lstStyle/>
          <a:p>
            <a:endParaRPr lang="en-GB"/>
          </a:p>
        </p:txBody>
      </p:sp>
      <p:pic>
        <p:nvPicPr>
          <p:cNvPr id="2050" name="Picture 2" descr="See the source image">
            <a:extLst>
              <a:ext uri="{FF2B5EF4-FFF2-40B4-BE49-F238E27FC236}">
                <a16:creationId xmlns:a16="http://schemas.microsoft.com/office/drawing/2014/main" id="{3E223854-338E-1AEA-754C-72F8A14786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4390" y="1228725"/>
            <a:ext cx="3810000" cy="5534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C670EB-AAC6-99F4-67B1-4D7ACB603281}"/>
              </a:ext>
            </a:extLst>
          </p:cNvPr>
          <p:cNvSpPr txBox="1"/>
          <p:nvPr/>
        </p:nvSpPr>
        <p:spPr>
          <a:xfrm>
            <a:off x="248478" y="5933661"/>
            <a:ext cx="1878496" cy="369332"/>
          </a:xfrm>
          <a:prstGeom prst="rect">
            <a:avLst/>
          </a:prstGeom>
          <a:noFill/>
        </p:spPr>
        <p:txBody>
          <a:bodyPr wrap="square" rtlCol="0">
            <a:spAutoFit/>
          </a:bodyPr>
          <a:lstStyle/>
          <a:p>
            <a:r>
              <a:rPr lang="en-GB" dirty="0">
                <a:latin typeface="Bodoni MT Condensed" panose="02070606080606020203" pitchFamily="18" charset="0"/>
              </a:rPr>
              <a:t>Jean Malouel c.1400</a:t>
            </a:r>
          </a:p>
        </p:txBody>
      </p:sp>
      <p:sp>
        <p:nvSpPr>
          <p:cNvPr id="5" name="TextBox 4">
            <a:extLst>
              <a:ext uri="{FF2B5EF4-FFF2-40B4-BE49-F238E27FC236}">
                <a16:creationId xmlns:a16="http://schemas.microsoft.com/office/drawing/2014/main" id="{0F46D722-CA41-9DB1-7D56-7C85D40FCECF}"/>
              </a:ext>
            </a:extLst>
          </p:cNvPr>
          <p:cNvSpPr txBox="1"/>
          <p:nvPr/>
        </p:nvSpPr>
        <p:spPr>
          <a:xfrm>
            <a:off x="9968948" y="5824330"/>
            <a:ext cx="2047461" cy="369332"/>
          </a:xfrm>
          <a:prstGeom prst="rect">
            <a:avLst/>
          </a:prstGeom>
          <a:noFill/>
        </p:spPr>
        <p:txBody>
          <a:bodyPr wrap="square" rtlCol="0">
            <a:spAutoFit/>
          </a:bodyPr>
          <a:lstStyle/>
          <a:p>
            <a:r>
              <a:rPr lang="en-GB" dirty="0">
                <a:latin typeface="Bodoni MT Condensed" panose="02070606080606020203" pitchFamily="18" charset="0"/>
              </a:rPr>
              <a:t>Van Eyck Brothers 1432 </a:t>
            </a:r>
          </a:p>
        </p:txBody>
      </p:sp>
      <p:pic>
        <p:nvPicPr>
          <p:cNvPr id="1026" name="Picture 2" descr="See the source image">
            <a:extLst>
              <a:ext uri="{FF2B5EF4-FFF2-40B4-BE49-F238E27FC236}">
                <a16:creationId xmlns:a16="http://schemas.microsoft.com/office/drawing/2014/main" id="{EAACD2E0-C75C-B3BB-6FC2-E4BF72370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0119" y="76397"/>
            <a:ext cx="28956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9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532F-89F4-2B91-D387-5742C7263155}"/>
              </a:ext>
            </a:extLst>
          </p:cNvPr>
          <p:cNvSpPr>
            <a:spLocks noGrp="1"/>
          </p:cNvSpPr>
          <p:nvPr>
            <p:ph type="title"/>
          </p:nvPr>
        </p:nvSpPr>
        <p:spPr/>
        <p:txBody>
          <a:bodyPr/>
          <a:lstStyle/>
          <a:p>
            <a:r>
              <a:rPr lang="en-GB" b="1" dirty="0">
                <a:solidFill>
                  <a:srgbClr val="92D050"/>
                </a:solidFill>
              </a:rPr>
              <a:t>Paul Cézanne </a:t>
            </a:r>
            <a:r>
              <a:rPr lang="en-GB" sz="2800" b="1" dirty="0">
                <a:solidFill>
                  <a:srgbClr val="00B0F0"/>
                </a:solidFill>
              </a:rPr>
              <a:t>1839-1906</a:t>
            </a:r>
            <a:endParaRPr lang="en-GB" dirty="0"/>
          </a:p>
        </p:txBody>
      </p:sp>
      <p:sp>
        <p:nvSpPr>
          <p:cNvPr id="3" name="Text Placeholder 2">
            <a:extLst>
              <a:ext uri="{FF2B5EF4-FFF2-40B4-BE49-F238E27FC236}">
                <a16:creationId xmlns:a16="http://schemas.microsoft.com/office/drawing/2014/main" id="{C83FD0FA-C0CF-C50D-8C34-2DD5702E0AE3}"/>
              </a:ext>
            </a:extLst>
          </p:cNvPr>
          <p:cNvSpPr>
            <a:spLocks noGrp="1"/>
          </p:cNvSpPr>
          <p:nvPr>
            <p:ph type="body"/>
          </p:nvPr>
        </p:nvSpPr>
        <p:spPr/>
        <p:txBody>
          <a:bodyPr/>
          <a:lstStyle/>
          <a:p>
            <a:endParaRPr lang="en-GB"/>
          </a:p>
        </p:txBody>
      </p:sp>
      <p:pic>
        <p:nvPicPr>
          <p:cNvPr id="26626" name="Picture 2" descr="ART &amp; ARTISTS: Paul Cézanne - part 3">
            <a:extLst>
              <a:ext uri="{FF2B5EF4-FFF2-40B4-BE49-F238E27FC236}">
                <a16:creationId xmlns:a16="http://schemas.microsoft.com/office/drawing/2014/main" id="{296E0BB6-49AE-9547-B267-F9BDED64A6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76424" y="11362"/>
            <a:ext cx="8425167" cy="6846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F9D72B-6B07-CDDE-F3B3-866D70386E9E}"/>
              </a:ext>
            </a:extLst>
          </p:cNvPr>
          <p:cNvSpPr txBox="1"/>
          <p:nvPr/>
        </p:nvSpPr>
        <p:spPr>
          <a:xfrm>
            <a:off x="184826" y="2042809"/>
            <a:ext cx="1556425" cy="646331"/>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Route 1871 Paul Cezanne </a:t>
            </a:r>
          </a:p>
        </p:txBody>
      </p:sp>
    </p:spTree>
    <p:extLst>
      <p:ext uri="{BB962C8B-B14F-4D97-AF65-F5344CB8AC3E}">
        <p14:creationId xmlns:p14="http://schemas.microsoft.com/office/powerpoint/2010/main" val="29424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wipe(down)">
                                      <p:cBhvr>
                                        <p:cTn id="13" dur="500"/>
                                        <p:tgtEl>
                                          <p:spTgt spid="266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6E61-E98A-3842-4997-377C9C550740}"/>
              </a:ext>
            </a:extLst>
          </p:cNvPr>
          <p:cNvSpPr>
            <a:spLocks noGrp="1"/>
          </p:cNvSpPr>
          <p:nvPr>
            <p:ph type="title"/>
          </p:nvPr>
        </p:nvSpPr>
        <p:spPr/>
        <p:txBody>
          <a:bodyPr/>
          <a:lstStyle/>
          <a:p>
            <a:r>
              <a:rPr lang="en-GB" b="1" dirty="0">
                <a:solidFill>
                  <a:srgbClr val="92D050"/>
                </a:solidFill>
              </a:rPr>
              <a:t>Paul Cézanne </a:t>
            </a:r>
            <a:r>
              <a:rPr lang="en-GB" sz="2800" b="1" dirty="0">
                <a:solidFill>
                  <a:srgbClr val="00B0F0"/>
                </a:solidFill>
              </a:rPr>
              <a:t>1839-1906</a:t>
            </a:r>
            <a:endParaRPr lang="en-GB" dirty="0"/>
          </a:p>
        </p:txBody>
      </p:sp>
      <p:sp>
        <p:nvSpPr>
          <p:cNvPr id="3" name="Text Placeholder 2">
            <a:extLst>
              <a:ext uri="{FF2B5EF4-FFF2-40B4-BE49-F238E27FC236}">
                <a16:creationId xmlns:a16="http://schemas.microsoft.com/office/drawing/2014/main" id="{A12A87D1-A817-4F71-2D69-7B00DEB4D86A}"/>
              </a:ext>
            </a:extLst>
          </p:cNvPr>
          <p:cNvSpPr>
            <a:spLocks noGrp="1"/>
          </p:cNvSpPr>
          <p:nvPr>
            <p:ph type="body"/>
          </p:nvPr>
        </p:nvSpPr>
        <p:spPr/>
        <p:txBody>
          <a:bodyPr/>
          <a:lstStyle/>
          <a:p>
            <a:endParaRPr lang="en-GB"/>
          </a:p>
        </p:txBody>
      </p:sp>
      <p:pic>
        <p:nvPicPr>
          <p:cNvPr id="28674" name="Picture 2" descr="2020 Abstract Landscapes Paintings Paul Cezanne Woods With Millstone ...">
            <a:extLst>
              <a:ext uri="{FF2B5EF4-FFF2-40B4-BE49-F238E27FC236}">
                <a16:creationId xmlns:a16="http://schemas.microsoft.com/office/drawing/2014/main" id="{16D401A7-FA35-5754-2F06-5AC1047A27A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91"/>
          <a:stretch/>
        </p:blipFill>
        <p:spPr bwMode="auto">
          <a:xfrm>
            <a:off x="1714501" y="634"/>
            <a:ext cx="8762187" cy="6857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6345B8-6AE5-8BB3-5516-A720ED009A11}"/>
              </a:ext>
            </a:extLst>
          </p:cNvPr>
          <p:cNvSpPr txBox="1"/>
          <p:nvPr/>
        </p:nvSpPr>
        <p:spPr>
          <a:xfrm>
            <a:off x="10476688" y="1877438"/>
            <a:ext cx="1715312" cy="1200329"/>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Bois et Meule Abandonnée</a:t>
            </a:r>
          </a:p>
          <a:p>
            <a:r>
              <a:rPr lang="fr-FR" dirty="0">
                <a:solidFill>
                  <a:srgbClr val="FFFF00"/>
                </a:solidFill>
                <a:latin typeface="Bodoni MT Condensed" panose="02070606080606020203" pitchFamily="18" charset="0"/>
              </a:rPr>
              <a:t>1894</a:t>
            </a:r>
          </a:p>
          <a:p>
            <a:r>
              <a:rPr lang="fr-FR" dirty="0">
                <a:solidFill>
                  <a:srgbClr val="FFFF00"/>
                </a:solidFill>
                <a:latin typeface="Bodoni MT Condensed" panose="02070606080606020203" pitchFamily="18" charset="0"/>
              </a:rPr>
              <a:t>Paul Cézanne </a:t>
            </a:r>
          </a:p>
        </p:txBody>
      </p:sp>
    </p:spTree>
    <p:extLst>
      <p:ext uri="{BB962C8B-B14F-4D97-AF65-F5344CB8AC3E}">
        <p14:creationId xmlns:p14="http://schemas.microsoft.com/office/powerpoint/2010/main" val="251264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randombar(horizontal)">
                                      <p:cBhvr>
                                        <p:cTn id="13" dur="500"/>
                                        <p:tgtEl>
                                          <p:spTgt spid="286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E220-DD51-C3FF-290A-2B8D3CFAF464}"/>
              </a:ext>
            </a:extLst>
          </p:cNvPr>
          <p:cNvSpPr>
            <a:spLocks noGrp="1"/>
          </p:cNvSpPr>
          <p:nvPr>
            <p:ph type="title"/>
          </p:nvPr>
        </p:nvSpPr>
        <p:spPr/>
        <p:txBody>
          <a:bodyPr/>
          <a:lstStyle/>
          <a:p>
            <a:r>
              <a:rPr lang="en-GB" b="1" dirty="0">
                <a:solidFill>
                  <a:srgbClr val="92D050"/>
                </a:solidFill>
              </a:rPr>
              <a:t>Paul Cézanne </a:t>
            </a:r>
            <a:r>
              <a:rPr lang="en-GB" sz="2800" b="1" dirty="0">
                <a:solidFill>
                  <a:srgbClr val="00B0F0"/>
                </a:solidFill>
              </a:rPr>
              <a:t>1839-1906</a:t>
            </a:r>
            <a:endParaRPr lang="en-GB" dirty="0"/>
          </a:p>
        </p:txBody>
      </p:sp>
      <p:sp>
        <p:nvSpPr>
          <p:cNvPr id="3" name="Text Placeholder 2">
            <a:extLst>
              <a:ext uri="{FF2B5EF4-FFF2-40B4-BE49-F238E27FC236}">
                <a16:creationId xmlns:a16="http://schemas.microsoft.com/office/drawing/2014/main" id="{EB4FAECF-688A-E5C3-DA34-6FF2F1FE0154}"/>
              </a:ext>
            </a:extLst>
          </p:cNvPr>
          <p:cNvSpPr>
            <a:spLocks noGrp="1"/>
          </p:cNvSpPr>
          <p:nvPr>
            <p:ph type="body"/>
          </p:nvPr>
        </p:nvSpPr>
        <p:spPr/>
        <p:txBody>
          <a:bodyPr/>
          <a:lstStyle/>
          <a:p>
            <a:endParaRPr lang="en-GB"/>
          </a:p>
        </p:txBody>
      </p:sp>
      <p:pic>
        <p:nvPicPr>
          <p:cNvPr id="27652" name="Picture 4" descr="The Brook, c.1898 - 1900 - Paul Cezanne - WikiArt.org">
            <a:extLst>
              <a:ext uri="{FF2B5EF4-FFF2-40B4-BE49-F238E27FC236}">
                <a16:creationId xmlns:a16="http://schemas.microsoft.com/office/drawing/2014/main" id="{9CC09CA1-F67E-076D-8288-722AB195B8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0963" y="0"/>
            <a:ext cx="9490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12CFA-7631-BDBA-1E99-1B131C2C8177}"/>
              </a:ext>
            </a:extLst>
          </p:cNvPr>
          <p:cNvSpPr txBox="1"/>
          <p:nvPr/>
        </p:nvSpPr>
        <p:spPr>
          <a:xfrm>
            <a:off x="10924162" y="1935804"/>
            <a:ext cx="1157591" cy="923330"/>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Le Ruisseau</a:t>
            </a:r>
          </a:p>
          <a:p>
            <a:r>
              <a:rPr lang="fr-FR" dirty="0">
                <a:solidFill>
                  <a:srgbClr val="FFFF00"/>
                </a:solidFill>
                <a:latin typeface="Bodoni MT Condensed" panose="02070606080606020203" pitchFamily="18" charset="0"/>
              </a:rPr>
              <a:t>1900</a:t>
            </a:r>
          </a:p>
          <a:p>
            <a:r>
              <a:rPr lang="fr-FR" dirty="0">
                <a:solidFill>
                  <a:srgbClr val="FFFF00"/>
                </a:solidFill>
                <a:latin typeface="Bodoni MT Condensed" panose="02070606080606020203" pitchFamily="18" charset="0"/>
              </a:rPr>
              <a:t>Paul Cézanne   </a:t>
            </a:r>
          </a:p>
        </p:txBody>
      </p:sp>
    </p:spTree>
    <p:extLst>
      <p:ext uri="{BB962C8B-B14F-4D97-AF65-F5344CB8AC3E}">
        <p14:creationId xmlns:p14="http://schemas.microsoft.com/office/powerpoint/2010/main" val="1462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circle(out)">
                                      <p:cBhvr>
                                        <p:cTn id="13"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sitting, small, table&#10;&#10;Description automatically generated">
            <a:extLst>
              <a:ext uri="{FF2B5EF4-FFF2-40B4-BE49-F238E27FC236}">
                <a16:creationId xmlns:a16="http://schemas.microsoft.com/office/drawing/2014/main" id="{F72E2A27-AB26-48B7-BBE4-B47BF09C30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949235-D4B0-44CA-884F-E63107592417}"/>
              </a:ext>
            </a:extLst>
          </p:cNvPr>
          <p:cNvSpPr>
            <a:spLocks noGrp="1"/>
          </p:cNvSpPr>
          <p:nvPr>
            <p:ph type="title"/>
          </p:nvPr>
        </p:nvSpPr>
        <p:spPr>
          <a:xfrm>
            <a:off x="865325" y="4462819"/>
            <a:ext cx="2869683" cy="1608383"/>
          </a:xfrm>
        </p:spPr>
        <p:txBody>
          <a:bodyPr>
            <a:normAutofit/>
          </a:bodyPr>
          <a:lstStyle/>
          <a:p>
            <a:r>
              <a:rPr lang="en-GB" sz="3200" b="1" dirty="0"/>
              <a:t>Paul Cézanne </a:t>
            </a:r>
            <a:r>
              <a:rPr lang="en-GB" sz="2400" b="1" dirty="0"/>
              <a:t>1839-1906</a:t>
            </a:r>
            <a:endParaRPr lang="en-GB" sz="2400" dirty="0"/>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819E310-147B-4A34-871F-EF140F4AC61B}"/>
              </a:ext>
            </a:extLst>
          </p:cNvPr>
          <p:cNvSpPr>
            <a:spLocks noGrp="1"/>
          </p:cNvSpPr>
          <p:nvPr>
            <p:ph type="body"/>
          </p:nvPr>
        </p:nvSpPr>
        <p:spPr>
          <a:xfrm>
            <a:off x="210311" y="6174362"/>
            <a:ext cx="3712464" cy="535145"/>
          </a:xfrm>
        </p:spPr>
        <p:txBody>
          <a:bodyPr anchor="ctr">
            <a:normAutofit/>
          </a:bodyPr>
          <a:lstStyle/>
          <a:p>
            <a:r>
              <a:rPr lang="en-GB" sz="1200" dirty="0">
                <a:solidFill>
                  <a:srgbClr val="FFFF00"/>
                </a:solidFill>
                <a:latin typeface="Bodoni MT" panose="02070603080606020203" pitchFamily="18" charset="0"/>
                <a:hlinkClick r:id="rId3">
                  <a:extLst>
                    <a:ext uri="{A12FA001-AC4F-418D-AE19-62706E023703}">
                      <ahyp:hlinkClr xmlns:ahyp="http://schemas.microsoft.com/office/drawing/2018/hyperlinkcolor" val="tx"/>
                    </a:ext>
                  </a:extLst>
                </a:hlinkClick>
              </a:rPr>
              <a:t>https://www.bing.com/videos/search?q=cezanne&amp;&amp;view=detail&amp;mid=8346149109DBA366FE5C8346149109DBA366FE5C&amp;&amp;FORM=VRDGAR</a:t>
            </a:r>
            <a:endParaRPr lang="en-GB" sz="1200" dirty="0">
              <a:solidFill>
                <a:srgbClr val="FFFF00"/>
              </a:solidFill>
              <a:latin typeface="Bodoni MT" panose="02070603080606020203" pitchFamily="18" charset="0"/>
            </a:endParaRPr>
          </a:p>
          <a:p>
            <a:endParaRPr lang="en-GB" sz="1700" dirty="0"/>
          </a:p>
        </p:txBody>
      </p:sp>
      <p:pic>
        <p:nvPicPr>
          <p:cNvPr id="7" name="Picture 6" descr="A picture containing indoor, table, sitting, food&#10;&#10;Description automatically generated">
            <a:extLst>
              <a:ext uri="{FF2B5EF4-FFF2-40B4-BE49-F238E27FC236}">
                <a16:creationId xmlns:a16="http://schemas.microsoft.com/office/drawing/2014/main" id="{B9EE8862-3795-443C-850C-BF09728672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269224" y="-6"/>
            <a:ext cx="3922776" cy="6309360"/>
          </a:xfrm>
          <a:prstGeom prst="rect">
            <a:avLst/>
          </a:prstGeom>
        </p:spPr>
      </p:pic>
      <p:pic>
        <p:nvPicPr>
          <p:cNvPr id="7170" name="Picture 2" descr="Image result for paul cezanneorange">
            <a:extLst>
              <a:ext uri="{FF2B5EF4-FFF2-40B4-BE49-F238E27FC236}">
                <a16:creationId xmlns:a16="http://schemas.microsoft.com/office/drawing/2014/main" id="{5B652A34-C10E-CA63-DCD1-DFA630640C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220" y="299272"/>
            <a:ext cx="3838598" cy="31297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17CEE4-1049-6F2C-F3A3-3F56A7701E3D}"/>
              </a:ext>
            </a:extLst>
          </p:cNvPr>
          <p:cNvSpPr txBox="1"/>
          <p:nvPr/>
        </p:nvSpPr>
        <p:spPr>
          <a:xfrm>
            <a:off x="146518" y="3560323"/>
            <a:ext cx="3922776"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Nature Morte avec Sucrier et Théière 1905 Paul Cézanne  </a:t>
            </a:r>
          </a:p>
        </p:txBody>
      </p:sp>
      <p:sp>
        <p:nvSpPr>
          <p:cNvPr id="6" name="TextBox 5">
            <a:extLst>
              <a:ext uri="{FF2B5EF4-FFF2-40B4-BE49-F238E27FC236}">
                <a16:creationId xmlns:a16="http://schemas.microsoft.com/office/drawing/2014/main" id="{E89CBB0B-0898-2F19-5747-0C17BD0B5562}"/>
              </a:ext>
            </a:extLst>
          </p:cNvPr>
          <p:cNvSpPr txBox="1"/>
          <p:nvPr/>
        </p:nvSpPr>
        <p:spPr>
          <a:xfrm>
            <a:off x="4131633" y="4245123"/>
            <a:ext cx="3883009" cy="369332"/>
          </a:xfrm>
          <a:prstGeom prst="rect">
            <a:avLst/>
          </a:prstGeom>
          <a:noFill/>
        </p:spPr>
        <p:txBody>
          <a:bodyPr wrap="square" rtlCol="0">
            <a:spAutoFit/>
          </a:bodyPr>
          <a:lstStyle/>
          <a:p>
            <a:r>
              <a:rPr lang="fr-FR" dirty="0">
                <a:latin typeface="Bodoni MT Condensed" panose="02070606080606020203" pitchFamily="18" charset="0"/>
              </a:rPr>
              <a:t>Nature Morte avec Citrons et Sucrier Vert c.1900 Cézanne</a:t>
            </a:r>
          </a:p>
        </p:txBody>
      </p:sp>
      <p:sp>
        <p:nvSpPr>
          <p:cNvPr id="8" name="TextBox 7">
            <a:extLst>
              <a:ext uri="{FF2B5EF4-FFF2-40B4-BE49-F238E27FC236}">
                <a16:creationId xmlns:a16="http://schemas.microsoft.com/office/drawing/2014/main" id="{7AB2FB47-3C13-0D7E-1FC0-8D201EDF77A1}"/>
              </a:ext>
            </a:extLst>
          </p:cNvPr>
          <p:cNvSpPr txBox="1"/>
          <p:nvPr/>
        </p:nvSpPr>
        <p:spPr>
          <a:xfrm>
            <a:off x="8269224" y="6420255"/>
            <a:ext cx="3793074"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Nature Morte de Pommes 1905 Paul Cézanne</a:t>
            </a:r>
          </a:p>
        </p:txBody>
      </p:sp>
      <p:pic>
        <p:nvPicPr>
          <p:cNvPr id="7172" name="Picture 4" descr="Image result for paul cezanne famous painting">
            <a:extLst>
              <a:ext uri="{FF2B5EF4-FFF2-40B4-BE49-F238E27FC236}">
                <a16:creationId xmlns:a16="http://schemas.microsoft.com/office/drawing/2014/main" id="{3A8AA9CA-2447-801B-11D6-E3D333E97DD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21872" y="41319"/>
            <a:ext cx="8469202" cy="67753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D0D729-EE77-A3BB-F948-DC044AB32B49}"/>
              </a:ext>
            </a:extLst>
          </p:cNvPr>
          <p:cNvSpPr txBox="1"/>
          <p:nvPr/>
        </p:nvSpPr>
        <p:spPr>
          <a:xfrm>
            <a:off x="7892548" y="299272"/>
            <a:ext cx="3099707" cy="369332"/>
          </a:xfrm>
          <a:prstGeom prst="rect">
            <a:avLst/>
          </a:prstGeom>
          <a:noFill/>
        </p:spPr>
        <p:txBody>
          <a:bodyPr wrap="square" rtlCol="0">
            <a:spAutoFit/>
          </a:bodyPr>
          <a:lstStyle/>
          <a:p>
            <a:pPr algn="r"/>
            <a:r>
              <a:rPr lang="en-GB" dirty="0">
                <a:latin typeface="Bodoni MT Condensed" panose="02070606080606020203" pitchFamily="18" charset="0"/>
              </a:rPr>
              <a:t>Maison Maria 1895 Paul Cézanne</a:t>
            </a:r>
          </a:p>
        </p:txBody>
      </p:sp>
    </p:spTree>
    <p:extLst>
      <p:ext uri="{BB962C8B-B14F-4D97-AF65-F5344CB8AC3E}">
        <p14:creationId xmlns:p14="http://schemas.microsoft.com/office/powerpoint/2010/main" val="34053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in)">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172"/>
                                        </p:tgtEl>
                                        <p:attrNameLst>
                                          <p:attrName>style.visibility</p:attrName>
                                        </p:attrNameLst>
                                      </p:cBhvr>
                                      <p:to>
                                        <p:strVal val="visible"/>
                                      </p:to>
                                    </p:set>
                                    <p:animEffect transition="in" filter="barn(inVertical)">
                                      <p:cBhvr>
                                        <p:cTn id="46" dur="500"/>
                                        <p:tgtEl>
                                          <p:spTgt spid="717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5B24-A18D-EB8F-E1DD-D8C028F3052C}"/>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9E7F5510-9906-ADA7-A4F0-E3FDE87EDDA4}"/>
              </a:ext>
            </a:extLst>
          </p:cNvPr>
          <p:cNvSpPr>
            <a:spLocks noGrp="1"/>
          </p:cNvSpPr>
          <p:nvPr>
            <p:ph type="body"/>
          </p:nvPr>
        </p:nvSpPr>
        <p:spPr/>
        <p:txBody>
          <a:bodyPr/>
          <a:lstStyle/>
          <a:p>
            <a:endParaRPr lang="en-GB"/>
          </a:p>
        </p:txBody>
      </p:sp>
      <p:pic>
        <p:nvPicPr>
          <p:cNvPr id="3074" name="Picture 2" descr="Museoteca - Nature morte au panier ou La Table de cuisine, Cézanne, Paul">
            <a:extLst>
              <a:ext uri="{FF2B5EF4-FFF2-40B4-BE49-F238E27FC236}">
                <a16:creationId xmlns:a16="http://schemas.microsoft.com/office/drawing/2014/main" id="{16C64F6E-40E2-03F9-EABC-6EEF7F1D6E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57895"/>
            <a:ext cx="5564221" cy="4401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5EA811-DB46-4281-64B4-A7A9C21E8010}"/>
              </a:ext>
            </a:extLst>
          </p:cNvPr>
          <p:cNvSpPr txBox="1"/>
          <p:nvPr/>
        </p:nvSpPr>
        <p:spPr>
          <a:xfrm>
            <a:off x="214009" y="5894962"/>
            <a:ext cx="4941651" cy="369332"/>
          </a:xfrm>
          <a:prstGeom prst="rect">
            <a:avLst/>
          </a:prstGeom>
          <a:noFill/>
        </p:spPr>
        <p:txBody>
          <a:bodyPr wrap="square" rtlCol="0">
            <a:spAutoFit/>
          </a:bodyPr>
          <a:lstStyle/>
          <a:p>
            <a:pPr algn="ctr"/>
            <a:r>
              <a:rPr lang="en-GB" dirty="0">
                <a:latin typeface="Bodoni MT Condensed" panose="02070606080606020203" pitchFamily="18" charset="0"/>
              </a:rPr>
              <a:t>Nature </a:t>
            </a:r>
            <a:r>
              <a:rPr lang="en-GB" dirty="0" err="1">
                <a:latin typeface="Bodoni MT Condensed" panose="02070606080606020203" pitchFamily="18" charset="0"/>
              </a:rPr>
              <a:t>Morte</a:t>
            </a:r>
            <a:r>
              <a:rPr lang="en-GB" dirty="0">
                <a:latin typeface="Bodoni MT Condensed" panose="02070606080606020203" pitchFamily="18" charset="0"/>
              </a:rPr>
              <a:t> Au Panier </a:t>
            </a:r>
            <a:r>
              <a:rPr lang="en-GB" dirty="0" err="1">
                <a:latin typeface="Bodoni MT Condensed" panose="02070606080606020203" pitchFamily="18" charset="0"/>
              </a:rPr>
              <a:t>ou</a:t>
            </a:r>
            <a:r>
              <a:rPr lang="en-GB" dirty="0">
                <a:latin typeface="Bodoni MT Condensed" panose="02070606080606020203" pitchFamily="18" charset="0"/>
              </a:rPr>
              <a:t> La Table de La Cuisine 1978 Paul Cezanne </a:t>
            </a:r>
          </a:p>
        </p:txBody>
      </p:sp>
      <p:pic>
        <p:nvPicPr>
          <p:cNvPr id="3076" name="Picture 4">
            <a:extLst>
              <a:ext uri="{FF2B5EF4-FFF2-40B4-BE49-F238E27FC236}">
                <a16:creationId xmlns:a16="http://schemas.microsoft.com/office/drawing/2014/main" id="{AB09EE29-7D12-C386-6BB2-25385F2094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4221" y="3105318"/>
            <a:ext cx="6703832" cy="2654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DE81C-CAE8-6E01-1479-FF92EA9A58C9}"/>
              </a:ext>
            </a:extLst>
          </p:cNvPr>
          <p:cNvSpPr txBox="1"/>
          <p:nvPr/>
        </p:nvSpPr>
        <p:spPr>
          <a:xfrm>
            <a:off x="6245157" y="5894962"/>
            <a:ext cx="5515583" cy="369332"/>
          </a:xfrm>
          <a:prstGeom prst="rect">
            <a:avLst/>
          </a:prstGeom>
          <a:noFill/>
        </p:spPr>
        <p:txBody>
          <a:bodyPr wrap="square" rtlCol="0">
            <a:spAutoFit/>
          </a:bodyPr>
          <a:lstStyle/>
          <a:p>
            <a:pPr algn="ctr"/>
            <a:r>
              <a:rPr lang="fr-FR" dirty="0">
                <a:latin typeface="Bodoni MT Condensed" panose="02070606080606020203" pitchFamily="18" charset="0"/>
              </a:rPr>
              <a:t>Nature Morte, Fruits et Légumes 1630 Louise Moillon  </a:t>
            </a:r>
          </a:p>
        </p:txBody>
      </p:sp>
      <p:sp>
        <p:nvSpPr>
          <p:cNvPr id="7" name="TextBox 6">
            <a:extLst>
              <a:ext uri="{FF2B5EF4-FFF2-40B4-BE49-F238E27FC236}">
                <a16:creationId xmlns:a16="http://schemas.microsoft.com/office/drawing/2014/main" id="{7FD77416-4F9B-6554-9CA4-66BCB7119668}"/>
              </a:ext>
            </a:extLst>
          </p:cNvPr>
          <p:cNvSpPr txBox="1"/>
          <p:nvPr/>
        </p:nvSpPr>
        <p:spPr>
          <a:xfrm>
            <a:off x="5564221" y="232016"/>
            <a:ext cx="6308386" cy="646331"/>
          </a:xfrm>
          <a:prstGeom prst="rect">
            <a:avLst/>
          </a:prstGeom>
          <a:noFill/>
        </p:spPr>
        <p:txBody>
          <a:bodyPr wrap="square">
            <a:spAutoFit/>
          </a:bodyPr>
          <a:lstStyle/>
          <a:p>
            <a:r>
              <a:rPr lang="en-GB" dirty="0">
                <a:hlinkClick r:id="rId4"/>
              </a:rPr>
              <a:t>La Valse / Maurice Ravel / </a:t>
            </a:r>
            <a:r>
              <a:rPr lang="en-GB" dirty="0" err="1">
                <a:hlinkClick r:id="rId4"/>
              </a:rPr>
              <a:t>Vasily</a:t>
            </a:r>
            <a:r>
              <a:rPr lang="en-GB" dirty="0">
                <a:hlinkClick r:id="rId4"/>
              </a:rPr>
              <a:t> </a:t>
            </a:r>
            <a:r>
              <a:rPr lang="en-GB" dirty="0" err="1">
                <a:hlinkClick r:id="rId4"/>
              </a:rPr>
              <a:t>Petrenko</a:t>
            </a:r>
            <a:r>
              <a:rPr lang="en-GB" dirty="0">
                <a:hlinkClick r:id="rId4"/>
              </a:rPr>
              <a:t> / Oslo Philharmonic - Bing video</a:t>
            </a:r>
            <a:endParaRPr lang="en-GB" dirty="0"/>
          </a:p>
        </p:txBody>
      </p:sp>
    </p:spTree>
    <p:extLst>
      <p:ext uri="{BB962C8B-B14F-4D97-AF65-F5344CB8AC3E}">
        <p14:creationId xmlns:p14="http://schemas.microsoft.com/office/powerpoint/2010/main" val="15820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C747-451D-4324-A737-74E2117B3D92}"/>
              </a:ext>
            </a:extLst>
          </p:cNvPr>
          <p:cNvSpPr>
            <a:spLocks noGrp="1"/>
          </p:cNvSpPr>
          <p:nvPr>
            <p:ph type="title"/>
          </p:nvPr>
        </p:nvSpPr>
        <p:spPr>
          <a:xfrm>
            <a:off x="762001" y="803325"/>
            <a:ext cx="5314536" cy="1325563"/>
          </a:xfrm>
        </p:spPr>
        <p:txBody>
          <a:bodyPr>
            <a:normAutofit/>
          </a:bodyPr>
          <a:lstStyle/>
          <a:p>
            <a:r>
              <a:rPr lang="en-GB" b="1" dirty="0">
                <a:solidFill>
                  <a:srgbClr val="FFC000"/>
                </a:solidFill>
              </a:rPr>
              <a:t>Claude Monet </a:t>
            </a:r>
            <a:r>
              <a:rPr lang="en-GB" sz="2800" b="1" dirty="0"/>
              <a:t>1840-1926</a:t>
            </a:r>
          </a:p>
        </p:txBody>
      </p:sp>
      <p:sp>
        <p:nvSpPr>
          <p:cNvPr id="3" name="Text Placeholder 2">
            <a:extLst>
              <a:ext uri="{FF2B5EF4-FFF2-40B4-BE49-F238E27FC236}">
                <a16:creationId xmlns:a16="http://schemas.microsoft.com/office/drawing/2014/main" id="{14417DF0-8E03-4257-A2F8-392FCEBAC5B3}"/>
              </a:ext>
            </a:extLst>
          </p:cNvPr>
          <p:cNvSpPr>
            <a:spLocks noGrp="1"/>
          </p:cNvSpPr>
          <p:nvPr>
            <p:ph type="body"/>
          </p:nvPr>
        </p:nvSpPr>
        <p:spPr>
          <a:xfrm>
            <a:off x="762000" y="2279017"/>
            <a:ext cx="5314543" cy="4024505"/>
          </a:xfrm>
        </p:spPr>
        <p:txBody>
          <a:bodyPr anchor="t">
            <a:normAutofit fontScale="70000" lnSpcReduction="20000"/>
          </a:bodyPr>
          <a:lstStyle/>
          <a:p>
            <a:pPr>
              <a:spcAft>
                <a:spcPts val="600"/>
              </a:spcAft>
            </a:pPr>
            <a:r>
              <a:rPr lang="en-GB" sz="3600" dirty="0"/>
              <a:t>Impressionist painter</a:t>
            </a:r>
          </a:p>
          <a:p>
            <a:pPr>
              <a:spcAft>
                <a:spcPts val="600"/>
              </a:spcAft>
            </a:pPr>
            <a:r>
              <a:rPr lang="en-GB" sz="3600" dirty="0"/>
              <a:t>Influenced by Boudin</a:t>
            </a:r>
          </a:p>
          <a:p>
            <a:pPr>
              <a:spcAft>
                <a:spcPts val="600"/>
              </a:spcAft>
            </a:pPr>
            <a:r>
              <a:rPr lang="en-GB" sz="3600" dirty="0"/>
              <a:t>Camille’s death had powerful effect</a:t>
            </a:r>
          </a:p>
          <a:p>
            <a:pPr>
              <a:spcAft>
                <a:spcPts val="600"/>
              </a:spcAft>
            </a:pPr>
            <a:r>
              <a:rPr lang="en-GB" sz="3600" dirty="0"/>
              <a:t>Founding member of </a:t>
            </a:r>
            <a:r>
              <a:rPr lang="fr-FR" sz="3600" dirty="0"/>
              <a:t>Société</a:t>
            </a:r>
            <a:r>
              <a:rPr lang="en-GB" sz="3600" dirty="0"/>
              <a:t> Anonyme</a:t>
            </a:r>
          </a:p>
          <a:p>
            <a:pPr>
              <a:spcAft>
                <a:spcPts val="600"/>
              </a:spcAft>
            </a:pPr>
            <a:r>
              <a:rPr lang="en-GB" sz="3600" dirty="0"/>
              <a:t>Moved to Giverny in middle age</a:t>
            </a:r>
          </a:p>
          <a:p>
            <a:pPr>
              <a:spcAft>
                <a:spcPts val="600"/>
              </a:spcAft>
            </a:pPr>
            <a:r>
              <a:rPr lang="en-GB" sz="3600" dirty="0"/>
              <a:t>Architect of gardens at Giverny</a:t>
            </a:r>
          </a:p>
          <a:p>
            <a:pPr>
              <a:spcAft>
                <a:spcPts val="600"/>
              </a:spcAft>
            </a:pPr>
            <a:r>
              <a:rPr lang="en-GB" sz="3600" dirty="0"/>
              <a:t>Painted nenuphars for 20 years</a:t>
            </a:r>
          </a:p>
          <a:p>
            <a:pPr>
              <a:spcAft>
                <a:spcPts val="600"/>
              </a:spcAft>
            </a:pPr>
            <a:r>
              <a:rPr lang="en-GB" sz="3600" dirty="0"/>
              <a:t>Most celebrated of Impressionists</a:t>
            </a:r>
          </a:p>
          <a:p>
            <a:pPr>
              <a:spcAft>
                <a:spcPts val="600"/>
              </a:spcAft>
            </a:pPr>
            <a:r>
              <a:rPr lang="fr-FR" sz="3400" dirty="0">
                <a:solidFill>
                  <a:srgbClr val="FFFF00"/>
                </a:solidFill>
                <a:latin typeface="Bodoni MT" panose="02070603080606020203" pitchFamily="18" charset="0"/>
              </a:rPr>
              <a:t> "Si je suis devenu peintre, c'est grâce à Boudin qui avec une inépuisable bonté, a entrepris mon éducation".</a:t>
            </a:r>
            <a:endParaRPr lang="en-GB" sz="3400" dirty="0">
              <a:solidFill>
                <a:srgbClr val="FFFF00"/>
              </a:solidFill>
              <a:latin typeface="Bodoni MT" panose="02070603080606020203" pitchFamily="18" charset="0"/>
            </a:endParaRP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ith a beard looking at the camera&#10;&#10;Description automatically generated">
            <a:extLst>
              <a:ext uri="{FF2B5EF4-FFF2-40B4-BE49-F238E27FC236}">
                <a16:creationId xmlns:a16="http://schemas.microsoft.com/office/drawing/2014/main" id="{C735C108-7B68-426F-9013-7BA268CD67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551903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heel(1)">
                                      <p:cBhvr>
                                        <p:cTn id="6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1933-D160-4B3A-BC2B-390F0CCFE613}"/>
              </a:ext>
            </a:extLst>
          </p:cNvPr>
          <p:cNvSpPr>
            <a:spLocks noGrp="1"/>
          </p:cNvSpPr>
          <p:nvPr>
            <p:ph type="title"/>
          </p:nvPr>
        </p:nvSpPr>
        <p:spPr>
          <a:xfrm>
            <a:off x="6400800" y="484632"/>
            <a:ext cx="5299586" cy="1609344"/>
          </a:xfrm>
          <a:ln>
            <a:noFill/>
          </a:ln>
        </p:spPr>
        <p:txBody>
          <a:bodyPr>
            <a:normAutofit/>
          </a:bodyPr>
          <a:lstStyle/>
          <a:p>
            <a:r>
              <a:rPr lang="en-GB" sz="4000" b="1" dirty="0">
                <a:solidFill>
                  <a:srgbClr val="FFC000"/>
                </a:solidFill>
              </a:rPr>
              <a:t>Claude Monet </a:t>
            </a:r>
            <a:r>
              <a:rPr lang="en-GB" sz="2800" b="1" dirty="0"/>
              <a:t>1840-1926</a:t>
            </a:r>
          </a:p>
        </p:txBody>
      </p:sp>
      <p:pic>
        <p:nvPicPr>
          <p:cNvPr id="7" name="Picture 6" descr="A small boat in a body of water&#10;&#10;Description automatically generated">
            <a:extLst>
              <a:ext uri="{FF2B5EF4-FFF2-40B4-BE49-F238E27FC236}">
                <a16:creationId xmlns:a16="http://schemas.microsoft.com/office/drawing/2014/main" id="{062644C2-BAF4-4B0C-9F43-CABA802ED2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6492" y="66547"/>
            <a:ext cx="2917457" cy="3407774"/>
          </a:xfrm>
          <a:prstGeom prst="rect">
            <a:avLst/>
          </a:prstGeom>
        </p:spPr>
      </p:pic>
      <p:pic>
        <p:nvPicPr>
          <p:cNvPr id="9" name="Picture 8" descr="A house next to a body of water&#10;&#10;Description automatically generated">
            <a:extLst>
              <a:ext uri="{FF2B5EF4-FFF2-40B4-BE49-F238E27FC236}">
                <a16:creationId xmlns:a16="http://schemas.microsoft.com/office/drawing/2014/main" id="{4388B965-089D-45A5-84FC-F292EF02EB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5667" y="3528042"/>
            <a:ext cx="5926333" cy="3363686"/>
          </a:xfrm>
          <a:prstGeom prst="rect">
            <a:avLst/>
          </a:prstGeom>
        </p:spPr>
      </p:pic>
      <p:sp>
        <p:nvSpPr>
          <p:cNvPr id="3" name="Text Placeholder 2">
            <a:extLst>
              <a:ext uri="{FF2B5EF4-FFF2-40B4-BE49-F238E27FC236}">
                <a16:creationId xmlns:a16="http://schemas.microsoft.com/office/drawing/2014/main" id="{6F07332B-5C08-4A91-A11C-BB0E89A6FB17}"/>
              </a:ext>
            </a:extLst>
          </p:cNvPr>
          <p:cNvSpPr>
            <a:spLocks noGrp="1"/>
          </p:cNvSpPr>
          <p:nvPr>
            <p:ph type="body"/>
          </p:nvPr>
        </p:nvSpPr>
        <p:spPr>
          <a:xfrm>
            <a:off x="6400800" y="2121408"/>
            <a:ext cx="5118756" cy="4050792"/>
          </a:xfrm>
        </p:spPr>
        <p:txBody>
          <a:bodyPr>
            <a:normAutofit/>
          </a:bodyPr>
          <a:lstStyle/>
          <a:p>
            <a:endParaRPr lang="en-GB" sz="2000" dirty="0"/>
          </a:p>
        </p:txBody>
      </p:sp>
      <p:sp>
        <p:nvSpPr>
          <p:cNvPr id="4" name="TextBox 3">
            <a:extLst>
              <a:ext uri="{FF2B5EF4-FFF2-40B4-BE49-F238E27FC236}">
                <a16:creationId xmlns:a16="http://schemas.microsoft.com/office/drawing/2014/main" id="{348499D0-6CB1-7380-CD2A-1D49C5698D4B}"/>
              </a:ext>
            </a:extLst>
          </p:cNvPr>
          <p:cNvSpPr txBox="1"/>
          <p:nvPr/>
        </p:nvSpPr>
        <p:spPr>
          <a:xfrm>
            <a:off x="2062264" y="6172200"/>
            <a:ext cx="4033736" cy="369332"/>
          </a:xfrm>
          <a:prstGeom prst="rect">
            <a:avLst/>
          </a:prstGeom>
          <a:noFill/>
        </p:spPr>
        <p:txBody>
          <a:bodyPr wrap="square" rtlCol="0">
            <a:spAutoFit/>
          </a:bodyPr>
          <a:lstStyle/>
          <a:p>
            <a:pPr algn="r"/>
            <a:r>
              <a:rPr lang="en-GB" dirty="0" err="1">
                <a:latin typeface="Bodoni MT Condensed" panose="02070606080606020203" pitchFamily="18" charset="0"/>
              </a:rPr>
              <a:t>Maisons</a:t>
            </a:r>
            <a:r>
              <a:rPr lang="en-GB" dirty="0">
                <a:latin typeface="Bodoni MT Condensed" panose="02070606080606020203" pitchFamily="18" charset="0"/>
              </a:rPr>
              <a:t> sur </a:t>
            </a:r>
            <a:r>
              <a:rPr lang="en-GB" dirty="0" err="1">
                <a:latin typeface="Bodoni MT Condensed" panose="02070606080606020203" pitchFamily="18" charset="0"/>
              </a:rPr>
              <a:t>l’Archterzaan</a:t>
            </a:r>
            <a:r>
              <a:rPr lang="en-GB" dirty="0">
                <a:latin typeface="Bodoni MT Condensed" panose="02070606080606020203" pitchFamily="18" charset="0"/>
              </a:rPr>
              <a:t> 1871 Claude Monet</a:t>
            </a:r>
          </a:p>
        </p:txBody>
      </p:sp>
      <p:sp>
        <p:nvSpPr>
          <p:cNvPr id="6" name="TextBox 5">
            <a:extLst>
              <a:ext uri="{FF2B5EF4-FFF2-40B4-BE49-F238E27FC236}">
                <a16:creationId xmlns:a16="http://schemas.microsoft.com/office/drawing/2014/main" id="{ED197681-94B8-09F5-A093-8110A05B6B76}"/>
              </a:ext>
            </a:extLst>
          </p:cNvPr>
          <p:cNvSpPr txBox="1"/>
          <p:nvPr/>
        </p:nvSpPr>
        <p:spPr>
          <a:xfrm>
            <a:off x="8309082" y="1738360"/>
            <a:ext cx="3622986" cy="369332"/>
          </a:xfrm>
          <a:prstGeom prst="rect">
            <a:avLst/>
          </a:prstGeom>
          <a:noFill/>
        </p:spPr>
        <p:txBody>
          <a:bodyPr wrap="square" rtlCol="0">
            <a:spAutoFit/>
          </a:bodyPr>
          <a:lstStyle/>
          <a:p>
            <a:r>
              <a:rPr lang="en-GB" dirty="0">
                <a:latin typeface="Bodoni MT Condensed" panose="02070606080606020203" pitchFamily="18" charset="0"/>
              </a:rPr>
              <a:t>Bateaux de Plaisance A Argenteuil 1875 Claude Monet</a:t>
            </a:r>
          </a:p>
        </p:txBody>
      </p:sp>
      <p:pic>
        <p:nvPicPr>
          <p:cNvPr id="8196" name="Picture 4" descr="See the source image">
            <a:extLst>
              <a:ext uri="{FF2B5EF4-FFF2-40B4-BE49-F238E27FC236}">
                <a16:creationId xmlns:a16="http://schemas.microsoft.com/office/drawing/2014/main" id="{534B9606-996C-5C83-6091-FDFE6FD7A6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4559" y="956111"/>
            <a:ext cx="4876800" cy="3867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D71F50-02B7-7EFD-1C65-1A6704D5705B}"/>
              </a:ext>
            </a:extLst>
          </p:cNvPr>
          <p:cNvSpPr txBox="1"/>
          <p:nvPr/>
        </p:nvSpPr>
        <p:spPr>
          <a:xfrm>
            <a:off x="379379" y="4902740"/>
            <a:ext cx="4630366" cy="369332"/>
          </a:xfrm>
          <a:prstGeom prst="rect">
            <a:avLst/>
          </a:prstGeom>
          <a:noFill/>
        </p:spPr>
        <p:txBody>
          <a:bodyPr wrap="square" rtlCol="0">
            <a:spAutoFit/>
          </a:bodyPr>
          <a:lstStyle/>
          <a:p>
            <a:pPr algn="ctr"/>
            <a:r>
              <a:rPr lang="en-GB" dirty="0">
                <a:latin typeface="Bodoni MT Condensed" panose="02070606080606020203" pitchFamily="18" charset="0"/>
              </a:rPr>
              <a:t>Maison de Giverny 1910 Claude Monet</a:t>
            </a:r>
          </a:p>
        </p:txBody>
      </p:sp>
      <p:pic>
        <p:nvPicPr>
          <p:cNvPr id="5122" name="Picture 2" descr="Le Pont japonais (C Monet - W 1911) | Claude monet, Monet, Landscape ...">
            <a:extLst>
              <a:ext uri="{FF2B5EF4-FFF2-40B4-BE49-F238E27FC236}">
                <a16:creationId xmlns:a16="http://schemas.microsoft.com/office/drawing/2014/main" id="{6F2EC05D-492A-0CAD-72EF-C79CC5A37D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914102"/>
            <a:ext cx="12192000" cy="6003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F28FB6-B0F7-8BFC-AA6D-5252C1FA235F}"/>
              </a:ext>
            </a:extLst>
          </p:cNvPr>
          <p:cNvSpPr txBox="1"/>
          <p:nvPr/>
        </p:nvSpPr>
        <p:spPr>
          <a:xfrm>
            <a:off x="244559" y="484632"/>
            <a:ext cx="4765186" cy="369332"/>
          </a:xfrm>
          <a:prstGeom prst="rect">
            <a:avLst/>
          </a:prstGeom>
          <a:noFill/>
        </p:spPr>
        <p:txBody>
          <a:bodyPr wrap="square" rtlCol="0">
            <a:spAutoFit/>
          </a:bodyPr>
          <a:lstStyle/>
          <a:p>
            <a:r>
              <a:rPr lang="en-GB" dirty="0">
                <a:latin typeface="Bodoni MT Condensed" panose="02070606080606020203" pitchFamily="18" charset="0"/>
              </a:rPr>
              <a:t>Le Pont Japonais, Giverny 1911 Claude Monet  </a:t>
            </a:r>
          </a:p>
        </p:txBody>
      </p:sp>
    </p:spTree>
    <p:extLst>
      <p:ext uri="{BB962C8B-B14F-4D97-AF65-F5344CB8AC3E}">
        <p14:creationId xmlns:p14="http://schemas.microsoft.com/office/powerpoint/2010/main" val="27158743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barn(inVertical)">
                                      <p:cBhvr>
                                        <p:cTn id="37" dur="500"/>
                                        <p:tgtEl>
                                          <p:spTgt spid="819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122"/>
                                        </p:tgtEl>
                                        <p:attrNameLst>
                                          <p:attrName>style.visibility</p:attrName>
                                        </p:attrNameLst>
                                      </p:cBhvr>
                                      <p:to>
                                        <p:strVal val="visible"/>
                                      </p:to>
                                    </p:set>
                                    <p:animEffect transition="in" filter="barn(inVertical)">
                                      <p:cBhvr>
                                        <p:cTn id="48" dur="500"/>
                                        <p:tgtEl>
                                          <p:spTgt spid="51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7DA2-356F-DA99-015C-6E80C5F1C670}"/>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DC4B1EDC-BF94-E7C1-79A7-B8F44CAD7595}"/>
              </a:ext>
            </a:extLst>
          </p:cNvPr>
          <p:cNvSpPr>
            <a:spLocks noGrp="1"/>
          </p:cNvSpPr>
          <p:nvPr>
            <p:ph type="body"/>
          </p:nvPr>
        </p:nvSpPr>
        <p:spPr/>
        <p:txBody>
          <a:bodyPr/>
          <a:lstStyle/>
          <a:p>
            <a:endParaRPr lang="en-GB"/>
          </a:p>
        </p:txBody>
      </p:sp>
      <p:pic>
        <p:nvPicPr>
          <p:cNvPr id="2050" name="Picture 2" descr="Pin on Mode Belle Epoque">
            <a:extLst>
              <a:ext uri="{FF2B5EF4-FFF2-40B4-BE49-F238E27FC236}">
                <a16:creationId xmlns:a16="http://schemas.microsoft.com/office/drawing/2014/main" id="{4CC46878-8870-B5C5-F252-0045DB717B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8500" y="0"/>
            <a:ext cx="387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194AEC-37DE-1F74-9A1F-7635928E6094}"/>
              </a:ext>
            </a:extLst>
          </p:cNvPr>
          <p:cNvSpPr txBox="1"/>
          <p:nvPr/>
        </p:nvSpPr>
        <p:spPr>
          <a:xfrm>
            <a:off x="5165387" y="6001966"/>
            <a:ext cx="3064213" cy="369332"/>
          </a:xfrm>
          <a:prstGeom prst="rect">
            <a:avLst/>
          </a:prstGeom>
          <a:noFill/>
        </p:spPr>
        <p:txBody>
          <a:bodyPr wrap="square" rtlCol="0">
            <a:spAutoFit/>
          </a:bodyPr>
          <a:lstStyle/>
          <a:p>
            <a:r>
              <a:rPr lang="en-GB" dirty="0">
                <a:solidFill>
                  <a:srgbClr val="71CD33"/>
                </a:solidFill>
                <a:latin typeface="Bodoni MT Condensed" panose="02070606080606020203" pitchFamily="18" charset="0"/>
              </a:rPr>
              <a:t>La Femme en Robe </a:t>
            </a:r>
            <a:r>
              <a:rPr lang="en-GB" dirty="0" err="1">
                <a:solidFill>
                  <a:srgbClr val="71CD33"/>
                </a:solidFill>
                <a:latin typeface="Bodoni MT Condensed" panose="02070606080606020203" pitchFamily="18" charset="0"/>
              </a:rPr>
              <a:t>Verte</a:t>
            </a:r>
            <a:r>
              <a:rPr lang="en-GB" dirty="0">
                <a:solidFill>
                  <a:srgbClr val="71CD33"/>
                </a:solidFill>
                <a:latin typeface="Bodoni MT Condensed" panose="02070606080606020203" pitchFamily="18" charset="0"/>
              </a:rPr>
              <a:t> 1867 Claude Monet</a:t>
            </a:r>
          </a:p>
        </p:txBody>
      </p:sp>
      <p:pic>
        <p:nvPicPr>
          <p:cNvPr id="2052" name="Picture 4" descr="Image result for Claude Monet Caricature">
            <a:extLst>
              <a:ext uri="{FF2B5EF4-FFF2-40B4-BE49-F238E27FC236}">
                <a16:creationId xmlns:a16="http://schemas.microsoft.com/office/drawing/2014/main" id="{65A70C5B-39EA-F19A-C683-031C759EB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476" y="1432654"/>
            <a:ext cx="224790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aude Monet Caricature">
            <a:extLst>
              <a:ext uri="{FF2B5EF4-FFF2-40B4-BE49-F238E27FC236}">
                <a16:creationId xmlns:a16="http://schemas.microsoft.com/office/drawing/2014/main" id="{A740698D-A8FA-4F2D-ED12-654353763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7361" y="1432654"/>
            <a:ext cx="2626198" cy="41692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presyonizm'in Yaratıcısı Claude Monet'den Daha Önce Hiç Görmediğiniz ...">
            <a:extLst>
              <a:ext uri="{FF2B5EF4-FFF2-40B4-BE49-F238E27FC236}">
                <a16:creationId xmlns:a16="http://schemas.microsoft.com/office/drawing/2014/main" id="{85503349-B736-83F6-0C02-71267A2CC83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9344" y="1583729"/>
            <a:ext cx="2784706" cy="3976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17B320-7939-CFC8-C970-CB415BA0F90B}"/>
              </a:ext>
            </a:extLst>
          </p:cNvPr>
          <p:cNvSpPr txBox="1"/>
          <p:nvPr/>
        </p:nvSpPr>
        <p:spPr>
          <a:xfrm>
            <a:off x="729574" y="5788711"/>
            <a:ext cx="3873500" cy="378625"/>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Trois Caricatures 1858-1859 Claude Monet</a:t>
            </a:r>
          </a:p>
        </p:txBody>
      </p:sp>
    </p:spTree>
    <p:extLst>
      <p:ext uri="{BB962C8B-B14F-4D97-AF65-F5344CB8AC3E}">
        <p14:creationId xmlns:p14="http://schemas.microsoft.com/office/powerpoint/2010/main" val="4548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wheel(1)">
                                      <p:cBhvr>
                                        <p:cTn id="23" dur="2000"/>
                                        <p:tgtEl>
                                          <p:spTgt spid="205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circle(in)">
                                      <p:cBhvr>
                                        <p:cTn id="34" dur="2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753A-D9F7-06DD-F8DA-814C4926A295}"/>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6E354762-148D-1C47-6842-CFD1DC7F87EA}"/>
              </a:ext>
            </a:extLst>
          </p:cNvPr>
          <p:cNvSpPr>
            <a:spLocks noGrp="1"/>
          </p:cNvSpPr>
          <p:nvPr>
            <p:ph type="body"/>
          </p:nvPr>
        </p:nvSpPr>
        <p:spPr/>
        <p:txBody>
          <a:bodyPr/>
          <a:lstStyle/>
          <a:p>
            <a:endParaRPr lang="en-GB"/>
          </a:p>
        </p:txBody>
      </p:sp>
      <p:pic>
        <p:nvPicPr>
          <p:cNvPr id="3074" name="Picture 2" descr="The Terrace At Sainte Adresse by Claude Monet">
            <a:extLst>
              <a:ext uri="{FF2B5EF4-FFF2-40B4-BE49-F238E27FC236}">
                <a16:creationId xmlns:a16="http://schemas.microsoft.com/office/drawing/2014/main" id="{B513E158-584B-DC06-190F-C736FB110B2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1140" y="-11637"/>
            <a:ext cx="9080860" cy="6881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8C538E-464F-F5B2-2742-5FBD4A144B17}"/>
              </a:ext>
            </a:extLst>
          </p:cNvPr>
          <p:cNvSpPr txBox="1"/>
          <p:nvPr/>
        </p:nvSpPr>
        <p:spPr>
          <a:xfrm>
            <a:off x="330740" y="5797685"/>
            <a:ext cx="2636196" cy="64633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Terrasse de Sainte </a:t>
            </a:r>
            <a:r>
              <a:rPr lang="en-GB" dirty="0" err="1">
                <a:solidFill>
                  <a:srgbClr val="FFFF00"/>
                </a:solidFill>
                <a:latin typeface="Bodoni MT Condensed" panose="02070606080606020203" pitchFamily="18" charset="0"/>
              </a:rPr>
              <a:t>Adresse</a:t>
            </a:r>
            <a:r>
              <a:rPr lang="en-GB" dirty="0">
                <a:solidFill>
                  <a:srgbClr val="FFFF00"/>
                </a:solidFill>
                <a:latin typeface="Bodoni MT Condensed" panose="02070606080606020203" pitchFamily="18" charset="0"/>
              </a:rPr>
              <a:t> 1867 Claude Monet</a:t>
            </a:r>
          </a:p>
        </p:txBody>
      </p:sp>
    </p:spTree>
    <p:extLst>
      <p:ext uri="{BB962C8B-B14F-4D97-AF65-F5344CB8AC3E}">
        <p14:creationId xmlns:p14="http://schemas.microsoft.com/office/powerpoint/2010/main" val="22149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B65-22DE-F3B2-AEFA-813F0DA9CC32}"/>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D9A77581-9008-4378-219A-869F28FCE1F4}"/>
              </a:ext>
            </a:extLst>
          </p:cNvPr>
          <p:cNvSpPr>
            <a:spLocks noGrp="1"/>
          </p:cNvSpPr>
          <p:nvPr>
            <p:ph type="body"/>
          </p:nvPr>
        </p:nvSpPr>
        <p:spPr/>
        <p:txBody>
          <a:bodyPr/>
          <a:lstStyle/>
          <a:p>
            <a:endParaRPr lang="en-GB"/>
          </a:p>
        </p:txBody>
      </p:sp>
      <p:pic>
        <p:nvPicPr>
          <p:cNvPr id="4098" name="Picture 2" descr="Musée d'Orsay : les Femmes au jardin de Monet retrouvent leurs couleurs">
            <a:extLst>
              <a:ext uri="{FF2B5EF4-FFF2-40B4-BE49-F238E27FC236}">
                <a16:creationId xmlns:a16="http://schemas.microsoft.com/office/drawing/2014/main" id="{02612953-CA19-0E5F-07A0-6478838828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03089"/>
            <a:ext cx="10064704" cy="5654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34C3FA-498B-563F-FAAB-672C72D1FB2D}"/>
              </a:ext>
            </a:extLst>
          </p:cNvPr>
          <p:cNvSpPr txBox="1"/>
          <p:nvPr/>
        </p:nvSpPr>
        <p:spPr>
          <a:xfrm>
            <a:off x="10136221" y="2208179"/>
            <a:ext cx="2054459"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Femmes au Jardin </a:t>
            </a:r>
          </a:p>
          <a:p>
            <a:r>
              <a:rPr lang="en-GB" dirty="0">
                <a:solidFill>
                  <a:srgbClr val="FFFF00"/>
                </a:solidFill>
                <a:latin typeface="Bodoni MT Condensed" panose="02070606080606020203" pitchFamily="18" charset="0"/>
              </a:rPr>
              <a:t>1867</a:t>
            </a:r>
          </a:p>
          <a:p>
            <a:r>
              <a:rPr lang="en-GB" dirty="0">
                <a:solidFill>
                  <a:srgbClr val="FFFF00"/>
                </a:solidFill>
                <a:latin typeface="Bodoni MT Condensed" panose="02070606080606020203" pitchFamily="18" charset="0"/>
              </a:rPr>
              <a:t>Claude Monet</a:t>
            </a:r>
          </a:p>
        </p:txBody>
      </p:sp>
    </p:spTree>
    <p:extLst>
      <p:ext uri="{BB962C8B-B14F-4D97-AF65-F5344CB8AC3E}">
        <p14:creationId xmlns:p14="http://schemas.microsoft.com/office/powerpoint/2010/main" val="151482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in)">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34E9-B205-D15D-7136-06991234493B}"/>
              </a:ext>
            </a:extLst>
          </p:cNvPr>
          <p:cNvSpPr>
            <a:spLocks noGrp="1"/>
          </p:cNvSpPr>
          <p:nvPr>
            <p:ph type="title"/>
          </p:nvPr>
        </p:nvSpPr>
        <p:spPr/>
        <p:txBody>
          <a:bodyPr/>
          <a:lstStyle/>
          <a:p>
            <a:r>
              <a:rPr lang="en-GB" dirty="0"/>
              <a:t>Unfair Comparison </a:t>
            </a:r>
          </a:p>
        </p:txBody>
      </p:sp>
      <p:sp>
        <p:nvSpPr>
          <p:cNvPr id="3" name="Subtitle 2">
            <a:extLst>
              <a:ext uri="{FF2B5EF4-FFF2-40B4-BE49-F238E27FC236}">
                <a16:creationId xmlns:a16="http://schemas.microsoft.com/office/drawing/2014/main" id="{18E8FC6D-900C-CF11-F22D-F048A7DF3748}"/>
              </a:ext>
            </a:extLst>
          </p:cNvPr>
          <p:cNvSpPr>
            <a:spLocks noGrp="1"/>
          </p:cNvSpPr>
          <p:nvPr>
            <p:ph type="subTitle"/>
          </p:nvPr>
        </p:nvSpPr>
        <p:spPr/>
        <p:txBody>
          <a:bodyPr/>
          <a:lstStyle/>
          <a:p>
            <a:endParaRPr lang="en-GB"/>
          </a:p>
        </p:txBody>
      </p:sp>
      <p:pic>
        <p:nvPicPr>
          <p:cNvPr id="1026" name="Picture 2" descr="See the source image">
            <a:extLst>
              <a:ext uri="{FF2B5EF4-FFF2-40B4-BE49-F238E27FC236}">
                <a16:creationId xmlns:a16="http://schemas.microsoft.com/office/drawing/2014/main" id="{B81C84D6-39B5-E32C-D1B2-C8DF157C81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3350" y="1259175"/>
            <a:ext cx="5715000" cy="4667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731238-6934-3EB3-01F5-8AB4C6893115}"/>
              </a:ext>
            </a:extLst>
          </p:cNvPr>
          <p:cNvSpPr txBox="1"/>
          <p:nvPr/>
        </p:nvSpPr>
        <p:spPr>
          <a:xfrm>
            <a:off x="773350" y="6049466"/>
            <a:ext cx="5622587" cy="369332"/>
          </a:xfrm>
          <a:prstGeom prst="rect">
            <a:avLst/>
          </a:prstGeom>
          <a:noFill/>
        </p:spPr>
        <p:txBody>
          <a:bodyPr wrap="square" rtlCol="0">
            <a:spAutoFit/>
          </a:bodyPr>
          <a:lstStyle/>
          <a:p>
            <a:pPr algn="ctr"/>
            <a:r>
              <a:rPr lang="en-GB" dirty="0">
                <a:latin typeface="Bodoni MT Condensed" panose="02070606080606020203" pitchFamily="18" charset="0"/>
              </a:rPr>
              <a:t>The Annunciation Jan Van Eyck 1440</a:t>
            </a:r>
          </a:p>
        </p:txBody>
      </p:sp>
      <p:pic>
        <p:nvPicPr>
          <p:cNvPr id="1032" name="Picture 8" descr="See the source image">
            <a:extLst>
              <a:ext uri="{FF2B5EF4-FFF2-40B4-BE49-F238E27FC236}">
                <a16:creationId xmlns:a16="http://schemas.microsoft.com/office/drawing/2014/main" id="{4853C6FE-EC09-E2DB-267F-1883B272D6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0927" y="273599"/>
            <a:ext cx="3780273" cy="55765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B7B1D1-BC91-A4F1-1DC0-8DC781DCF304}"/>
              </a:ext>
            </a:extLst>
          </p:cNvPr>
          <p:cNvSpPr txBox="1"/>
          <p:nvPr/>
        </p:nvSpPr>
        <p:spPr>
          <a:xfrm>
            <a:off x="7908587" y="5926425"/>
            <a:ext cx="3672613" cy="369332"/>
          </a:xfrm>
          <a:prstGeom prst="rect">
            <a:avLst/>
          </a:prstGeom>
          <a:noFill/>
        </p:spPr>
        <p:txBody>
          <a:bodyPr wrap="square" rtlCol="0">
            <a:spAutoFit/>
          </a:bodyPr>
          <a:lstStyle/>
          <a:p>
            <a:pPr algn="ctr"/>
            <a:r>
              <a:rPr lang="en-GB" dirty="0">
                <a:latin typeface="Bodoni MT Condensed" panose="02070606080606020203" pitchFamily="18" charset="0"/>
              </a:rPr>
              <a:t>Angel of the Annunciation Jean de Liege 1380s</a:t>
            </a:r>
          </a:p>
        </p:txBody>
      </p:sp>
      <p:sp>
        <p:nvSpPr>
          <p:cNvPr id="7" name="TextBox 6">
            <a:extLst>
              <a:ext uri="{FF2B5EF4-FFF2-40B4-BE49-F238E27FC236}">
                <a16:creationId xmlns:a16="http://schemas.microsoft.com/office/drawing/2014/main" id="{158F7C12-C83C-5FFE-D38C-CFF8233F2EFA}"/>
              </a:ext>
            </a:extLst>
          </p:cNvPr>
          <p:cNvSpPr txBox="1"/>
          <p:nvPr/>
        </p:nvSpPr>
        <p:spPr>
          <a:xfrm>
            <a:off x="3895627" y="6466415"/>
            <a:ext cx="6094428" cy="369332"/>
          </a:xfrm>
          <a:prstGeom prst="rect">
            <a:avLst/>
          </a:prstGeom>
          <a:noFill/>
        </p:spPr>
        <p:txBody>
          <a:bodyPr wrap="square">
            <a:spAutoFit/>
          </a:bodyPr>
          <a:lstStyle/>
          <a:p>
            <a:r>
              <a:rPr lang="en-GB" sz="1800" dirty="0">
                <a:hlinkClick r:id="rId4"/>
              </a:rPr>
              <a:t>Know the Artist: Jan van Eyck - Bing video</a:t>
            </a:r>
            <a:endParaRPr lang="en-GB" sz="1800" dirty="0"/>
          </a:p>
        </p:txBody>
      </p:sp>
    </p:spTree>
    <p:extLst>
      <p:ext uri="{BB962C8B-B14F-4D97-AF65-F5344CB8AC3E}">
        <p14:creationId xmlns:p14="http://schemas.microsoft.com/office/powerpoint/2010/main" val="28823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wheel(1)">
                                      <p:cBhvr>
                                        <p:cTn id="13" dur="20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5E4E-4EAC-1E54-862C-A2A00C76F4C5}"/>
              </a:ext>
            </a:extLst>
          </p:cNvPr>
          <p:cNvSpPr>
            <a:spLocks noGrp="1"/>
          </p:cNvSpPr>
          <p:nvPr>
            <p:ph type="title"/>
          </p:nvPr>
        </p:nvSpPr>
        <p:spPr/>
        <p:txBody>
          <a:bodyPr/>
          <a:lstStyle/>
          <a:p>
            <a:r>
              <a:rPr lang="en-GB" dirty="0"/>
              <a:t>Unfair you know what!</a:t>
            </a:r>
          </a:p>
        </p:txBody>
      </p:sp>
      <p:sp>
        <p:nvSpPr>
          <p:cNvPr id="3" name="Text Placeholder 2">
            <a:extLst>
              <a:ext uri="{FF2B5EF4-FFF2-40B4-BE49-F238E27FC236}">
                <a16:creationId xmlns:a16="http://schemas.microsoft.com/office/drawing/2014/main" id="{6DDA90E9-0D3F-6648-4A10-1180521FC38A}"/>
              </a:ext>
            </a:extLst>
          </p:cNvPr>
          <p:cNvSpPr>
            <a:spLocks noGrp="1"/>
          </p:cNvSpPr>
          <p:nvPr>
            <p:ph type="body"/>
          </p:nvPr>
        </p:nvSpPr>
        <p:spPr/>
        <p:txBody>
          <a:bodyPr/>
          <a:lstStyle/>
          <a:p>
            <a:endParaRPr lang="en-GB" dirty="0"/>
          </a:p>
        </p:txBody>
      </p:sp>
      <p:pic>
        <p:nvPicPr>
          <p:cNvPr id="23554" name="Picture 2" descr="Concert at the Casino of Deauville Eugene Boudin Painting Print CANVAS ...">
            <a:extLst>
              <a:ext uri="{FF2B5EF4-FFF2-40B4-BE49-F238E27FC236}">
                <a16:creationId xmlns:a16="http://schemas.microsoft.com/office/drawing/2014/main" id="{99A190D2-B6E3-3832-AC4B-13AD56A225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614" y="1417680"/>
            <a:ext cx="5505384" cy="4239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74B709-5069-50F9-7D86-CC345DF0C9F6}"/>
              </a:ext>
            </a:extLst>
          </p:cNvPr>
          <p:cNvSpPr txBox="1"/>
          <p:nvPr/>
        </p:nvSpPr>
        <p:spPr>
          <a:xfrm>
            <a:off x="609480" y="5778230"/>
            <a:ext cx="499365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Devant le Casino de Deauville Eugène Boudin</a:t>
            </a:r>
          </a:p>
        </p:txBody>
      </p:sp>
      <p:pic>
        <p:nvPicPr>
          <p:cNvPr id="23556" name="Picture 4" descr="Image result for Monet Femmes au jardin">
            <a:extLst>
              <a:ext uri="{FF2B5EF4-FFF2-40B4-BE49-F238E27FC236}">
                <a16:creationId xmlns:a16="http://schemas.microsoft.com/office/drawing/2014/main" id="{E2C1D46A-A4C7-FC74-C0DD-CDA485B56C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4864" y="1604520"/>
            <a:ext cx="6114755" cy="40874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ECE061-1C7B-C320-BB6D-640091164235}"/>
              </a:ext>
            </a:extLst>
          </p:cNvPr>
          <p:cNvSpPr txBox="1"/>
          <p:nvPr/>
        </p:nvSpPr>
        <p:spPr>
          <a:xfrm>
            <a:off x="609480" y="5778230"/>
            <a:ext cx="4993652" cy="369332"/>
          </a:xfrm>
          <a:prstGeom prst="rect">
            <a:avLst/>
          </a:prstGeom>
          <a:noFill/>
        </p:spPr>
        <p:txBody>
          <a:bodyPr wrap="square" rtlCol="0">
            <a:spAutoFit/>
          </a:bodyPr>
          <a:lstStyle/>
          <a:p>
            <a:pPr algn="ctr"/>
            <a:r>
              <a:rPr lang="en-GB" dirty="0">
                <a:latin typeface="Bodoni MT Condensed" panose="02070606080606020203" pitchFamily="18" charset="0"/>
              </a:rPr>
              <a:t>Devant le Casino De Deauville Eugène Boudin</a:t>
            </a:r>
          </a:p>
        </p:txBody>
      </p:sp>
      <p:sp>
        <p:nvSpPr>
          <p:cNvPr id="6" name="TextBox 5">
            <a:extLst>
              <a:ext uri="{FF2B5EF4-FFF2-40B4-BE49-F238E27FC236}">
                <a16:creationId xmlns:a16="http://schemas.microsoft.com/office/drawing/2014/main" id="{DA904A91-0729-2884-1D84-641DC2E639C1}"/>
              </a:ext>
            </a:extLst>
          </p:cNvPr>
          <p:cNvSpPr txBox="1"/>
          <p:nvPr/>
        </p:nvSpPr>
        <p:spPr>
          <a:xfrm>
            <a:off x="6643991" y="5692011"/>
            <a:ext cx="4993652" cy="369332"/>
          </a:xfrm>
          <a:prstGeom prst="rect">
            <a:avLst/>
          </a:prstGeom>
          <a:noFill/>
        </p:spPr>
        <p:txBody>
          <a:bodyPr wrap="square" rtlCol="0">
            <a:spAutoFit/>
          </a:bodyPr>
          <a:lstStyle/>
          <a:p>
            <a:pPr algn="ctr"/>
            <a:r>
              <a:rPr lang="en-GB" dirty="0">
                <a:latin typeface="Bodoni MT Condensed" panose="02070606080606020203" pitchFamily="18" charset="0"/>
              </a:rPr>
              <a:t>Femmes au Jardin Claude Monet 1867</a:t>
            </a:r>
          </a:p>
        </p:txBody>
      </p:sp>
    </p:spTree>
    <p:extLst>
      <p:ext uri="{BB962C8B-B14F-4D97-AF65-F5344CB8AC3E}">
        <p14:creationId xmlns:p14="http://schemas.microsoft.com/office/powerpoint/2010/main" val="40045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wipe(down)">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Effect transition="in" filter="barn(inVertical)">
                                      <p:cBhvr>
                                        <p:cTn id="18" dur="500"/>
                                        <p:tgtEl>
                                          <p:spTgt spid="235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0373-A625-69A5-CD53-2026006C3079}"/>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48543CCA-DF21-CE69-AD25-5BE08E3DF416}"/>
              </a:ext>
            </a:extLst>
          </p:cNvPr>
          <p:cNvSpPr>
            <a:spLocks noGrp="1"/>
          </p:cNvSpPr>
          <p:nvPr>
            <p:ph type="body"/>
          </p:nvPr>
        </p:nvSpPr>
        <p:spPr/>
        <p:txBody>
          <a:bodyPr/>
          <a:lstStyle/>
          <a:p>
            <a:endParaRPr lang="en-GB"/>
          </a:p>
        </p:txBody>
      </p:sp>
      <p:pic>
        <p:nvPicPr>
          <p:cNvPr id="29698" name="Picture 2" descr="ART &amp; ARTISTS: Claude Monet - part 8 1875 - 1876">
            <a:extLst>
              <a:ext uri="{FF2B5EF4-FFF2-40B4-BE49-F238E27FC236}">
                <a16:creationId xmlns:a16="http://schemas.microsoft.com/office/drawing/2014/main" id="{AE81BC7B-B637-0EC6-FABE-696DBED661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163" y="0"/>
            <a:ext cx="9336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A38989-624B-FC2B-FB0E-232D36998058}"/>
              </a:ext>
            </a:extLst>
          </p:cNvPr>
          <p:cNvSpPr txBox="1"/>
          <p:nvPr/>
        </p:nvSpPr>
        <p:spPr>
          <a:xfrm>
            <a:off x="10875523" y="1799617"/>
            <a:ext cx="1316477"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Monet et </a:t>
            </a:r>
            <a:r>
              <a:rPr lang="en-GB" dirty="0" err="1">
                <a:solidFill>
                  <a:srgbClr val="FFFF00"/>
                </a:solidFill>
                <a:latin typeface="Bodoni MT Condensed" panose="02070606080606020203" pitchFamily="18" charset="0"/>
              </a:rPr>
              <a:t>sa</a:t>
            </a:r>
            <a:r>
              <a:rPr lang="en-GB" dirty="0">
                <a:solidFill>
                  <a:srgbClr val="FFFF00"/>
                </a:solidFill>
                <a:latin typeface="Bodoni MT Condensed" panose="02070606080606020203" pitchFamily="18" charset="0"/>
              </a:rPr>
              <a:t> Muse, Camille 1876</a:t>
            </a:r>
          </a:p>
          <a:p>
            <a:r>
              <a:rPr lang="en-GB" dirty="0">
                <a:solidFill>
                  <a:srgbClr val="FFFF00"/>
                </a:solidFill>
                <a:latin typeface="Bodoni MT Condensed" panose="02070606080606020203" pitchFamily="18" charset="0"/>
              </a:rPr>
              <a:t>Claude Monet</a:t>
            </a:r>
          </a:p>
        </p:txBody>
      </p:sp>
    </p:spTree>
    <p:extLst>
      <p:ext uri="{BB962C8B-B14F-4D97-AF65-F5344CB8AC3E}">
        <p14:creationId xmlns:p14="http://schemas.microsoft.com/office/powerpoint/2010/main" val="5761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ipe(left)">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B698-85D9-0383-FDED-D765E9FE70DD}"/>
              </a:ext>
            </a:extLst>
          </p:cNvPr>
          <p:cNvSpPr>
            <a:spLocks noGrp="1"/>
          </p:cNvSpPr>
          <p:nvPr>
            <p:ph type="title"/>
          </p:nvPr>
        </p:nvSpPr>
        <p:spPr/>
        <p:txBody>
          <a:bodyPr/>
          <a:lstStyle/>
          <a:p>
            <a:r>
              <a:rPr lang="en-GB" dirty="0"/>
              <a:t>Camille Monet 1847-1879</a:t>
            </a:r>
          </a:p>
        </p:txBody>
      </p:sp>
      <p:sp>
        <p:nvSpPr>
          <p:cNvPr id="3" name="Text Placeholder 2">
            <a:extLst>
              <a:ext uri="{FF2B5EF4-FFF2-40B4-BE49-F238E27FC236}">
                <a16:creationId xmlns:a16="http://schemas.microsoft.com/office/drawing/2014/main" id="{381DC0B9-21DF-3CD2-CD3B-1C53D07F3B0A}"/>
              </a:ext>
            </a:extLst>
          </p:cNvPr>
          <p:cNvSpPr>
            <a:spLocks noGrp="1"/>
          </p:cNvSpPr>
          <p:nvPr>
            <p:ph type="body"/>
          </p:nvPr>
        </p:nvSpPr>
        <p:spPr/>
        <p:txBody>
          <a:bodyPr/>
          <a:lstStyle/>
          <a:p>
            <a:endParaRPr lang="en-GB"/>
          </a:p>
        </p:txBody>
      </p:sp>
      <p:pic>
        <p:nvPicPr>
          <p:cNvPr id="11266" name="Picture 2">
            <a:extLst>
              <a:ext uri="{FF2B5EF4-FFF2-40B4-BE49-F238E27FC236}">
                <a16:creationId xmlns:a16="http://schemas.microsoft.com/office/drawing/2014/main" id="{B8F2ED04-C78A-F2FA-4F3B-7DD180BAFD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3909" y="1417680"/>
            <a:ext cx="3140863" cy="51667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e Déjeuner">
            <a:extLst>
              <a:ext uri="{FF2B5EF4-FFF2-40B4-BE49-F238E27FC236}">
                <a16:creationId xmlns:a16="http://schemas.microsoft.com/office/drawing/2014/main" id="{72F84638-AC92-1AEF-1271-BE0A48409C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3663" y="0"/>
            <a:ext cx="4478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410B8E-43BE-666D-6852-655ACC5677FE}"/>
              </a:ext>
            </a:extLst>
          </p:cNvPr>
          <p:cNvSpPr txBox="1"/>
          <p:nvPr/>
        </p:nvSpPr>
        <p:spPr>
          <a:xfrm>
            <a:off x="886120" y="3044858"/>
            <a:ext cx="1267789" cy="1477328"/>
          </a:xfrm>
          <a:prstGeom prst="rect">
            <a:avLst/>
          </a:prstGeom>
          <a:noFill/>
        </p:spPr>
        <p:txBody>
          <a:bodyPr wrap="square" rtlCol="0">
            <a:spAutoFit/>
          </a:bodyPr>
          <a:lstStyle/>
          <a:p>
            <a:r>
              <a:rPr lang="fr-FR" dirty="0">
                <a:solidFill>
                  <a:srgbClr val="A20000"/>
                </a:solidFill>
                <a:latin typeface="Bodoni MT Condensed" panose="02070606080606020203" pitchFamily="18" charset="0"/>
              </a:rPr>
              <a:t>La Japonaise:</a:t>
            </a:r>
          </a:p>
          <a:p>
            <a:r>
              <a:rPr lang="en-GB" dirty="0" err="1">
                <a:solidFill>
                  <a:srgbClr val="A20000"/>
                </a:solidFill>
                <a:latin typeface="Bodoni MT Condensed" panose="02070606080606020203" pitchFamily="18" charset="0"/>
              </a:rPr>
              <a:t>Camillle</a:t>
            </a:r>
            <a:r>
              <a:rPr lang="en-GB" dirty="0">
                <a:solidFill>
                  <a:srgbClr val="A20000"/>
                </a:solidFill>
                <a:latin typeface="Bodoni MT Condensed" panose="02070606080606020203" pitchFamily="18" charset="0"/>
              </a:rPr>
              <a:t> en Kimono</a:t>
            </a:r>
          </a:p>
          <a:p>
            <a:r>
              <a:rPr lang="en-GB" dirty="0">
                <a:solidFill>
                  <a:srgbClr val="A20000"/>
                </a:solidFill>
                <a:latin typeface="Bodoni MT Condensed" panose="02070606080606020203" pitchFamily="18" charset="0"/>
              </a:rPr>
              <a:t>1869</a:t>
            </a:r>
          </a:p>
          <a:p>
            <a:r>
              <a:rPr lang="en-GB" dirty="0">
                <a:solidFill>
                  <a:srgbClr val="A20000"/>
                </a:solidFill>
                <a:latin typeface="Bodoni MT Condensed" panose="02070606080606020203" pitchFamily="18" charset="0"/>
              </a:rPr>
              <a:t>Claude Monet</a:t>
            </a:r>
          </a:p>
        </p:txBody>
      </p:sp>
      <p:sp>
        <p:nvSpPr>
          <p:cNvPr id="5" name="TextBox 4">
            <a:extLst>
              <a:ext uri="{FF2B5EF4-FFF2-40B4-BE49-F238E27FC236}">
                <a16:creationId xmlns:a16="http://schemas.microsoft.com/office/drawing/2014/main" id="{F4D15CC3-FC67-3974-9448-CF2F1001B6D3}"/>
              </a:ext>
            </a:extLst>
          </p:cNvPr>
          <p:cNvSpPr txBox="1"/>
          <p:nvPr/>
        </p:nvSpPr>
        <p:spPr>
          <a:xfrm>
            <a:off x="6562562" y="2545237"/>
            <a:ext cx="1151102" cy="923330"/>
          </a:xfrm>
          <a:prstGeom prst="rect">
            <a:avLst/>
          </a:prstGeom>
          <a:noFill/>
        </p:spPr>
        <p:txBody>
          <a:bodyPr wrap="square" rtlCol="0">
            <a:spAutoFit/>
          </a:bodyPr>
          <a:lstStyle/>
          <a:p>
            <a:r>
              <a:rPr lang="fr-FR" dirty="0">
                <a:latin typeface="Bodoni MT Condensed" panose="02070606080606020203" pitchFamily="18" charset="0"/>
              </a:rPr>
              <a:t>Le Déjeuner</a:t>
            </a:r>
          </a:p>
          <a:p>
            <a:r>
              <a:rPr lang="en-GB" dirty="0">
                <a:latin typeface="Bodoni MT Condensed" panose="02070606080606020203" pitchFamily="18" charset="0"/>
              </a:rPr>
              <a:t>1874</a:t>
            </a:r>
          </a:p>
          <a:p>
            <a:r>
              <a:rPr lang="en-GB" dirty="0">
                <a:latin typeface="Bodoni MT Condensed" panose="02070606080606020203" pitchFamily="18" charset="0"/>
              </a:rPr>
              <a:t>Claude Monet</a:t>
            </a:r>
          </a:p>
        </p:txBody>
      </p:sp>
      <p:pic>
        <p:nvPicPr>
          <p:cNvPr id="1026" name="Picture 2" descr="The Walk (Bazille and Camille), 1865 | Monet art, Claude monet art ...">
            <a:extLst>
              <a:ext uri="{FF2B5EF4-FFF2-40B4-BE49-F238E27FC236}">
                <a16:creationId xmlns:a16="http://schemas.microsoft.com/office/drawing/2014/main" id="{1CB6F13E-4D31-7152-22AA-0FC8BE5D3A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539" y="0"/>
            <a:ext cx="5041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9D9E4B-F963-B35F-10CF-EB2EB5763828}"/>
              </a:ext>
            </a:extLst>
          </p:cNvPr>
          <p:cNvSpPr txBox="1"/>
          <p:nvPr/>
        </p:nvSpPr>
        <p:spPr>
          <a:xfrm>
            <a:off x="5712643" y="5335571"/>
            <a:ext cx="1932495" cy="1200329"/>
          </a:xfrm>
          <a:prstGeom prst="rect">
            <a:avLst/>
          </a:prstGeom>
          <a:noFill/>
        </p:spPr>
        <p:txBody>
          <a:bodyPr wrap="square" rtlCol="0">
            <a:spAutoFit/>
          </a:bodyPr>
          <a:lstStyle/>
          <a:p>
            <a:r>
              <a:rPr lang="en-GB" dirty="0">
                <a:latin typeface="Bodoni MT Condensed" panose="02070606080606020203" pitchFamily="18" charset="0"/>
              </a:rPr>
              <a:t>La Promenade: Camille et Bazille </a:t>
            </a:r>
          </a:p>
          <a:p>
            <a:r>
              <a:rPr lang="en-GB" dirty="0">
                <a:latin typeface="Bodoni MT Condensed" panose="02070606080606020203" pitchFamily="18" charset="0"/>
              </a:rPr>
              <a:t>1865 </a:t>
            </a:r>
          </a:p>
          <a:p>
            <a:r>
              <a:rPr lang="en-GB" dirty="0">
                <a:latin typeface="Bodoni MT Condensed" panose="02070606080606020203" pitchFamily="18" charset="0"/>
              </a:rPr>
              <a:t>Claude Monet</a:t>
            </a:r>
          </a:p>
        </p:txBody>
      </p:sp>
    </p:spTree>
    <p:extLst>
      <p:ext uri="{BB962C8B-B14F-4D97-AF65-F5344CB8AC3E}">
        <p14:creationId xmlns:p14="http://schemas.microsoft.com/office/powerpoint/2010/main" val="70286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randombar(horizontal)">
                                      <p:cBhvr>
                                        <p:cTn id="36" dur="500"/>
                                        <p:tgtEl>
                                          <p:spTgt spid="1126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wipe(down)">
                                      <p:cBhvr>
                                        <p:cTn id="47" dur="5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F8B5-CB93-751E-A4F7-B3205C2B0FAE}"/>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1F7C80CA-653F-9CCD-89D6-5BE4123D27B4}"/>
              </a:ext>
            </a:extLst>
          </p:cNvPr>
          <p:cNvSpPr>
            <a:spLocks noGrp="1"/>
          </p:cNvSpPr>
          <p:nvPr>
            <p:ph type="body"/>
          </p:nvPr>
        </p:nvSpPr>
        <p:spPr/>
        <p:txBody>
          <a:bodyPr/>
          <a:lstStyle/>
          <a:p>
            <a:endParaRPr lang="en-GB"/>
          </a:p>
        </p:txBody>
      </p:sp>
      <p:pic>
        <p:nvPicPr>
          <p:cNvPr id="31746" name="Picture 2" descr="Oil paintings art gallery: Paintings By Claude Monet, (1840 - 1926 ...">
            <a:extLst>
              <a:ext uri="{FF2B5EF4-FFF2-40B4-BE49-F238E27FC236}">
                <a16:creationId xmlns:a16="http://schemas.microsoft.com/office/drawing/2014/main" id="{308AD734-F931-B311-A1E2-2F7B7CE52A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9400" y="0"/>
            <a:ext cx="9093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609152-902B-E632-D88B-5201A9BE68BE}"/>
              </a:ext>
            </a:extLst>
          </p:cNvPr>
          <p:cNvSpPr txBox="1"/>
          <p:nvPr/>
        </p:nvSpPr>
        <p:spPr>
          <a:xfrm>
            <a:off x="10749064" y="1770434"/>
            <a:ext cx="1352145" cy="1477328"/>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Promenade sur la Falaise de </a:t>
            </a:r>
            <a:r>
              <a:rPr lang="en-GB" dirty="0" err="1">
                <a:solidFill>
                  <a:srgbClr val="FFFF00"/>
                </a:solidFill>
                <a:latin typeface="Bodoni MT Condensed" panose="02070606080606020203" pitchFamily="18" charset="0"/>
              </a:rPr>
              <a:t>Pourville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1876</a:t>
            </a:r>
          </a:p>
          <a:p>
            <a:r>
              <a:rPr lang="en-GB" dirty="0">
                <a:solidFill>
                  <a:srgbClr val="FFFF00"/>
                </a:solidFill>
                <a:latin typeface="Bodoni MT Condensed" panose="02070606080606020203" pitchFamily="18" charset="0"/>
              </a:rPr>
              <a:t>Claude Monet</a:t>
            </a:r>
          </a:p>
        </p:txBody>
      </p:sp>
    </p:spTree>
    <p:extLst>
      <p:ext uri="{BB962C8B-B14F-4D97-AF65-F5344CB8AC3E}">
        <p14:creationId xmlns:p14="http://schemas.microsoft.com/office/powerpoint/2010/main" val="3050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1746"/>
                                        </p:tgtEl>
                                        <p:attrNameLst>
                                          <p:attrName>style.visibility</p:attrName>
                                        </p:attrNameLst>
                                      </p:cBhvr>
                                      <p:to>
                                        <p:strVal val="visible"/>
                                      </p:to>
                                    </p:set>
                                    <p:animEffect transition="in" filter="wipe(right)">
                                      <p:cBhvr>
                                        <p:cTn id="13" dur="500"/>
                                        <p:tgtEl>
                                          <p:spTgt spid="317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50F003-8DF6-4780-A3CA-CC4EEAFCCC25}"/>
              </a:ext>
            </a:extLst>
          </p:cNvPr>
          <p:cNvSpPr>
            <a:spLocks noGrp="1"/>
          </p:cNvSpPr>
          <p:nvPr>
            <p:ph type="title"/>
          </p:nvPr>
        </p:nvSpPr>
        <p:spPr>
          <a:xfrm>
            <a:off x="838200" y="4435052"/>
            <a:ext cx="3093720" cy="1645920"/>
          </a:xfrm>
        </p:spPr>
        <p:txBody>
          <a:bodyPr>
            <a:normAutofit/>
          </a:bodyPr>
          <a:lstStyle/>
          <a:p>
            <a:r>
              <a:rPr lang="en-GB" sz="4000" b="1" dirty="0"/>
              <a:t>Claude Monet </a:t>
            </a:r>
            <a:r>
              <a:rPr lang="en-GB" sz="2600" b="1" dirty="0"/>
              <a:t>1840-1926</a:t>
            </a:r>
          </a:p>
        </p:txBody>
      </p:sp>
      <p:pic>
        <p:nvPicPr>
          <p:cNvPr id="5" name="Picture 4" descr="A close up of a tree&#10;&#10;Description automatically generated">
            <a:extLst>
              <a:ext uri="{FF2B5EF4-FFF2-40B4-BE49-F238E27FC236}">
                <a16:creationId xmlns:a16="http://schemas.microsoft.com/office/drawing/2014/main" id="{B736BBEA-CE7B-4369-BE0C-9F3182931D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7" name="Picture 6" descr="A picture containing grass, outdoor, building, water&#10;&#10;Description automatically generated">
            <a:extLst>
              <a:ext uri="{FF2B5EF4-FFF2-40B4-BE49-F238E27FC236}">
                <a16:creationId xmlns:a16="http://schemas.microsoft.com/office/drawing/2014/main" id="{48B19BFC-FAEB-4CEF-85A4-C4C0EF8102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73002" y="1060089"/>
            <a:ext cx="3931920" cy="4005071"/>
          </a:xfrm>
          <a:prstGeom prst="rect">
            <a:avLst/>
          </a:prstGeom>
        </p:spPr>
      </p:pic>
      <p:pic>
        <p:nvPicPr>
          <p:cNvPr id="9" name="Picture 8" descr="An orange sunset in the background&#10;&#10;Description automatically generated">
            <a:extLst>
              <a:ext uri="{FF2B5EF4-FFF2-40B4-BE49-F238E27FC236}">
                <a16:creationId xmlns:a16="http://schemas.microsoft.com/office/drawing/2014/main" id="{77B966E3-340D-4068-A60E-3176E7CBBB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8238289" y="2852928"/>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4C179D2-26E5-43AF-8464-EF307922C46C}"/>
              </a:ext>
            </a:extLst>
          </p:cNvPr>
          <p:cNvSpPr>
            <a:spLocks noGrp="1"/>
          </p:cNvSpPr>
          <p:nvPr>
            <p:ph type="body"/>
          </p:nvPr>
        </p:nvSpPr>
        <p:spPr>
          <a:xfrm>
            <a:off x="4380266" y="4435052"/>
            <a:ext cx="7104188"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7CCB2DC3-4230-120B-1F59-BE2FC367B865}"/>
              </a:ext>
            </a:extLst>
          </p:cNvPr>
          <p:cNvSpPr txBox="1"/>
          <p:nvPr/>
        </p:nvSpPr>
        <p:spPr>
          <a:xfrm>
            <a:off x="4130040" y="126460"/>
            <a:ext cx="5461432" cy="38385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Boulevard des </a:t>
            </a:r>
            <a:r>
              <a:rPr lang="en-GB" dirty="0" err="1">
                <a:solidFill>
                  <a:srgbClr val="FFFF00"/>
                </a:solidFill>
                <a:latin typeface="Bodoni MT Condensed" panose="02070606080606020203" pitchFamily="18" charset="0"/>
              </a:rPr>
              <a:t>Capucines</a:t>
            </a:r>
            <a:r>
              <a:rPr lang="en-GB" dirty="0">
                <a:solidFill>
                  <a:srgbClr val="FFFF00"/>
                </a:solidFill>
                <a:latin typeface="Bodoni MT Condensed" panose="02070606080606020203" pitchFamily="18" charset="0"/>
              </a:rPr>
              <a:t> Paris 1883 Claude Monet</a:t>
            </a:r>
          </a:p>
        </p:txBody>
      </p:sp>
      <p:sp>
        <p:nvSpPr>
          <p:cNvPr id="6" name="TextBox 5">
            <a:extLst>
              <a:ext uri="{FF2B5EF4-FFF2-40B4-BE49-F238E27FC236}">
                <a16:creationId xmlns:a16="http://schemas.microsoft.com/office/drawing/2014/main" id="{3518A894-4547-BCC5-8A37-01977E9E55F9}"/>
              </a:ext>
            </a:extLst>
          </p:cNvPr>
          <p:cNvSpPr txBox="1"/>
          <p:nvPr/>
        </p:nvSpPr>
        <p:spPr>
          <a:xfrm>
            <a:off x="8238289" y="1371600"/>
            <a:ext cx="3765643" cy="38385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Pont de Waterloo, </a:t>
            </a:r>
            <a:r>
              <a:rPr lang="en-GB" dirty="0" err="1">
                <a:solidFill>
                  <a:srgbClr val="FFFF00"/>
                </a:solidFill>
                <a:latin typeface="Bodoni MT Condensed" panose="02070606080606020203" pitchFamily="18" charset="0"/>
              </a:rPr>
              <a:t>Londres</a:t>
            </a:r>
            <a:r>
              <a:rPr lang="en-GB" dirty="0">
                <a:solidFill>
                  <a:srgbClr val="FFFF00"/>
                </a:solidFill>
                <a:latin typeface="Bodoni MT Condensed" panose="02070606080606020203" pitchFamily="18" charset="0"/>
              </a:rPr>
              <a:t> 1871 Claude Monet</a:t>
            </a:r>
          </a:p>
        </p:txBody>
      </p:sp>
      <p:sp>
        <p:nvSpPr>
          <p:cNvPr id="8" name="TextBox 7">
            <a:extLst>
              <a:ext uri="{FF2B5EF4-FFF2-40B4-BE49-F238E27FC236}">
                <a16:creationId xmlns:a16="http://schemas.microsoft.com/office/drawing/2014/main" id="{041BC983-D1D1-524F-8D3A-E72B1542C953}"/>
              </a:ext>
            </a:extLst>
          </p:cNvPr>
          <p:cNvSpPr txBox="1"/>
          <p:nvPr/>
        </p:nvSpPr>
        <p:spPr>
          <a:xfrm>
            <a:off x="4610911" y="6410528"/>
            <a:ext cx="3494011"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Venice 1908 Claude Monet</a:t>
            </a:r>
          </a:p>
        </p:txBody>
      </p:sp>
      <p:pic>
        <p:nvPicPr>
          <p:cNvPr id="9218" name="Picture 2" descr="See the source image">
            <a:extLst>
              <a:ext uri="{FF2B5EF4-FFF2-40B4-BE49-F238E27FC236}">
                <a16:creationId xmlns:a16="http://schemas.microsoft.com/office/drawing/2014/main" id="{362B557F-48CB-F344-ACA5-95EE8E77DD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41250" y="-24101"/>
            <a:ext cx="10450749" cy="69671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8C919C-23DF-1CB2-CCE2-6E38D52CE3B9}"/>
              </a:ext>
            </a:extLst>
          </p:cNvPr>
          <p:cNvSpPr txBox="1"/>
          <p:nvPr/>
        </p:nvSpPr>
        <p:spPr>
          <a:xfrm>
            <a:off x="-163587" y="6445337"/>
            <a:ext cx="5097294" cy="369332"/>
          </a:xfrm>
          <a:prstGeom prst="rect">
            <a:avLst/>
          </a:prstGeom>
          <a:noFill/>
        </p:spPr>
        <p:txBody>
          <a:bodyPr wrap="square" rtlCol="0">
            <a:spAutoFit/>
          </a:bodyPr>
          <a:lstStyle/>
          <a:p>
            <a:pPr algn="r"/>
            <a:r>
              <a:rPr lang="en-GB" dirty="0">
                <a:latin typeface="Bodoni MT Condensed" panose="02070606080606020203" pitchFamily="18" charset="0"/>
              </a:rPr>
              <a:t>Impression, Soleil Levant 1872 Claude Monet</a:t>
            </a:r>
          </a:p>
        </p:txBody>
      </p:sp>
    </p:spTree>
    <p:extLst>
      <p:ext uri="{BB962C8B-B14F-4D97-AF65-F5344CB8AC3E}">
        <p14:creationId xmlns:p14="http://schemas.microsoft.com/office/powerpoint/2010/main" val="41817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9218"/>
                                        </p:tgtEl>
                                        <p:attrNameLst>
                                          <p:attrName>style.visibility</p:attrName>
                                        </p:attrNameLst>
                                      </p:cBhvr>
                                      <p:to>
                                        <p:strVal val="visible"/>
                                      </p:to>
                                    </p:set>
                                    <p:animEffect transition="in" filter="circle(in)">
                                      <p:cBhvr>
                                        <p:cTn id="46" dur="2000"/>
                                        <p:tgtEl>
                                          <p:spTgt spid="921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4CD9-C26C-2912-EA0C-829950423D84}"/>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5E618C7B-8E6F-57D8-755A-A17C2D74A478}"/>
              </a:ext>
            </a:extLst>
          </p:cNvPr>
          <p:cNvSpPr>
            <a:spLocks noGrp="1"/>
          </p:cNvSpPr>
          <p:nvPr>
            <p:ph type="body"/>
          </p:nvPr>
        </p:nvSpPr>
        <p:spPr/>
        <p:txBody>
          <a:bodyPr/>
          <a:lstStyle/>
          <a:p>
            <a:endParaRPr lang="en-GB"/>
          </a:p>
        </p:txBody>
      </p:sp>
      <p:pic>
        <p:nvPicPr>
          <p:cNvPr id="30722" name="Picture 2" descr="ART &amp; ARTISTS: Claude Monet - part 14 1883 - 1884">
            <a:extLst>
              <a:ext uri="{FF2B5EF4-FFF2-40B4-BE49-F238E27FC236}">
                <a16:creationId xmlns:a16="http://schemas.microsoft.com/office/drawing/2014/main" id="{79B0BF8C-F7DE-46F7-14D1-CC65B1C327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6263" y="0"/>
            <a:ext cx="849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179B0F-579F-9478-7A5D-2452202156D7}"/>
              </a:ext>
            </a:extLst>
          </p:cNvPr>
          <p:cNvSpPr txBox="1"/>
          <p:nvPr/>
        </p:nvSpPr>
        <p:spPr>
          <a:xfrm>
            <a:off x="175098" y="1964987"/>
            <a:ext cx="1671165" cy="923330"/>
          </a:xfrm>
          <a:prstGeom prst="rect">
            <a:avLst/>
          </a:prstGeom>
          <a:noFill/>
        </p:spPr>
        <p:txBody>
          <a:bodyPr wrap="square" rtlCol="0">
            <a:spAutoFit/>
          </a:bodyPr>
          <a:lstStyle/>
          <a:p>
            <a:r>
              <a:rPr lang="fr-FR" dirty="0">
                <a:solidFill>
                  <a:srgbClr val="99FFCC"/>
                </a:solidFill>
                <a:latin typeface="Bodoni MT Condensed" panose="02070606080606020203" pitchFamily="18" charset="0"/>
              </a:rPr>
              <a:t>Paysage près de Monte Carlo 1880</a:t>
            </a:r>
          </a:p>
          <a:p>
            <a:r>
              <a:rPr lang="fr-FR" dirty="0">
                <a:solidFill>
                  <a:srgbClr val="99FFCC"/>
                </a:solidFill>
                <a:latin typeface="Bodoni MT Condensed" panose="02070606080606020203" pitchFamily="18" charset="0"/>
              </a:rPr>
              <a:t>Claude Monet</a:t>
            </a:r>
          </a:p>
        </p:txBody>
      </p:sp>
    </p:spTree>
    <p:extLst>
      <p:ext uri="{BB962C8B-B14F-4D97-AF65-F5344CB8AC3E}">
        <p14:creationId xmlns:p14="http://schemas.microsoft.com/office/powerpoint/2010/main" val="30284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circle(in)">
                                      <p:cBhvr>
                                        <p:cTn id="13" dur="2000"/>
                                        <p:tgtEl>
                                          <p:spTgt spid="307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6FF8-D462-F3E6-04AF-62FE898B89CE}"/>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5DA39CF8-C3CD-4C13-7AE9-13B9F0D9E7C2}"/>
              </a:ext>
            </a:extLst>
          </p:cNvPr>
          <p:cNvSpPr>
            <a:spLocks noGrp="1"/>
          </p:cNvSpPr>
          <p:nvPr>
            <p:ph type="body"/>
          </p:nvPr>
        </p:nvSpPr>
        <p:spPr/>
        <p:txBody>
          <a:bodyPr/>
          <a:lstStyle/>
          <a:p>
            <a:endParaRPr lang="en-GB"/>
          </a:p>
        </p:txBody>
      </p:sp>
      <p:pic>
        <p:nvPicPr>
          <p:cNvPr id="6146" name="Picture 2" descr="Claude Monet - Fields of Tulips in Holland, 1886 at Musée d'Orsay Paris ...">
            <a:extLst>
              <a:ext uri="{FF2B5EF4-FFF2-40B4-BE49-F238E27FC236}">
                <a16:creationId xmlns:a16="http://schemas.microsoft.com/office/drawing/2014/main" id="{A44EC8AB-7F11-F574-A5F3-8F62073B14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0754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8308DF-390C-A169-507A-591421D25178}"/>
              </a:ext>
            </a:extLst>
          </p:cNvPr>
          <p:cNvSpPr txBox="1"/>
          <p:nvPr/>
        </p:nvSpPr>
        <p:spPr>
          <a:xfrm>
            <a:off x="10223770" y="845640"/>
            <a:ext cx="1780162"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Champs de </a:t>
            </a:r>
            <a:r>
              <a:rPr lang="en-GB" dirty="0" err="1">
                <a:solidFill>
                  <a:srgbClr val="FFFF00"/>
                </a:solidFill>
                <a:latin typeface="Bodoni MT Condensed" panose="02070606080606020203" pitchFamily="18" charset="0"/>
              </a:rPr>
              <a:t>Tulipes</a:t>
            </a:r>
            <a:r>
              <a:rPr lang="en-GB" dirty="0">
                <a:solidFill>
                  <a:srgbClr val="FFFF00"/>
                </a:solidFill>
                <a:latin typeface="Bodoni MT Condensed" panose="02070606080606020203" pitchFamily="18" charset="0"/>
              </a:rPr>
              <a:t> en Hollande</a:t>
            </a:r>
          </a:p>
          <a:p>
            <a:r>
              <a:rPr lang="en-GB" dirty="0">
                <a:solidFill>
                  <a:srgbClr val="FFFF00"/>
                </a:solidFill>
                <a:latin typeface="Bodoni MT Condensed" panose="02070606080606020203" pitchFamily="18" charset="0"/>
              </a:rPr>
              <a:t>1886</a:t>
            </a:r>
          </a:p>
          <a:p>
            <a:r>
              <a:rPr lang="en-GB" dirty="0">
                <a:solidFill>
                  <a:srgbClr val="FFFF00"/>
                </a:solidFill>
                <a:latin typeface="Bodoni MT Condensed" panose="02070606080606020203" pitchFamily="18" charset="0"/>
              </a:rPr>
              <a:t>Claude Monet</a:t>
            </a:r>
          </a:p>
        </p:txBody>
      </p:sp>
    </p:spTree>
    <p:extLst>
      <p:ext uri="{BB962C8B-B14F-4D97-AF65-F5344CB8AC3E}">
        <p14:creationId xmlns:p14="http://schemas.microsoft.com/office/powerpoint/2010/main" val="1578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40FD-F3B5-1712-3B22-7E03BE36C98F}"/>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DC2BD849-253F-CF16-E623-8D5EFB5C9B6E}"/>
              </a:ext>
            </a:extLst>
          </p:cNvPr>
          <p:cNvSpPr>
            <a:spLocks noGrp="1"/>
          </p:cNvSpPr>
          <p:nvPr>
            <p:ph type="body"/>
          </p:nvPr>
        </p:nvSpPr>
        <p:spPr/>
        <p:txBody>
          <a:bodyPr/>
          <a:lstStyle/>
          <a:p>
            <a:endParaRPr lang="en-GB" dirty="0"/>
          </a:p>
        </p:txBody>
      </p:sp>
      <p:pic>
        <p:nvPicPr>
          <p:cNvPr id="7170" name="Picture 2" descr="Étretat sous la pluie - CLAUDE MONET 1886 Impression d'Art par AUX ...">
            <a:extLst>
              <a:ext uri="{FF2B5EF4-FFF2-40B4-BE49-F238E27FC236}">
                <a16:creationId xmlns:a16="http://schemas.microsoft.com/office/drawing/2014/main" id="{8228E47E-7DAC-BA3E-D765-005A7CEC219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8320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B105D7-ACCD-5282-8089-5D28C05C3652}"/>
              </a:ext>
            </a:extLst>
          </p:cNvPr>
          <p:cNvSpPr txBox="1"/>
          <p:nvPr/>
        </p:nvSpPr>
        <p:spPr>
          <a:xfrm>
            <a:off x="8735438" y="1215957"/>
            <a:ext cx="2140085" cy="923330"/>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Etretat</a:t>
            </a:r>
            <a:r>
              <a:rPr lang="en-GB" dirty="0">
                <a:solidFill>
                  <a:srgbClr val="FFFF00"/>
                </a:solidFill>
                <a:latin typeface="Bodoni MT Condensed" panose="02070606080606020203" pitchFamily="18" charset="0"/>
              </a:rPr>
              <a:t> Sous La </a:t>
            </a:r>
            <a:r>
              <a:rPr lang="en-GB" dirty="0" err="1">
                <a:solidFill>
                  <a:srgbClr val="FFFF00"/>
                </a:solidFill>
                <a:latin typeface="Bodoni MT Condensed" panose="02070606080606020203" pitchFamily="18" charset="0"/>
              </a:rPr>
              <a:t>Pluie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1886</a:t>
            </a:r>
          </a:p>
          <a:p>
            <a:r>
              <a:rPr lang="en-GB" dirty="0">
                <a:solidFill>
                  <a:srgbClr val="FFFF00"/>
                </a:solidFill>
                <a:latin typeface="Bodoni MT Condensed" panose="02070606080606020203" pitchFamily="18" charset="0"/>
              </a:rPr>
              <a:t>Claude Monet</a:t>
            </a:r>
          </a:p>
        </p:txBody>
      </p:sp>
      <p:pic>
        <p:nvPicPr>
          <p:cNvPr id="7172" name="Picture 4" descr="ART &amp; ARTISTS: Claude Monet - part 24 1897 - 1922 Water Lilies">
            <a:extLst>
              <a:ext uri="{FF2B5EF4-FFF2-40B4-BE49-F238E27FC236}">
                <a16:creationId xmlns:a16="http://schemas.microsoft.com/office/drawing/2014/main" id="{F2910EAC-5726-1B4D-B6F4-AD0D664A11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48698" y="2976665"/>
            <a:ext cx="3943302" cy="388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7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right)">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randombar(horizontal)">
                                      <p:cBhvr>
                                        <p:cTn id="2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55925-1DE8-14FD-2BEA-7A9C21CF145D}"/>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6682EFAA-3CB9-C679-F9D4-920AB162D0F1}"/>
              </a:ext>
            </a:extLst>
          </p:cNvPr>
          <p:cNvSpPr>
            <a:spLocks noGrp="1"/>
          </p:cNvSpPr>
          <p:nvPr>
            <p:ph type="body"/>
          </p:nvPr>
        </p:nvSpPr>
        <p:spPr>
          <a:xfrm>
            <a:off x="609480" y="1604520"/>
            <a:ext cx="10971720" cy="3976560"/>
          </a:xfrm>
        </p:spPr>
        <p:txBody>
          <a:bodyPr/>
          <a:lstStyle/>
          <a:p>
            <a:endParaRPr lang="en-GB"/>
          </a:p>
        </p:txBody>
      </p:sp>
      <p:pic>
        <p:nvPicPr>
          <p:cNvPr id="8194" name="Picture 2" descr="Claude Monet | The Rouen Cathedral series, 1892-1894 | Tutt'Art ...">
            <a:extLst>
              <a:ext uri="{FF2B5EF4-FFF2-40B4-BE49-F238E27FC236}">
                <a16:creationId xmlns:a16="http://schemas.microsoft.com/office/drawing/2014/main" id="{6A6CD31F-2388-14D6-C9B8-483C422E09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702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laude Monet, La Cathedrale De Rouen, Le Portail Et La Tour Saint ...">
            <a:extLst>
              <a:ext uri="{FF2B5EF4-FFF2-40B4-BE49-F238E27FC236}">
                <a16:creationId xmlns:a16="http://schemas.microsoft.com/office/drawing/2014/main" id="{9A420C56-9125-0281-4D6A-AB2B71ADEA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7937" y="0"/>
            <a:ext cx="456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8D6A2F-8700-B8F8-DCAB-B801C9A4185A}"/>
              </a:ext>
            </a:extLst>
          </p:cNvPr>
          <p:cNvSpPr txBox="1"/>
          <p:nvPr/>
        </p:nvSpPr>
        <p:spPr>
          <a:xfrm>
            <a:off x="4905299" y="1276920"/>
            <a:ext cx="2480553" cy="1200329"/>
          </a:xfrm>
          <a:prstGeom prst="rect">
            <a:avLst/>
          </a:prstGeom>
          <a:noFill/>
        </p:spPr>
        <p:txBody>
          <a:bodyPr wrap="square" rtlCol="0">
            <a:spAutoFit/>
          </a:bodyPr>
          <a:lstStyle/>
          <a:p>
            <a:pPr algn="ctr"/>
            <a:r>
              <a:rPr lang="fr-FR" sz="2400" dirty="0">
                <a:solidFill>
                  <a:srgbClr val="FFFF00"/>
                </a:solidFill>
                <a:latin typeface="Bodoni MT Condensed" panose="02070606080606020203" pitchFamily="18" charset="0"/>
              </a:rPr>
              <a:t>Les Cathédrales de Rouen</a:t>
            </a:r>
          </a:p>
          <a:p>
            <a:pPr algn="ctr"/>
            <a:r>
              <a:rPr lang="fr-FR" sz="2400" dirty="0">
                <a:solidFill>
                  <a:srgbClr val="FFFF00"/>
                </a:solidFill>
                <a:latin typeface="Bodoni MT Condensed" panose="02070606080606020203" pitchFamily="18" charset="0"/>
              </a:rPr>
              <a:t>1892-1895</a:t>
            </a:r>
          </a:p>
          <a:p>
            <a:pPr algn="ctr"/>
            <a:r>
              <a:rPr lang="fr-FR" sz="2400" dirty="0">
                <a:solidFill>
                  <a:srgbClr val="FFFF00"/>
                </a:solidFill>
                <a:latin typeface="Bodoni MT Condensed" panose="02070606080606020203" pitchFamily="18" charset="0"/>
              </a:rPr>
              <a:t>Claude Monet</a:t>
            </a:r>
          </a:p>
        </p:txBody>
      </p:sp>
      <p:pic>
        <p:nvPicPr>
          <p:cNvPr id="8198" name="Picture 6" descr="Another view from more than a century ago, Oscar-Claude Monet, in his ...">
            <a:extLst>
              <a:ext uri="{FF2B5EF4-FFF2-40B4-BE49-F238E27FC236}">
                <a16:creationId xmlns:a16="http://schemas.microsoft.com/office/drawing/2014/main" id="{A1D35034-A2EE-E0D2-57DE-B4D2AE0AF20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02175" y="3219855"/>
            <a:ext cx="2886802" cy="363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5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circle(in)">
                                      <p:cBhvr>
                                        <p:cTn id="19" dur="20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barn(inVertical)">
                                      <p:cBhvr>
                                        <p:cTn id="24" dur="500"/>
                                        <p:tgtEl>
                                          <p:spTgt spid="819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198"/>
                                        </p:tgtEl>
                                        <p:attrNameLst>
                                          <p:attrName>style.visibility</p:attrName>
                                        </p:attrNameLst>
                                      </p:cBhvr>
                                      <p:to>
                                        <p:strVal val="visible"/>
                                      </p:to>
                                    </p:set>
                                    <p:animEffect transition="in" filter="barn(inVertical)">
                                      <p:cBhvr>
                                        <p:cTn id="29"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7273-035A-5FF4-821F-4C6066BB60C4}"/>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A49618A5-96EC-3E99-3C84-E1696BCE9895}"/>
              </a:ext>
            </a:extLst>
          </p:cNvPr>
          <p:cNvSpPr>
            <a:spLocks noGrp="1"/>
          </p:cNvSpPr>
          <p:nvPr>
            <p:ph type="body"/>
          </p:nvPr>
        </p:nvSpPr>
        <p:spPr>
          <a:xfrm>
            <a:off x="10065628" y="3732856"/>
            <a:ext cx="2691806" cy="1859631"/>
          </a:xfrm>
        </p:spPr>
        <p:txBody>
          <a:bodyPr/>
          <a:lstStyle/>
          <a:p>
            <a:endParaRPr lang="en-GB" dirty="0"/>
          </a:p>
        </p:txBody>
      </p:sp>
      <p:pic>
        <p:nvPicPr>
          <p:cNvPr id="11266" name="Picture 2" descr="ART &amp; ARTISTS: Claude Monet - part 26 1900 - 1908">
            <a:extLst>
              <a:ext uri="{FF2B5EF4-FFF2-40B4-BE49-F238E27FC236}">
                <a16:creationId xmlns:a16="http://schemas.microsoft.com/office/drawing/2014/main" id="{F03B1517-C551-F88E-C19A-94517F9B75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652063" cy="6897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F4BE99-3367-FD29-B097-9722F00337B8}"/>
              </a:ext>
            </a:extLst>
          </p:cNvPr>
          <p:cNvSpPr txBox="1"/>
          <p:nvPr/>
        </p:nvSpPr>
        <p:spPr>
          <a:xfrm>
            <a:off x="7996136" y="1819072"/>
            <a:ext cx="3404681" cy="923330"/>
          </a:xfrm>
          <a:prstGeom prst="rect">
            <a:avLst/>
          </a:prstGeom>
          <a:noFill/>
        </p:spPr>
        <p:txBody>
          <a:bodyPr wrap="square" rtlCol="0">
            <a:spAutoFit/>
          </a:bodyPr>
          <a:lstStyle/>
          <a:p>
            <a:r>
              <a:rPr lang="en-GB" dirty="0">
                <a:solidFill>
                  <a:srgbClr val="00B0F0"/>
                </a:solidFill>
                <a:latin typeface="Bodoni MT Condensed" panose="02070606080606020203" pitchFamily="18" charset="0"/>
              </a:rPr>
              <a:t>Le Grand Canal, </a:t>
            </a:r>
            <a:r>
              <a:rPr lang="en-GB" dirty="0" err="1">
                <a:solidFill>
                  <a:srgbClr val="00B0F0"/>
                </a:solidFill>
                <a:latin typeface="Bodoni MT Condensed" panose="02070606080606020203" pitchFamily="18" charset="0"/>
              </a:rPr>
              <a:t>Venise</a:t>
            </a:r>
            <a:endParaRPr lang="en-GB" dirty="0">
              <a:solidFill>
                <a:srgbClr val="00B0F0"/>
              </a:solidFill>
              <a:latin typeface="Bodoni MT Condensed" panose="02070606080606020203" pitchFamily="18" charset="0"/>
            </a:endParaRPr>
          </a:p>
          <a:p>
            <a:r>
              <a:rPr lang="en-GB" dirty="0">
                <a:solidFill>
                  <a:srgbClr val="00B0F0"/>
                </a:solidFill>
                <a:latin typeface="Bodoni MT Condensed" panose="02070606080606020203" pitchFamily="18" charset="0"/>
              </a:rPr>
              <a:t>1908</a:t>
            </a:r>
          </a:p>
          <a:p>
            <a:r>
              <a:rPr lang="en-GB" dirty="0">
                <a:solidFill>
                  <a:srgbClr val="00B0F0"/>
                </a:solidFill>
                <a:latin typeface="Bodoni MT Condensed" panose="02070606080606020203" pitchFamily="18" charset="0"/>
              </a:rPr>
              <a:t>Claude Monet</a:t>
            </a:r>
          </a:p>
        </p:txBody>
      </p:sp>
      <p:pic>
        <p:nvPicPr>
          <p:cNvPr id="11268" name="Picture 4" descr="22 Amazing Photographs of Claude Monet in His Studio and His Garden at ...">
            <a:extLst>
              <a:ext uri="{FF2B5EF4-FFF2-40B4-BE49-F238E27FC236}">
                <a16:creationId xmlns:a16="http://schemas.microsoft.com/office/drawing/2014/main" id="{56BBB19E-234C-134E-9B11-EA6B1405E1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37652" y="3833497"/>
            <a:ext cx="4454348" cy="302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heel(1)">
                                      <p:cBhvr>
                                        <p:cTn id="13" dur="20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nodePh="1">
                                  <p:stCondLst>
                                    <p:cond delay="0"/>
                                  </p:stCondLst>
                                  <p:endCondLst>
                                    <p:cond evt="begin" delay="0">
                                      <p:tn val="22"/>
                                    </p:cond>
                                  </p:end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268"/>
                                        </p:tgtEl>
                                        <p:attrNameLst>
                                          <p:attrName>style.visibility</p:attrName>
                                        </p:attrNameLst>
                                      </p:cBhvr>
                                      <p:to>
                                        <p:strVal val="visible"/>
                                      </p:to>
                                    </p:set>
                                    <p:animEffect transition="in" filter="fade">
                                      <p:cBhvr>
                                        <p:cTn id="29" dur="1000"/>
                                        <p:tgtEl>
                                          <p:spTgt spid="11268"/>
                                        </p:tgtEl>
                                      </p:cBhvr>
                                    </p:animEffect>
                                    <p:anim calcmode="lin" valueType="num">
                                      <p:cBhvr>
                                        <p:cTn id="30" dur="1000" fill="hold"/>
                                        <p:tgtEl>
                                          <p:spTgt spid="11268"/>
                                        </p:tgtEl>
                                        <p:attrNameLst>
                                          <p:attrName>ppt_x</p:attrName>
                                        </p:attrNameLst>
                                      </p:cBhvr>
                                      <p:tavLst>
                                        <p:tav tm="0">
                                          <p:val>
                                            <p:strVal val="#ppt_x"/>
                                          </p:val>
                                        </p:tav>
                                        <p:tav tm="100000">
                                          <p:val>
                                            <p:strVal val="#ppt_x"/>
                                          </p:val>
                                        </p:tav>
                                      </p:tavLst>
                                    </p:anim>
                                    <p:anim calcmode="lin" valueType="num">
                                      <p:cBhvr>
                                        <p:cTn id="31"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7" name="Straight Connector 9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ustomShape 1"/>
          <p:cNvSpPr/>
          <p:nvPr/>
        </p:nvSpPr>
        <p:spPr>
          <a:xfrm>
            <a:off x="527538" y="4756638"/>
            <a:ext cx="11139854" cy="930447"/>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algn="ctr">
              <a:lnSpc>
                <a:spcPct val="90000"/>
              </a:lnSpc>
              <a:spcBef>
                <a:spcPct val="0"/>
              </a:spcBef>
              <a:spcAft>
                <a:spcPts val="600"/>
              </a:spcAft>
            </a:pPr>
            <a:r>
              <a:rPr lang="en-US" sz="5400" b="0" strike="noStrike" kern="1200" spc="-1" dirty="0">
                <a:solidFill>
                  <a:srgbClr val="FFFFFF"/>
                </a:solidFill>
                <a:latin typeface="+mj-lt"/>
                <a:ea typeface="+mj-ea"/>
                <a:cs typeface="+mj-cs"/>
              </a:rPr>
              <a:t>La Renaissance</a:t>
            </a:r>
          </a:p>
        </p:txBody>
      </p:sp>
      <p:pic>
        <p:nvPicPr>
          <p:cNvPr id="283" name="Picture 282" descr="A person in a black shirt&#10;&#10;Description automatically generated"/>
          <p:cNvPicPr/>
          <p:nvPr/>
        </p:nvPicPr>
        <p:blipFill rotWithShape="1">
          <a:blip r:embed="rId2" cstate="screen">
            <a:extLst>
              <a:ext uri="{28A0092B-C50C-407E-A947-70E740481C1C}">
                <a14:useLocalDpi xmlns:a14="http://schemas.microsoft.com/office/drawing/2010/main"/>
              </a:ext>
            </a:extLst>
          </a:blip>
          <a:srcRect/>
          <a:stretch/>
        </p:blipFill>
        <p:spPr>
          <a:xfrm>
            <a:off x="798574" y="205498"/>
            <a:ext cx="2538077" cy="3637331"/>
          </a:xfrm>
          <a:prstGeom prst="rect">
            <a:avLst/>
          </a:prstGeom>
        </p:spPr>
      </p:pic>
      <p:cxnSp>
        <p:nvCxnSpPr>
          <p:cNvPr id="101" name="Straight Connector 10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82" name="Picture 281" descr="A close up of a person&#10;&#10;Description automatically generated"/>
          <p:cNvPicPr/>
          <p:nvPr/>
        </p:nvPicPr>
        <p:blipFill>
          <a:blip r:embed="rId3"/>
          <a:stretch/>
        </p:blipFill>
        <p:spPr>
          <a:xfrm>
            <a:off x="8882440" y="205498"/>
            <a:ext cx="2400619" cy="3635876"/>
          </a:xfrm>
          <a:prstGeom prst="rect">
            <a:avLst/>
          </a:prstGeom>
        </p:spPr>
      </p:pic>
      <p:cxnSp>
        <p:nvCxnSpPr>
          <p:cNvPr id="103" name="Straight Connector 10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Giovannibellini">
            <a:extLst>
              <a:ext uri="{FF2B5EF4-FFF2-40B4-BE49-F238E27FC236}">
                <a16:creationId xmlns:a16="http://schemas.microsoft.com/office/drawing/2014/main" id="{A2CD67DE-6D1D-5BF7-2EEB-DC1FB52CE6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5637" y="205498"/>
            <a:ext cx="2658724" cy="3689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2FBD50-AA07-69A8-57C1-0005BA7A1C20}"/>
              </a:ext>
            </a:extLst>
          </p:cNvPr>
          <p:cNvSpPr txBox="1"/>
          <p:nvPr/>
        </p:nvSpPr>
        <p:spPr>
          <a:xfrm>
            <a:off x="798574" y="3892980"/>
            <a:ext cx="2567166" cy="369332"/>
          </a:xfrm>
          <a:prstGeom prst="rect">
            <a:avLst/>
          </a:prstGeom>
          <a:noFill/>
        </p:spPr>
        <p:txBody>
          <a:bodyPr wrap="square" rtlCol="0">
            <a:spAutoFit/>
          </a:bodyPr>
          <a:lstStyle/>
          <a:p>
            <a:r>
              <a:rPr lang="en-GB" dirty="0">
                <a:latin typeface="Bodoni MT Condensed" panose="02070606080606020203" pitchFamily="18" charset="0"/>
              </a:rPr>
              <a:t>Self-portrait Albrecht Durer (1500)</a:t>
            </a:r>
            <a:r>
              <a:rPr lang="en-GB" dirty="0"/>
              <a:t> </a:t>
            </a:r>
          </a:p>
        </p:txBody>
      </p:sp>
      <p:sp>
        <p:nvSpPr>
          <p:cNvPr id="3" name="TextBox 2">
            <a:extLst>
              <a:ext uri="{FF2B5EF4-FFF2-40B4-BE49-F238E27FC236}">
                <a16:creationId xmlns:a16="http://schemas.microsoft.com/office/drawing/2014/main" id="{0973DBC9-C19C-27A0-9399-3839AD664242}"/>
              </a:ext>
            </a:extLst>
          </p:cNvPr>
          <p:cNvSpPr txBox="1"/>
          <p:nvPr/>
        </p:nvSpPr>
        <p:spPr>
          <a:xfrm>
            <a:off x="4349279" y="3946523"/>
            <a:ext cx="3379868" cy="369332"/>
          </a:xfrm>
          <a:prstGeom prst="rect">
            <a:avLst/>
          </a:prstGeom>
          <a:noFill/>
        </p:spPr>
        <p:txBody>
          <a:bodyPr wrap="square" rtlCol="0">
            <a:spAutoFit/>
          </a:bodyPr>
          <a:lstStyle/>
          <a:p>
            <a:pPr algn="ctr"/>
            <a:r>
              <a:rPr lang="en-GB" dirty="0">
                <a:latin typeface="Bodoni MT Condensed" panose="02070606080606020203" pitchFamily="18" charset="0"/>
              </a:rPr>
              <a:t>Doge Leonardo </a:t>
            </a:r>
            <a:r>
              <a:rPr lang="en-GB" dirty="0" err="1">
                <a:latin typeface="Bodoni MT Condensed" panose="02070606080606020203" pitchFamily="18" charset="0"/>
              </a:rPr>
              <a:t>Loredan</a:t>
            </a:r>
            <a:r>
              <a:rPr lang="en-GB" dirty="0">
                <a:latin typeface="Bodoni MT Condensed" panose="02070606080606020203" pitchFamily="18" charset="0"/>
              </a:rPr>
              <a:t> Giovanni Bellini 1502</a:t>
            </a:r>
          </a:p>
        </p:txBody>
      </p:sp>
      <p:sp>
        <p:nvSpPr>
          <p:cNvPr id="4" name="TextBox 3">
            <a:extLst>
              <a:ext uri="{FF2B5EF4-FFF2-40B4-BE49-F238E27FC236}">
                <a16:creationId xmlns:a16="http://schemas.microsoft.com/office/drawing/2014/main" id="{E2D2B444-E7C1-F120-1EB8-441AA868F707}"/>
              </a:ext>
            </a:extLst>
          </p:cNvPr>
          <p:cNvSpPr txBox="1"/>
          <p:nvPr/>
        </p:nvSpPr>
        <p:spPr>
          <a:xfrm>
            <a:off x="8436990" y="3964466"/>
            <a:ext cx="3379868" cy="369332"/>
          </a:xfrm>
          <a:prstGeom prst="rect">
            <a:avLst/>
          </a:prstGeom>
          <a:noFill/>
        </p:spPr>
        <p:txBody>
          <a:bodyPr wrap="square" rtlCol="0">
            <a:spAutoFit/>
          </a:bodyPr>
          <a:lstStyle/>
          <a:p>
            <a:r>
              <a:rPr lang="en-GB" dirty="0">
                <a:latin typeface="Bodoni MT Condensed" panose="02070606080606020203" pitchFamily="18" charset="0"/>
              </a:rPr>
              <a:t>Portrait of Young Woman Sandro Botticelli 1485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additive="base">
                                        <p:cTn id="7" dur="500" fill="hold"/>
                                        <p:tgtEl>
                                          <p:spTgt spid="281"/>
                                        </p:tgtEl>
                                        <p:attrNameLst>
                                          <p:attrName>ppt_x</p:attrName>
                                        </p:attrNameLst>
                                      </p:cBhvr>
                                      <p:tavLst>
                                        <p:tav tm="0">
                                          <p:val>
                                            <p:strVal val="#ppt_x"/>
                                          </p:val>
                                        </p:tav>
                                        <p:tav tm="100000">
                                          <p:val>
                                            <p:strVal val="#ppt_x"/>
                                          </p:val>
                                        </p:tav>
                                      </p:tavLst>
                                    </p:anim>
                                    <p:anim calcmode="lin" valueType="num">
                                      <p:cBhvr additive="base">
                                        <p:cTn id="8" dur="500" fill="hold"/>
                                        <p:tgtEl>
                                          <p:spTgt spid="2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83"/>
                                        </p:tgtEl>
                                        <p:attrNameLst>
                                          <p:attrName>style.visibility</p:attrName>
                                        </p:attrNameLst>
                                      </p:cBhvr>
                                      <p:to>
                                        <p:strVal val="visible"/>
                                      </p:to>
                                    </p:set>
                                    <p:animEffect transition="in" filter="wheel(1)">
                                      <p:cBhvr>
                                        <p:cTn id="24" dur="2000"/>
                                        <p:tgtEl>
                                          <p:spTgt spid="28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82"/>
                                        </p:tgtEl>
                                        <p:attrNameLst>
                                          <p:attrName>style.visibility</p:attrName>
                                        </p:attrNameLst>
                                      </p:cBhvr>
                                      <p:to>
                                        <p:strVal val="visible"/>
                                      </p:to>
                                    </p:set>
                                    <p:animEffect transition="in" filter="wheel(1)">
                                      <p:cBhvr additive="repl">
                                        <p:cTn id="35" dur="2000"/>
                                        <p:tgtEl>
                                          <p:spTgt spid="28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2" grpId="0"/>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4525-2993-F7E0-6A95-48B92B76768E}"/>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42F05D24-C87D-CAF5-914E-FD566BE028C5}"/>
              </a:ext>
            </a:extLst>
          </p:cNvPr>
          <p:cNvSpPr>
            <a:spLocks noGrp="1"/>
          </p:cNvSpPr>
          <p:nvPr>
            <p:ph type="body"/>
          </p:nvPr>
        </p:nvSpPr>
        <p:spPr/>
        <p:txBody>
          <a:bodyPr/>
          <a:lstStyle/>
          <a:p>
            <a:endParaRPr lang="en-GB"/>
          </a:p>
        </p:txBody>
      </p:sp>
      <p:pic>
        <p:nvPicPr>
          <p:cNvPr id="9220" name="Picture 4" descr="Claude Monet | Nymphéas / Water Lilies / Le ninfee | Painting series ...">
            <a:extLst>
              <a:ext uri="{FF2B5EF4-FFF2-40B4-BE49-F238E27FC236}">
                <a16:creationId xmlns:a16="http://schemas.microsoft.com/office/drawing/2014/main" id="{816C35F9-E453-B140-132A-CAC834F04B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294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D1F19A-2532-81F6-A44E-4388B272B975}"/>
              </a:ext>
            </a:extLst>
          </p:cNvPr>
          <p:cNvSpPr txBox="1"/>
          <p:nvPr/>
        </p:nvSpPr>
        <p:spPr>
          <a:xfrm>
            <a:off x="10515600" y="1994170"/>
            <a:ext cx="1566153" cy="923330"/>
          </a:xfrm>
          <a:prstGeom prst="rect">
            <a:avLst/>
          </a:prstGeom>
          <a:noFill/>
        </p:spPr>
        <p:txBody>
          <a:bodyPr wrap="square" rtlCol="0">
            <a:spAutoFit/>
          </a:bodyPr>
          <a:lstStyle/>
          <a:p>
            <a:r>
              <a:rPr lang="fr-FR" dirty="0">
                <a:solidFill>
                  <a:srgbClr val="66FF99"/>
                </a:solidFill>
                <a:latin typeface="Bodoni MT Condensed" panose="02070606080606020203" pitchFamily="18" charset="0"/>
              </a:rPr>
              <a:t>Les Nymphéas </a:t>
            </a:r>
          </a:p>
          <a:p>
            <a:r>
              <a:rPr lang="fr-FR" dirty="0">
                <a:solidFill>
                  <a:srgbClr val="66FF99"/>
                </a:solidFill>
                <a:latin typeface="Bodoni MT Condensed" panose="02070606080606020203" pitchFamily="18" charset="0"/>
              </a:rPr>
              <a:t>1910</a:t>
            </a:r>
          </a:p>
          <a:p>
            <a:r>
              <a:rPr lang="fr-FR" dirty="0">
                <a:solidFill>
                  <a:srgbClr val="66FF99"/>
                </a:solidFill>
                <a:latin typeface="Bodoni MT Condensed" panose="02070606080606020203" pitchFamily="18" charset="0"/>
              </a:rPr>
              <a:t>Claude Monet</a:t>
            </a:r>
          </a:p>
        </p:txBody>
      </p:sp>
    </p:spTree>
    <p:extLst>
      <p:ext uri="{BB962C8B-B14F-4D97-AF65-F5344CB8AC3E}">
        <p14:creationId xmlns:p14="http://schemas.microsoft.com/office/powerpoint/2010/main" val="374994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circle(in)">
                                      <p:cBhvr>
                                        <p:cTn id="13" dur="200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DCAA-36BC-08E8-8E6F-2B3B72C0BD01}"/>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2F322118-5D9E-1B5C-1F76-B3AFF8A4B974}"/>
              </a:ext>
            </a:extLst>
          </p:cNvPr>
          <p:cNvSpPr>
            <a:spLocks noGrp="1"/>
          </p:cNvSpPr>
          <p:nvPr>
            <p:ph type="body"/>
          </p:nvPr>
        </p:nvSpPr>
        <p:spPr/>
        <p:txBody>
          <a:bodyPr/>
          <a:lstStyle/>
          <a:p>
            <a:endParaRPr lang="en-GB" dirty="0"/>
          </a:p>
        </p:txBody>
      </p:sp>
      <p:pic>
        <p:nvPicPr>
          <p:cNvPr id="10246" name="Picture 6" descr="Le Bassin Aux Nymphéas, Claude Monet, $ 80,4 million | Claude monet art ...">
            <a:extLst>
              <a:ext uri="{FF2B5EF4-FFF2-40B4-BE49-F238E27FC236}">
                <a16:creationId xmlns:a16="http://schemas.microsoft.com/office/drawing/2014/main" id="{54092D61-9273-055F-ACB0-9C1364B43C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2630" y="-6743"/>
            <a:ext cx="6757481" cy="6864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7F6AED-695D-9C7D-C992-E5633643512B}"/>
              </a:ext>
            </a:extLst>
          </p:cNvPr>
          <p:cNvSpPr txBox="1"/>
          <p:nvPr/>
        </p:nvSpPr>
        <p:spPr>
          <a:xfrm>
            <a:off x="9860437" y="1941922"/>
            <a:ext cx="1720763" cy="1200329"/>
          </a:xfrm>
          <a:prstGeom prst="rect">
            <a:avLst/>
          </a:prstGeom>
          <a:noFill/>
        </p:spPr>
        <p:txBody>
          <a:bodyPr wrap="square" rtlCol="0">
            <a:spAutoFit/>
          </a:bodyPr>
          <a:lstStyle/>
          <a:p>
            <a:r>
              <a:rPr lang="fr-FR" dirty="0">
                <a:solidFill>
                  <a:srgbClr val="66FF99"/>
                </a:solidFill>
                <a:latin typeface="Bodoni MT Condensed" panose="02070606080606020203" pitchFamily="18" charset="0"/>
              </a:rPr>
              <a:t>Le Bassin aux Nymphées </a:t>
            </a:r>
          </a:p>
          <a:p>
            <a:r>
              <a:rPr lang="fr-FR" dirty="0">
                <a:solidFill>
                  <a:srgbClr val="66FF99"/>
                </a:solidFill>
                <a:latin typeface="Bodoni MT Condensed" panose="02070606080606020203" pitchFamily="18" charset="0"/>
              </a:rPr>
              <a:t>1899</a:t>
            </a:r>
          </a:p>
          <a:p>
            <a:r>
              <a:rPr lang="fr-FR" dirty="0">
                <a:solidFill>
                  <a:srgbClr val="66FF99"/>
                </a:solidFill>
                <a:latin typeface="Bodoni MT Condensed" panose="02070606080606020203" pitchFamily="18" charset="0"/>
              </a:rPr>
              <a:t>Claude Monet</a:t>
            </a:r>
          </a:p>
        </p:txBody>
      </p:sp>
    </p:spTree>
    <p:extLst>
      <p:ext uri="{BB962C8B-B14F-4D97-AF65-F5344CB8AC3E}">
        <p14:creationId xmlns:p14="http://schemas.microsoft.com/office/powerpoint/2010/main" val="136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wipe(down)">
                                      <p:cBhvr>
                                        <p:cTn id="13" dur="500"/>
                                        <p:tgtEl>
                                          <p:spTgt spid="102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169F-BF88-5CDA-6DE7-640B3611C0B2}"/>
              </a:ext>
            </a:extLst>
          </p:cNvPr>
          <p:cNvSpPr>
            <a:spLocks noGrp="1"/>
          </p:cNvSpPr>
          <p:nvPr>
            <p:ph type="title"/>
          </p:nvPr>
        </p:nvSpPr>
        <p:spPr/>
        <p:txBody>
          <a:bodyPr/>
          <a:lstStyle/>
          <a:p>
            <a:r>
              <a:rPr lang="en-GB" b="1" dirty="0">
                <a:solidFill>
                  <a:srgbClr val="FFC000"/>
                </a:solidFill>
              </a:rPr>
              <a:t>Claude Monet </a:t>
            </a:r>
            <a:r>
              <a:rPr lang="en-GB" sz="2800" b="1" dirty="0"/>
              <a:t>1840-1926</a:t>
            </a:r>
            <a:endParaRPr lang="en-GB" dirty="0"/>
          </a:p>
        </p:txBody>
      </p:sp>
      <p:sp>
        <p:nvSpPr>
          <p:cNvPr id="3" name="Text Placeholder 2">
            <a:extLst>
              <a:ext uri="{FF2B5EF4-FFF2-40B4-BE49-F238E27FC236}">
                <a16:creationId xmlns:a16="http://schemas.microsoft.com/office/drawing/2014/main" id="{E06C51AA-654E-EF75-D1C2-678C2D0AE7CE}"/>
              </a:ext>
            </a:extLst>
          </p:cNvPr>
          <p:cNvSpPr>
            <a:spLocks noGrp="1"/>
          </p:cNvSpPr>
          <p:nvPr>
            <p:ph type="body"/>
          </p:nvPr>
        </p:nvSpPr>
        <p:spPr/>
        <p:txBody>
          <a:bodyPr/>
          <a:lstStyle/>
          <a:p>
            <a:endParaRPr lang="en-GB"/>
          </a:p>
        </p:txBody>
      </p:sp>
      <p:pic>
        <p:nvPicPr>
          <p:cNvPr id="32770" name="Picture 2" descr="Irises in Monet's Garden by Claude Monet | Reproductions | Most-Famous ...">
            <a:extLst>
              <a:ext uri="{FF2B5EF4-FFF2-40B4-BE49-F238E27FC236}">
                <a16:creationId xmlns:a16="http://schemas.microsoft.com/office/drawing/2014/main" id="{9DAB912A-F214-A928-4B0B-95E3C82A27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4088" y="0"/>
            <a:ext cx="7743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56BB3-82F4-018B-1BF0-A3AF91882437}"/>
              </a:ext>
            </a:extLst>
          </p:cNvPr>
          <p:cNvSpPr txBox="1"/>
          <p:nvPr/>
        </p:nvSpPr>
        <p:spPr>
          <a:xfrm>
            <a:off x="165370" y="2081719"/>
            <a:ext cx="1896894"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Iris Dans le Jardin de Giverny 1910</a:t>
            </a:r>
          </a:p>
          <a:p>
            <a:r>
              <a:rPr lang="en-GB" dirty="0">
                <a:solidFill>
                  <a:srgbClr val="FFFF00"/>
                </a:solidFill>
                <a:latin typeface="Bodoni MT Condensed" panose="02070606080606020203" pitchFamily="18" charset="0"/>
              </a:rPr>
              <a:t>Claude Monet </a:t>
            </a:r>
          </a:p>
        </p:txBody>
      </p:sp>
      <p:sp>
        <p:nvSpPr>
          <p:cNvPr id="6" name="TextBox 5">
            <a:extLst>
              <a:ext uri="{FF2B5EF4-FFF2-40B4-BE49-F238E27FC236}">
                <a16:creationId xmlns:a16="http://schemas.microsoft.com/office/drawing/2014/main" id="{7B50E0F1-EC84-8069-D744-FE54F8C21C38}"/>
              </a:ext>
            </a:extLst>
          </p:cNvPr>
          <p:cNvSpPr txBox="1"/>
          <p:nvPr/>
        </p:nvSpPr>
        <p:spPr>
          <a:xfrm>
            <a:off x="6095340" y="6211669"/>
            <a:ext cx="6186790" cy="646331"/>
          </a:xfrm>
          <a:prstGeom prst="rect">
            <a:avLst/>
          </a:prstGeom>
          <a:noFill/>
        </p:spPr>
        <p:txBody>
          <a:bodyPr wrap="square">
            <a:spAutoFit/>
          </a:bodyPr>
          <a:lstStyle/>
          <a:p>
            <a:r>
              <a:rPr lang="en-GB" sz="1200" dirty="0">
                <a:solidFill>
                  <a:srgbClr val="00B0F0"/>
                </a:solidFill>
              </a:rPr>
              <a:t>https://www.bing.com/videos/search?q=film+avec++claude+monet&amp;&amp;view=detail&amp;mid=61E6AF34ABD7AAAD57BB61E6AF34ABD7AAAD57BB&amp;&amp;FORM=VRDGAR&amp;ru=%2Fvideos%2Fsearch%3Fq%3Dfilm%2Bavec%2B%2Bclaude%2Bmonet%26FORM%3DHDRS</a:t>
            </a:r>
          </a:p>
        </p:txBody>
      </p:sp>
    </p:spTree>
    <p:extLst>
      <p:ext uri="{BB962C8B-B14F-4D97-AF65-F5344CB8AC3E}">
        <p14:creationId xmlns:p14="http://schemas.microsoft.com/office/powerpoint/2010/main" val="1061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barn(outVertical)">
                                      <p:cBhvr>
                                        <p:cTn id="13" dur="500"/>
                                        <p:tgtEl>
                                          <p:spTgt spid="327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garden&#10;&#10;Description automatically generated">
            <a:extLst>
              <a:ext uri="{FF2B5EF4-FFF2-40B4-BE49-F238E27FC236}">
                <a16:creationId xmlns:a16="http://schemas.microsoft.com/office/drawing/2014/main" id="{9C26B393-8B28-483C-A46E-239FBA6BC2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 y="10"/>
            <a:ext cx="7642746" cy="6857990"/>
          </a:xfrm>
          <a:prstGeom prst="rect">
            <a:avLst/>
          </a:prstGeom>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AD6871-7998-4E33-A97F-0FCEB5947207}"/>
              </a:ext>
            </a:extLst>
          </p:cNvPr>
          <p:cNvSpPr>
            <a:spLocks noGrp="1"/>
          </p:cNvSpPr>
          <p:nvPr>
            <p:ph type="title"/>
          </p:nvPr>
        </p:nvSpPr>
        <p:spPr>
          <a:xfrm>
            <a:off x="841248" y="4152624"/>
            <a:ext cx="2112264" cy="1920240"/>
          </a:xfrm>
        </p:spPr>
        <p:txBody>
          <a:bodyPr>
            <a:normAutofit/>
          </a:bodyPr>
          <a:lstStyle/>
          <a:p>
            <a:r>
              <a:rPr lang="en-GB" sz="4000" b="1" dirty="0"/>
              <a:t>Claude Monet </a:t>
            </a:r>
            <a:r>
              <a:rPr lang="en-GB" sz="2400" b="1" dirty="0"/>
              <a:t>1840-1926</a:t>
            </a:r>
          </a:p>
        </p:txBody>
      </p:sp>
      <p:pic>
        <p:nvPicPr>
          <p:cNvPr id="7" name="Picture 6" descr="A close up of a pond&#10;&#10;Description automatically generated">
            <a:extLst>
              <a:ext uri="{FF2B5EF4-FFF2-40B4-BE49-F238E27FC236}">
                <a16:creationId xmlns:a16="http://schemas.microsoft.com/office/drawing/2014/main" id="{8BDB4F5B-A08C-4B25-BA48-E31771EB75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7809454" y="1"/>
            <a:ext cx="4382546" cy="3345645"/>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8918" y="5108173"/>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D8326F7-3A48-43B6-921A-96941334C64B}"/>
              </a:ext>
            </a:extLst>
          </p:cNvPr>
          <p:cNvSpPr>
            <a:spLocks noGrp="1"/>
          </p:cNvSpPr>
          <p:nvPr>
            <p:ph type="body"/>
          </p:nvPr>
        </p:nvSpPr>
        <p:spPr>
          <a:xfrm>
            <a:off x="3423358" y="5185177"/>
            <a:ext cx="3319272" cy="780547"/>
          </a:xfrm>
        </p:spPr>
        <p:txBody>
          <a:bodyPr anchor="ctr">
            <a:normAutofit/>
          </a:bodyPr>
          <a:lstStyle/>
          <a:p>
            <a:r>
              <a:rPr lang="en-GB" sz="1200" dirty="0">
                <a:hlinkClick r:id="rId4">
                  <a:extLst>
                    <a:ext uri="{A12FA001-AC4F-418D-AE19-62706E023703}">
                      <ahyp:hlinkClr xmlns:ahyp="http://schemas.microsoft.com/office/drawing/2018/hyperlinkcolor" val="tx"/>
                    </a:ext>
                  </a:extLst>
                </a:hlinkClick>
              </a:rPr>
              <a:t>https://www.bing.com/videos/search?q=Claude+mOnet&amp;&amp;view=detail&amp;mid=E15DB22FBCFAAAA0CB6EE15DB22FBCFAAAA0CB6E&amp;&amp;FORM=VRDGAR</a:t>
            </a:r>
            <a:endParaRPr lang="en-GB" sz="1200" dirty="0"/>
          </a:p>
          <a:p>
            <a:endParaRPr lang="en-GB" sz="1700" dirty="0"/>
          </a:p>
        </p:txBody>
      </p:sp>
      <p:pic>
        <p:nvPicPr>
          <p:cNvPr id="5" name="Picture 4" descr="A metal fence&#10;&#10;Description automatically generated">
            <a:extLst>
              <a:ext uri="{FF2B5EF4-FFF2-40B4-BE49-F238E27FC236}">
                <a16:creationId xmlns:a16="http://schemas.microsoft.com/office/drawing/2014/main" id="{8BF011CB-EBB0-49BD-A423-0E4ACF42B1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7809462" y="3512354"/>
            <a:ext cx="4382545" cy="3345646"/>
          </a:xfrm>
          <a:prstGeom prst="rect">
            <a:avLst/>
          </a:prstGeom>
        </p:spPr>
      </p:pic>
      <p:pic>
        <p:nvPicPr>
          <p:cNvPr id="10242" name="Picture 2" descr="See the source image">
            <a:extLst>
              <a:ext uri="{FF2B5EF4-FFF2-40B4-BE49-F238E27FC236}">
                <a16:creationId xmlns:a16="http://schemas.microsoft.com/office/drawing/2014/main" id="{8CF8619E-9B09-713E-EB13-EF36A77DF7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42" y="0"/>
            <a:ext cx="12275084" cy="7198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DB1414-A90F-C208-A4BC-9F8D837D2ED6}"/>
              </a:ext>
            </a:extLst>
          </p:cNvPr>
          <p:cNvSpPr txBox="1"/>
          <p:nvPr/>
        </p:nvSpPr>
        <p:spPr>
          <a:xfrm>
            <a:off x="8814062" y="6532775"/>
            <a:ext cx="3299381"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Saules </a:t>
            </a:r>
            <a:r>
              <a:rPr lang="en-GB" dirty="0" err="1">
                <a:solidFill>
                  <a:srgbClr val="FFFF00"/>
                </a:solidFill>
                <a:latin typeface="Bodoni MT Condensed" panose="02070606080606020203" pitchFamily="18" charset="0"/>
              </a:rPr>
              <a:t>Pleureurs</a:t>
            </a:r>
            <a:r>
              <a:rPr lang="en-GB" dirty="0">
                <a:solidFill>
                  <a:srgbClr val="FFFF00"/>
                </a:solidFill>
                <a:latin typeface="Bodoni MT Condensed" panose="02070606080606020203" pitchFamily="18" charset="0"/>
              </a:rPr>
              <a:t> et Nenuphars Claude Monet </a:t>
            </a:r>
          </a:p>
        </p:txBody>
      </p:sp>
    </p:spTree>
    <p:extLst>
      <p:ext uri="{BB962C8B-B14F-4D97-AF65-F5344CB8AC3E}">
        <p14:creationId xmlns:p14="http://schemas.microsoft.com/office/powerpoint/2010/main" val="29362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42"/>
                                        </p:tgtEl>
                                        <p:attrNameLst>
                                          <p:attrName>style.visibility</p:attrName>
                                        </p:attrNameLst>
                                      </p:cBhvr>
                                      <p:to>
                                        <p:strVal val="visible"/>
                                      </p:to>
                                    </p:set>
                                    <p:animEffect transition="in" filter="wipe(down)">
                                      <p:cBhvr>
                                        <p:cTn id="28" dur="500"/>
                                        <p:tgtEl>
                                          <p:spTgt spid="1024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F7E7-A03C-C558-1163-5D02006359E2}"/>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2B824A15-5E43-875F-B058-2B6E356690EE}"/>
              </a:ext>
            </a:extLst>
          </p:cNvPr>
          <p:cNvSpPr>
            <a:spLocks noGrp="1"/>
          </p:cNvSpPr>
          <p:nvPr>
            <p:ph type="body"/>
          </p:nvPr>
        </p:nvSpPr>
        <p:spPr/>
        <p:txBody>
          <a:bodyPr/>
          <a:lstStyle/>
          <a:p>
            <a:endParaRPr lang="en-GB"/>
          </a:p>
        </p:txBody>
      </p:sp>
      <p:pic>
        <p:nvPicPr>
          <p:cNvPr id="2052" name="Picture 4" descr="Boating, 1874 by Edouard Manet">
            <a:extLst>
              <a:ext uri="{FF2B5EF4-FFF2-40B4-BE49-F238E27FC236}">
                <a16:creationId xmlns:a16="http://schemas.microsoft.com/office/drawing/2014/main" id="{C6E82C2A-9C04-F3EB-CD29-A48DC8431F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541" y="1760706"/>
            <a:ext cx="5897738" cy="4324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D24277-1D03-A21D-8627-7936D029EA4A}"/>
              </a:ext>
            </a:extLst>
          </p:cNvPr>
          <p:cNvSpPr txBox="1"/>
          <p:nvPr/>
        </p:nvSpPr>
        <p:spPr>
          <a:xfrm>
            <a:off x="-301558" y="6244007"/>
            <a:ext cx="6468895" cy="369332"/>
          </a:xfrm>
          <a:prstGeom prst="rect">
            <a:avLst/>
          </a:prstGeom>
          <a:noFill/>
        </p:spPr>
        <p:txBody>
          <a:bodyPr wrap="square" rtlCol="0">
            <a:spAutoFit/>
          </a:bodyPr>
          <a:lstStyle/>
          <a:p>
            <a:pPr algn="ctr"/>
            <a:r>
              <a:rPr lang="en-GB" dirty="0">
                <a:latin typeface="Bodoni MT Condensed" panose="02070606080606020203" pitchFamily="18" charset="0"/>
              </a:rPr>
              <a:t>Boating 1874 Édouard Manet</a:t>
            </a:r>
          </a:p>
        </p:txBody>
      </p:sp>
      <p:pic>
        <p:nvPicPr>
          <p:cNvPr id="2054" name="Picture 6" descr="Monet's, Boat at Giverny | Monet art, Claude monet paintings, Claude ...">
            <a:extLst>
              <a:ext uri="{FF2B5EF4-FFF2-40B4-BE49-F238E27FC236}">
                <a16:creationId xmlns:a16="http://schemas.microsoft.com/office/drawing/2014/main" id="{3FABED2C-CA0E-EC71-A4CF-27836FF84D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3317" y="1799498"/>
            <a:ext cx="5610733" cy="43249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2A1F24-0D43-B8E5-79C0-51E3BA72269A}"/>
              </a:ext>
            </a:extLst>
          </p:cNvPr>
          <p:cNvSpPr txBox="1"/>
          <p:nvPr/>
        </p:nvSpPr>
        <p:spPr>
          <a:xfrm>
            <a:off x="6391072" y="6241833"/>
            <a:ext cx="5512978" cy="369332"/>
          </a:xfrm>
          <a:prstGeom prst="rect">
            <a:avLst/>
          </a:prstGeom>
          <a:noFill/>
        </p:spPr>
        <p:txBody>
          <a:bodyPr wrap="square" rtlCol="0">
            <a:spAutoFit/>
          </a:bodyPr>
          <a:lstStyle/>
          <a:p>
            <a:pPr algn="ctr"/>
            <a:r>
              <a:rPr lang="en-GB" dirty="0">
                <a:latin typeface="Bodoni MT Condensed" panose="02070606080606020203" pitchFamily="18" charset="0"/>
              </a:rPr>
              <a:t>Boating At Giverny 1887 Claude Monet</a:t>
            </a:r>
          </a:p>
        </p:txBody>
      </p:sp>
    </p:spTree>
    <p:extLst>
      <p:ext uri="{BB962C8B-B14F-4D97-AF65-F5344CB8AC3E}">
        <p14:creationId xmlns:p14="http://schemas.microsoft.com/office/powerpoint/2010/main" val="303320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circle(in)">
                                      <p:cBhvr>
                                        <p:cTn id="18" dur="20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D87F-503E-C4E1-0996-CCF767E68757}"/>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1FBFDC26-5792-867A-24CE-5132D7A9722C}"/>
              </a:ext>
            </a:extLst>
          </p:cNvPr>
          <p:cNvSpPr>
            <a:spLocks noGrp="1"/>
          </p:cNvSpPr>
          <p:nvPr>
            <p:ph type="body"/>
          </p:nvPr>
        </p:nvSpPr>
        <p:spPr/>
        <p:txBody>
          <a:bodyPr/>
          <a:lstStyle/>
          <a:p>
            <a:endParaRPr lang="en-GB"/>
          </a:p>
        </p:txBody>
      </p:sp>
      <p:pic>
        <p:nvPicPr>
          <p:cNvPr id="13314" name="Picture 2">
            <a:extLst>
              <a:ext uri="{FF2B5EF4-FFF2-40B4-BE49-F238E27FC236}">
                <a16:creationId xmlns:a16="http://schemas.microsoft.com/office/drawing/2014/main" id="{F42F43BE-4EF6-2C41-BDF7-9A229C991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A78195-2D30-74B7-68A4-A94C8B0B066C}"/>
              </a:ext>
            </a:extLst>
          </p:cNvPr>
          <p:cNvSpPr txBox="1"/>
          <p:nvPr/>
        </p:nvSpPr>
        <p:spPr>
          <a:xfrm>
            <a:off x="0" y="5767920"/>
            <a:ext cx="5998723" cy="369332"/>
          </a:xfrm>
          <a:prstGeom prst="rect">
            <a:avLst/>
          </a:prstGeom>
          <a:noFill/>
        </p:spPr>
        <p:txBody>
          <a:bodyPr wrap="square" rtlCol="0">
            <a:spAutoFit/>
          </a:bodyPr>
          <a:lstStyle/>
          <a:p>
            <a:pPr algn="ctr"/>
            <a:r>
              <a:rPr lang="fr-FR" dirty="0">
                <a:latin typeface="Bodoni MT Condensed" panose="02070606080606020203" pitchFamily="18" charset="0"/>
              </a:rPr>
              <a:t>Le Déjeuner sur L’Herbe 1863 Édouard Manet</a:t>
            </a:r>
          </a:p>
        </p:txBody>
      </p:sp>
      <p:pic>
        <p:nvPicPr>
          <p:cNvPr id="13316" name="Picture 4" descr="Claude Monet – The Picnic | Monet, Empresyonist, Resim sanatı">
            <a:extLst>
              <a:ext uri="{FF2B5EF4-FFF2-40B4-BE49-F238E27FC236}">
                <a16:creationId xmlns:a16="http://schemas.microsoft.com/office/drawing/2014/main" id="{9401D935-B20F-816E-0489-44F7D5B72A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458089"/>
            <a:ext cx="6096000" cy="4256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5243FA-865D-20B0-2B7D-465E5EAB63C2}"/>
              </a:ext>
            </a:extLst>
          </p:cNvPr>
          <p:cNvSpPr txBox="1"/>
          <p:nvPr/>
        </p:nvSpPr>
        <p:spPr>
          <a:xfrm>
            <a:off x="6254885" y="5767920"/>
            <a:ext cx="5671226" cy="369332"/>
          </a:xfrm>
          <a:prstGeom prst="rect">
            <a:avLst/>
          </a:prstGeom>
          <a:noFill/>
        </p:spPr>
        <p:txBody>
          <a:bodyPr wrap="square" rtlCol="0">
            <a:spAutoFit/>
          </a:bodyPr>
          <a:lstStyle/>
          <a:p>
            <a:pPr algn="ctr"/>
            <a:r>
              <a:rPr lang="fr-FR" dirty="0">
                <a:latin typeface="Bodoni MT Condensed" panose="02070606080606020203" pitchFamily="18" charset="0"/>
              </a:rPr>
              <a:t>Déjeuner sur l’Herbe 1866 Claude Monet</a:t>
            </a:r>
          </a:p>
        </p:txBody>
      </p:sp>
    </p:spTree>
    <p:extLst>
      <p:ext uri="{BB962C8B-B14F-4D97-AF65-F5344CB8AC3E}">
        <p14:creationId xmlns:p14="http://schemas.microsoft.com/office/powerpoint/2010/main" val="4819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wheel(1)">
                                      <p:cBhvr>
                                        <p:cTn id="18" dur="2000"/>
                                        <p:tgtEl>
                                          <p:spTgt spid="133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89E2-9A54-E90B-F1C0-652592921217}"/>
              </a:ext>
            </a:extLst>
          </p:cNvPr>
          <p:cNvSpPr>
            <a:spLocks noGrp="1"/>
          </p:cNvSpPr>
          <p:nvPr>
            <p:ph type="title"/>
          </p:nvPr>
        </p:nvSpPr>
        <p:spPr/>
        <p:txBody>
          <a:bodyPr/>
          <a:lstStyle/>
          <a:p>
            <a:r>
              <a:rPr lang="en-GB" dirty="0">
                <a:solidFill>
                  <a:srgbClr val="FF6699"/>
                </a:solidFill>
                <a:latin typeface="Bodoni MT" panose="02070603080606020203" pitchFamily="18" charset="0"/>
              </a:rPr>
              <a:t>Pierre-Auguste Renoir </a:t>
            </a:r>
            <a:r>
              <a:rPr lang="en-GB" sz="2000" dirty="0">
                <a:solidFill>
                  <a:srgbClr val="FFFF00"/>
                </a:solidFill>
                <a:latin typeface="Bodoni MT" panose="02070603080606020203" pitchFamily="18" charset="0"/>
              </a:rPr>
              <a:t>1841-1919</a:t>
            </a:r>
            <a:r>
              <a:rPr lang="en-GB" dirty="0">
                <a:solidFill>
                  <a:srgbClr val="FF6699"/>
                </a:solidFill>
                <a:latin typeface="Bodoni MT" panose="02070603080606020203" pitchFamily="18" charset="0"/>
              </a:rPr>
              <a:t> </a:t>
            </a:r>
          </a:p>
        </p:txBody>
      </p:sp>
      <p:sp>
        <p:nvSpPr>
          <p:cNvPr id="3" name="Text Placeholder 2">
            <a:extLst>
              <a:ext uri="{FF2B5EF4-FFF2-40B4-BE49-F238E27FC236}">
                <a16:creationId xmlns:a16="http://schemas.microsoft.com/office/drawing/2014/main" id="{6E26770D-343A-5491-A77D-7CB3C377ACAD}"/>
              </a:ext>
            </a:extLst>
          </p:cNvPr>
          <p:cNvSpPr>
            <a:spLocks noGrp="1"/>
          </p:cNvSpPr>
          <p:nvPr>
            <p:ph type="body"/>
          </p:nvPr>
        </p:nvSpPr>
        <p:spPr>
          <a:xfrm>
            <a:off x="356562" y="1517515"/>
            <a:ext cx="8651252" cy="5066885"/>
          </a:xfrm>
        </p:spPr>
        <p:txBody>
          <a:bodyPr/>
          <a:lstStyle/>
          <a:p>
            <a:r>
              <a:rPr lang="en-GB" dirty="0">
                <a:solidFill>
                  <a:srgbClr val="66FF99"/>
                </a:solidFill>
                <a:latin typeface="Bodoni MT" panose="02070603080606020203" pitchFamily="18" charset="0"/>
              </a:rPr>
              <a:t>Came from a lower middle class family of artisans</a:t>
            </a:r>
          </a:p>
          <a:p>
            <a:r>
              <a:rPr lang="en-GB" dirty="0">
                <a:solidFill>
                  <a:srgbClr val="66FF99"/>
                </a:solidFill>
                <a:latin typeface="Bodoni MT" panose="02070603080606020203" pitchFamily="18" charset="0"/>
              </a:rPr>
              <a:t>Early signs of talent as a sketch artist</a:t>
            </a:r>
          </a:p>
          <a:p>
            <a:r>
              <a:rPr lang="en-GB" dirty="0">
                <a:solidFill>
                  <a:srgbClr val="66FF99"/>
                </a:solidFill>
                <a:latin typeface="Bodoni MT" panose="02070603080606020203" pitchFamily="18" charset="0"/>
              </a:rPr>
              <a:t>Was also a member of Gounod’s choir</a:t>
            </a:r>
          </a:p>
          <a:p>
            <a:r>
              <a:rPr lang="en-GB" dirty="0">
                <a:solidFill>
                  <a:srgbClr val="66FF99"/>
                </a:solidFill>
                <a:latin typeface="Bodoni MT" panose="02070603080606020203" pitchFamily="18" charset="0"/>
              </a:rPr>
              <a:t>Left school at 13 and became apprentice in porcelain factory</a:t>
            </a:r>
          </a:p>
          <a:p>
            <a:r>
              <a:rPr lang="en-GB" dirty="0">
                <a:solidFill>
                  <a:srgbClr val="66FF99"/>
                </a:solidFill>
                <a:latin typeface="Bodoni MT" panose="02070603080606020203" pitchFamily="18" charset="0"/>
              </a:rPr>
              <a:t>1862 met Sisley, Bazille and Monet</a:t>
            </a:r>
          </a:p>
          <a:p>
            <a:r>
              <a:rPr lang="en-GB" dirty="0">
                <a:solidFill>
                  <a:srgbClr val="66FF99"/>
                </a:solidFill>
                <a:latin typeface="Bodoni MT" panose="02070603080606020203" pitchFamily="18" charset="0"/>
              </a:rPr>
              <a:t>Inspired by Pissarro and Manet</a:t>
            </a:r>
          </a:p>
          <a:p>
            <a:r>
              <a:rPr lang="en-GB" dirty="0">
                <a:solidFill>
                  <a:srgbClr val="66FF99"/>
                </a:solidFill>
                <a:latin typeface="Bodoni MT" panose="02070603080606020203" pitchFamily="18" charset="0"/>
              </a:rPr>
              <a:t>Painted Gabrielle Renard repeatedly</a:t>
            </a:r>
          </a:p>
          <a:p>
            <a:r>
              <a:rPr lang="en-GB" dirty="0">
                <a:solidFill>
                  <a:srgbClr val="66FF99"/>
                </a:solidFill>
                <a:latin typeface="Bodoni MT" panose="02070603080606020203" pitchFamily="18" charset="0"/>
              </a:rPr>
              <a:t>Had three sons : Pierre , Jean and Claude</a:t>
            </a:r>
          </a:p>
          <a:p>
            <a:pPr marL="0" indent="0">
              <a:buNone/>
            </a:pPr>
            <a:endParaRPr lang="en-GB" dirty="0">
              <a:solidFill>
                <a:srgbClr val="66FF99"/>
              </a:solidFill>
              <a:latin typeface="Bodoni MT" panose="02070603080606020203" pitchFamily="18" charset="0"/>
            </a:endParaRPr>
          </a:p>
          <a:p>
            <a:endParaRPr lang="en-GB" dirty="0"/>
          </a:p>
        </p:txBody>
      </p:sp>
      <p:pic>
        <p:nvPicPr>
          <p:cNvPr id="12290" name="Picture 2" descr="Image result for pierre auguste renoir photos">
            <a:extLst>
              <a:ext uri="{FF2B5EF4-FFF2-40B4-BE49-F238E27FC236}">
                <a16:creationId xmlns:a16="http://schemas.microsoft.com/office/drawing/2014/main" id="{CF0859F9-1B7D-F90B-7E34-6D5EBBF971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49990" y="1689834"/>
            <a:ext cx="3742010" cy="414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wipe(down)">
                                      <p:cBhvr>
                                        <p:cTn id="13" dur="5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243E8D-F866-4814-95AA-0909B5E65CFA}"/>
              </a:ext>
            </a:extLst>
          </p:cNvPr>
          <p:cNvSpPr>
            <a:spLocks noGrp="1"/>
          </p:cNvSpPr>
          <p:nvPr>
            <p:ph type="title"/>
          </p:nvPr>
        </p:nvSpPr>
        <p:spPr>
          <a:xfrm>
            <a:off x="865325" y="4462819"/>
            <a:ext cx="2869683" cy="1608383"/>
          </a:xfrm>
        </p:spPr>
        <p:txBody>
          <a:bodyPr>
            <a:normAutofit fontScale="90000"/>
          </a:bodyPr>
          <a:lstStyle/>
          <a:p>
            <a:r>
              <a:rPr lang="en-GB" sz="3600" b="1" dirty="0"/>
              <a:t>Pierre Auguste Renoir </a:t>
            </a:r>
            <a:r>
              <a:rPr lang="en-GB" sz="2400" b="1" dirty="0">
                <a:solidFill>
                  <a:srgbClr val="FFC000"/>
                </a:solidFill>
              </a:rPr>
              <a:t>1841-1919</a:t>
            </a:r>
            <a:endParaRPr lang="en-GB" sz="2400" dirty="0">
              <a:solidFill>
                <a:srgbClr val="FFC000"/>
              </a:solidFill>
            </a:endParaRP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DBB21F6-50F3-40EF-BEFB-93BDAEB4D29A}"/>
              </a:ext>
            </a:extLst>
          </p:cNvPr>
          <p:cNvSpPr>
            <a:spLocks noGrp="1"/>
          </p:cNvSpPr>
          <p:nvPr>
            <p:ph type="body"/>
          </p:nvPr>
        </p:nvSpPr>
        <p:spPr>
          <a:xfrm>
            <a:off x="4131633" y="4464872"/>
            <a:ext cx="3712464" cy="1608383"/>
          </a:xfrm>
        </p:spPr>
        <p:txBody>
          <a:bodyPr anchor="ctr">
            <a:normAutofit/>
          </a:bodyPr>
          <a:lstStyle/>
          <a:p>
            <a:endParaRPr lang="en-GB" sz="1700"/>
          </a:p>
        </p:txBody>
      </p:sp>
      <p:pic>
        <p:nvPicPr>
          <p:cNvPr id="9" name="Picture 8" descr="A picture containing animal, grass, standing, group&#10;&#10;Description automatically generated">
            <a:extLst>
              <a:ext uri="{FF2B5EF4-FFF2-40B4-BE49-F238E27FC236}">
                <a16:creationId xmlns:a16="http://schemas.microsoft.com/office/drawing/2014/main" id="{547EF068-1512-4DCF-9DA4-7D2CAF28C1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b="-3"/>
          <a:stretch/>
        </p:blipFill>
        <p:spPr>
          <a:xfrm>
            <a:off x="3957837" y="19373"/>
            <a:ext cx="4263887" cy="6858000"/>
          </a:xfrm>
          <a:prstGeom prst="rect">
            <a:avLst/>
          </a:prstGeom>
        </p:spPr>
      </p:pic>
      <p:sp>
        <p:nvSpPr>
          <p:cNvPr id="8" name="TextBox 7">
            <a:extLst>
              <a:ext uri="{FF2B5EF4-FFF2-40B4-BE49-F238E27FC236}">
                <a16:creationId xmlns:a16="http://schemas.microsoft.com/office/drawing/2014/main" id="{E72EE907-2E01-B6E7-09DE-8058DBF4FD5F}"/>
              </a:ext>
            </a:extLst>
          </p:cNvPr>
          <p:cNvSpPr txBox="1"/>
          <p:nvPr/>
        </p:nvSpPr>
        <p:spPr>
          <a:xfrm>
            <a:off x="8250292" y="2441643"/>
            <a:ext cx="3677056" cy="369332"/>
          </a:xfrm>
          <a:prstGeom prst="rect">
            <a:avLst/>
          </a:prstGeom>
          <a:noFill/>
        </p:spPr>
        <p:txBody>
          <a:bodyPr wrap="square" rtlCol="0">
            <a:spAutoFit/>
          </a:bodyPr>
          <a:lstStyle/>
          <a:p>
            <a:pPr algn="ctr"/>
            <a:r>
              <a:rPr lang="en-GB" dirty="0">
                <a:solidFill>
                  <a:srgbClr val="92D050"/>
                </a:solidFill>
                <a:latin typeface="Bodoni MT Condensed" panose="02070606080606020203" pitchFamily="18" charset="0"/>
              </a:rPr>
              <a:t>La Balançoire 1876 Pierre Auguste Renoir</a:t>
            </a:r>
          </a:p>
        </p:txBody>
      </p:sp>
    </p:spTree>
    <p:extLst>
      <p:ext uri="{BB962C8B-B14F-4D97-AF65-F5344CB8AC3E}">
        <p14:creationId xmlns:p14="http://schemas.microsoft.com/office/powerpoint/2010/main" val="38506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5E1B-C1E2-924A-7CB4-113B08C6BEDD}"/>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AAD5CC66-392D-0A02-F15F-8568AC0F98BA}"/>
              </a:ext>
            </a:extLst>
          </p:cNvPr>
          <p:cNvSpPr>
            <a:spLocks noGrp="1"/>
          </p:cNvSpPr>
          <p:nvPr>
            <p:ph type="body"/>
          </p:nvPr>
        </p:nvSpPr>
        <p:spPr/>
        <p:txBody>
          <a:bodyPr/>
          <a:lstStyle/>
          <a:p>
            <a:endParaRPr lang="en-GB" dirty="0"/>
          </a:p>
        </p:txBody>
      </p:sp>
      <p:pic>
        <p:nvPicPr>
          <p:cNvPr id="4" name="Picture 3" descr="A picture containing animal, grass, standing, group&#10;&#10;Description automatically generated">
            <a:extLst>
              <a:ext uri="{FF2B5EF4-FFF2-40B4-BE49-F238E27FC236}">
                <a16:creationId xmlns:a16="http://schemas.microsoft.com/office/drawing/2014/main" id="{77639E1F-21A3-FD24-F108-1756099708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b="-3"/>
          <a:stretch/>
        </p:blipFill>
        <p:spPr>
          <a:xfrm>
            <a:off x="7928113" y="0"/>
            <a:ext cx="4263887" cy="6858000"/>
          </a:xfrm>
          <a:prstGeom prst="rect">
            <a:avLst/>
          </a:prstGeom>
        </p:spPr>
      </p:pic>
      <p:sp>
        <p:nvSpPr>
          <p:cNvPr id="5" name="TextBox 4">
            <a:extLst>
              <a:ext uri="{FF2B5EF4-FFF2-40B4-BE49-F238E27FC236}">
                <a16:creationId xmlns:a16="http://schemas.microsoft.com/office/drawing/2014/main" id="{2F4E1B12-1E4F-653C-55A3-6AEE2BF75D25}"/>
              </a:ext>
            </a:extLst>
          </p:cNvPr>
          <p:cNvSpPr txBox="1"/>
          <p:nvPr/>
        </p:nvSpPr>
        <p:spPr>
          <a:xfrm>
            <a:off x="5622657" y="273600"/>
            <a:ext cx="2305456" cy="369332"/>
          </a:xfrm>
          <a:prstGeom prst="rect">
            <a:avLst/>
          </a:prstGeom>
          <a:noFill/>
        </p:spPr>
        <p:txBody>
          <a:bodyPr wrap="square" rtlCol="0">
            <a:spAutoFit/>
          </a:bodyPr>
          <a:lstStyle/>
          <a:p>
            <a:pPr algn="r"/>
            <a:r>
              <a:rPr lang="en-GB" dirty="0">
                <a:latin typeface="Bodoni MT Condensed" panose="02070606080606020203" pitchFamily="18" charset="0"/>
              </a:rPr>
              <a:t>La Balançoire 1876 Renoir</a:t>
            </a:r>
          </a:p>
        </p:txBody>
      </p:sp>
      <p:pic>
        <p:nvPicPr>
          <p:cNvPr id="13314" name="Picture 2" descr="Jean-Honore Fragonard Reproduction Painting: The Swing">
            <a:extLst>
              <a:ext uri="{FF2B5EF4-FFF2-40B4-BE49-F238E27FC236}">
                <a16:creationId xmlns:a16="http://schemas.microsoft.com/office/drawing/2014/main" id="{A0C9121E-E5E4-F3E0-045B-818BD94F46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6189" y="0"/>
            <a:ext cx="4567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268413-7739-6549-1083-22DC40238354}"/>
              </a:ext>
            </a:extLst>
          </p:cNvPr>
          <p:cNvSpPr txBox="1"/>
          <p:nvPr/>
        </p:nvSpPr>
        <p:spPr>
          <a:xfrm>
            <a:off x="97277" y="1984443"/>
            <a:ext cx="1196502" cy="923330"/>
          </a:xfrm>
          <a:prstGeom prst="rect">
            <a:avLst/>
          </a:prstGeom>
          <a:noFill/>
        </p:spPr>
        <p:txBody>
          <a:bodyPr wrap="square" rtlCol="0">
            <a:spAutoFit/>
          </a:bodyPr>
          <a:lstStyle/>
          <a:p>
            <a:r>
              <a:rPr lang="fr-FR" dirty="0">
                <a:latin typeface="Bodoni MT Condensed" panose="02070606080606020203" pitchFamily="18" charset="0"/>
              </a:rPr>
              <a:t>L’Escarpolette</a:t>
            </a:r>
          </a:p>
          <a:p>
            <a:r>
              <a:rPr lang="fr-FR" dirty="0">
                <a:latin typeface="Bodoni MT Condensed" panose="02070606080606020203" pitchFamily="18" charset="0"/>
              </a:rPr>
              <a:t>1767</a:t>
            </a:r>
          </a:p>
          <a:p>
            <a:r>
              <a:rPr lang="fr-FR" dirty="0">
                <a:latin typeface="Bodoni MT Condensed" panose="02070606080606020203" pitchFamily="18" charset="0"/>
              </a:rPr>
              <a:t>Fragonard </a:t>
            </a:r>
          </a:p>
        </p:txBody>
      </p:sp>
    </p:spTree>
    <p:extLst>
      <p:ext uri="{BB962C8B-B14F-4D97-AF65-F5344CB8AC3E}">
        <p14:creationId xmlns:p14="http://schemas.microsoft.com/office/powerpoint/2010/main" val="33158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174C-62D0-EC04-BC21-1B5AFDCFD2D2}"/>
              </a:ext>
            </a:extLst>
          </p:cNvPr>
          <p:cNvSpPr>
            <a:spLocks noGrp="1"/>
          </p:cNvSpPr>
          <p:nvPr>
            <p:ph type="title"/>
          </p:nvPr>
        </p:nvSpPr>
        <p:spPr/>
        <p:txBody>
          <a:bodyPr/>
          <a:lstStyle/>
          <a:p>
            <a:r>
              <a:rPr lang="en-GB" dirty="0">
                <a:solidFill>
                  <a:srgbClr val="FF6699"/>
                </a:solidFill>
                <a:latin typeface="Bodoni MT" panose="02070603080606020203" pitchFamily="18" charset="0"/>
              </a:rPr>
              <a:t>Pierre-Auguste Renoir </a:t>
            </a:r>
            <a:r>
              <a:rPr lang="en-GB" sz="2000" dirty="0">
                <a:solidFill>
                  <a:srgbClr val="FFFF00"/>
                </a:solidFill>
                <a:latin typeface="Bodoni MT" panose="02070603080606020203" pitchFamily="18" charset="0"/>
              </a:rPr>
              <a:t>1841-1919</a:t>
            </a:r>
            <a:r>
              <a:rPr lang="en-GB" dirty="0">
                <a:solidFill>
                  <a:srgbClr val="FF6699"/>
                </a:solidFill>
                <a:latin typeface="Bodoni MT" panose="02070603080606020203" pitchFamily="18" charset="0"/>
              </a:rPr>
              <a:t> </a:t>
            </a:r>
            <a:endParaRPr lang="en-GB" dirty="0"/>
          </a:p>
        </p:txBody>
      </p:sp>
      <p:sp>
        <p:nvSpPr>
          <p:cNvPr id="3" name="Text Placeholder 2">
            <a:extLst>
              <a:ext uri="{FF2B5EF4-FFF2-40B4-BE49-F238E27FC236}">
                <a16:creationId xmlns:a16="http://schemas.microsoft.com/office/drawing/2014/main" id="{E0789F6F-56D8-E0F2-1052-83EA9A515E81}"/>
              </a:ext>
            </a:extLst>
          </p:cNvPr>
          <p:cNvSpPr>
            <a:spLocks noGrp="1"/>
          </p:cNvSpPr>
          <p:nvPr>
            <p:ph type="body"/>
          </p:nvPr>
        </p:nvSpPr>
        <p:spPr/>
        <p:txBody>
          <a:bodyPr/>
          <a:lstStyle/>
          <a:p>
            <a:endParaRPr lang="en-GB"/>
          </a:p>
        </p:txBody>
      </p:sp>
      <p:pic>
        <p:nvPicPr>
          <p:cNvPr id="15362" name="Picture 2" descr="ARTINVEST2000® AUGUSTE RENOIR - LE BAL DU MULIN DE LA GALETTE">
            <a:extLst>
              <a:ext uri="{FF2B5EF4-FFF2-40B4-BE49-F238E27FC236}">
                <a16:creationId xmlns:a16="http://schemas.microsoft.com/office/drawing/2014/main" id="{415DF13A-1961-86B1-6236-4F02BE49AA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91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86F68A-BBBD-90EA-0314-933403CF77FA}"/>
              </a:ext>
            </a:extLst>
          </p:cNvPr>
          <p:cNvSpPr txBox="1"/>
          <p:nvPr/>
        </p:nvSpPr>
        <p:spPr>
          <a:xfrm>
            <a:off x="9610928" y="963038"/>
            <a:ext cx="2286000" cy="923330"/>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Bal du Moulin de la Galette</a:t>
            </a:r>
          </a:p>
          <a:p>
            <a:r>
              <a:rPr lang="en-GB" dirty="0">
                <a:solidFill>
                  <a:srgbClr val="66FF99"/>
                </a:solidFill>
                <a:latin typeface="Bodoni MT Condensed" panose="02070606080606020203" pitchFamily="18" charset="0"/>
              </a:rPr>
              <a:t>1876</a:t>
            </a:r>
          </a:p>
          <a:p>
            <a:r>
              <a:rPr lang="en-GB" dirty="0">
                <a:solidFill>
                  <a:srgbClr val="66FF99"/>
                </a:solidFill>
                <a:latin typeface="Bodoni MT Condensed" panose="02070606080606020203" pitchFamily="18" charset="0"/>
              </a:rPr>
              <a:t>Pierre-Auguste Renoir </a:t>
            </a:r>
          </a:p>
        </p:txBody>
      </p:sp>
    </p:spTree>
    <p:extLst>
      <p:ext uri="{BB962C8B-B14F-4D97-AF65-F5344CB8AC3E}">
        <p14:creationId xmlns:p14="http://schemas.microsoft.com/office/powerpoint/2010/main" val="21063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2" name="CustomShape 1"/>
          <p:cNvSpPr/>
          <p:nvPr/>
        </p:nvSpPr>
        <p:spPr>
          <a:xfrm>
            <a:off x="762000" y="803325"/>
            <a:ext cx="5463701" cy="1325563"/>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nSpc>
                <a:spcPct val="90000"/>
              </a:lnSpc>
              <a:spcBef>
                <a:spcPct val="0"/>
              </a:spcBef>
              <a:spcAft>
                <a:spcPts val="600"/>
              </a:spcAft>
            </a:pPr>
            <a:r>
              <a:rPr lang="en-US" sz="4400" b="1" strike="noStrike" kern="1200" spc="-1" dirty="0">
                <a:solidFill>
                  <a:schemeClr val="tx1"/>
                </a:solidFill>
                <a:latin typeface="Ink Free" panose="03080402000500000000" pitchFamily="66" charset="0"/>
                <a:ea typeface="+mj-ea"/>
                <a:cs typeface="+mj-cs"/>
              </a:rPr>
              <a:t>Jean Fouquet </a:t>
            </a:r>
            <a:r>
              <a:rPr lang="en-US" sz="2800" b="1" strike="noStrike" kern="1200" spc="-1" dirty="0">
                <a:solidFill>
                  <a:schemeClr val="tx1"/>
                </a:solidFill>
                <a:latin typeface="Ink Free" panose="03080402000500000000" pitchFamily="66" charset="0"/>
                <a:ea typeface="+mj-ea"/>
                <a:cs typeface="+mj-cs"/>
              </a:rPr>
              <a:t>1420-1481</a:t>
            </a:r>
            <a:endParaRPr lang="en-US" sz="2800" b="0" strike="noStrike" kern="1200" spc="-1" dirty="0">
              <a:solidFill>
                <a:schemeClr val="tx1"/>
              </a:solidFill>
              <a:latin typeface="Ink Free" panose="03080402000500000000" pitchFamily="66" charset="0"/>
              <a:ea typeface="+mj-ea"/>
              <a:cs typeface="+mj-cs"/>
            </a:endParaRPr>
          </a:p>
        </p:txBody>
      </p:sp>
      <p:sp>
        <p:nvSpPr>
          <p:cNvPr id="293" name="CustomShape 2"/>
          <p:cNvSpPr/>
          <p:nvPr/>
        </p:nvSpPr>
        <p:spPr>
          <a:xfrm>
            <a:off x="762000" y="2279018"/>
            <a:ext cx="5314543" cy="3375920"/>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Autofit/>
          </a:bodyPr>
          <a:lstStyle/>
          <a:p>
            <a:pPr marL="457200" indent="-457200">
              <a:lnSpc>
                <a:spcPct val="90000"/>
              </a:lnSpc>
              <a:spcAft>
                <a:spcPts val="600"/>
              </a:spcAft>
              <a:buClr>
                <a:srgbClr val="000000"/>
              </a:buClr>
              <a:buSzPct val="45000"/>
              <a:buFont typeface="Arial" panose="020B0604020202020204" pitchFamily="34" charset="0"/>
              <a:buChar char="•"/>
            </a:pPr>
            <a:r>
              <a:rPr lang="en-US" sz="2800" b="1" strike="noStrike" kern="1200" spc="-1" dirty="0">
                <a:solidFill>
                  <a:schemeClr val="tx1"/>
                </a:solidFill>
                <a:latin typeface="Ink Free" panose="03080402000500000000" pitchFamily="66" charset="0"/>
              </a:rPr>
              <a:t>One of the First French painters known to have traveled to Italy </a:t>
            </a:r>
          </a:p>
          <a:p>
            <a:pPr marL="457200" indent="-457200">
              <a:lnSpc>
                <a:spcPct val="90000"/>
              </a:lnSpc>
              <a:spcAft>
                <a:spcPts val="600"/>
              </a:spcAft>
              <a:buClr>
                <a:srgbClr val="000000"/>
              </a:buClr>
              <a:buSzPct val="45000"/>
              <a:buFont typeface="Arial" panose="020B0604020202020204" pitchFamily="34" charset="0"/>
              <a:buChar char="•"/>
            </a:pPr>
            <a:r>
              <a:rPr lang="en-US" sz="2800" b="1" strike="noStrike" kern="1200" spc="-1" dirty="0">
                <a:solidFill>
                  <a:schemeClr val="tx1"/>
                </a:solidFill>
                <a:latin typeface="Ink Free" panose="03080402000500000000" pitchFamily="66" charset="0"/>
              </a:rPr>
              <a:t>Studied under Fra Angelico</a:t>
            </a:r>
          </a:p>
          <a:p>
            <a:pPr marL="457200" indent="-457200">
              <a:lnSpc>
                <a:spcPct val="90000"/>
              </a:lnSpc>
              <a:spcAft>
                <a:spcPts val="600"/>
              </a:spcAft>
              <a:buClr>
                <a:srgbClr val="000000"/>
              </a:buClr>
              <a:buSzPct val="45000"/>
              <a:buFont typeface="Arial" panose="020B0604020202020204" pitchFamily="34" charset="0"/>
              <a:buChar char="•"/>
            </a:pPr>
            <a:r>
              <a:rPr lang="en-US" sz="2800" b="1" strike="noStrike" kern="1200" spc="-1" dirty="0">
                <a:solidFill>
                  <a:schemeClr val="tx1"/>
                </a:solidFill>
                <a:latin typeface="Ink Free" panose="03080402000500000000" pitchFamily="66" charset="0"/>
              </a:rPr>
              <a:t>Portraitist and Illuminator</a:t>
            </a:r>
          </a:p>
          <a:p>
            <a:pPr marL="457200" indent="-457200">
              <a:lnSpc>
                <a:spcPct val="90000"/>
              </a:lnSpc>
              <a:spcAft>
                <a:spcPts val="600"/>
              </a:spcAft>
              <a:buClr>
                <a:srgbClr val="000000"/>
              </a:buClr>
              <a:buSzPct val="45000"/>
              <a:buFont typeface="Arial" panose="020B0604020202020204" pitchFamily="34" charset="0"/>
              <a:buChar char="•"/>
            </a:pPr>
            <a:r>
              <a:rPr lang="en-US" sz="2800" b="1" strike="noStrike" kern="1200" spc="-1" dirty="0">
                <a:solidFill>
                  <a:schemeClr val="tx1"/>
                </a:solidFill>
                <a:latin typeface="Ink Free" panose="03080402000500000000" pitchFamily="66" charset="0"/>
              </a:rPr>
              <a:t>Earliest known miniature self -portrait of artist</a:t>
            </a:r>
          </a:p>
          <a:p>
            <a:pPr marL="457200" indent="-457200">
              <a:lnSpc>
                <a:spcPct val="90000"/>
              </a:lnSpc>
              <a:spcAft>
                <a:spcPts val="600"/>
              </a:spcAft>
              <a:buClr>
                <a:srgbClr val="000000"/>
              </a:buClr>
              <a:buSzPct val="45000"/>
              <a:buFont typeface="Arial" panose="020B0604020202020204" pitchFamily="34" charset="0"/>
              <a:buChar char="•"/>
            </a:pPr>
            <a:r>
              <a:rPr lang="en-US" sz="2800" b="1" strike="noStrike" kern="1200" spc="-1" dirty="0">
                <a:solidFill>
                  <a:schemeClr val="tx1"/>
                </a:solidFill>
                <a:latin typeface="Ink Free" panose="03080402000500000000" pitchFamily="66" charset="0"/>
              </a:rPr>
              <a:t>Paintings were used to reinforce French identity during hundred years war </a:t>
            </a:r>
          </a:p>
        </p:txBody>
      </p:sp>
      <p:sp>
        <p:nvSpPr>
          <p:cNvPr id="107" name="Freeform: Shape 10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4" name="Picture 293"/>
          <p:cNvPicPr/>
          <p:nvPr/>
        </p:nvPicPr>
        <p:blipFill rotWithShape="1">
          <a:blip r:embed="rId2"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fill="hold"/>
                                        <p:tgtEl>
                                          <p:spTgt spid="292"/>
                                        </p:tgtEl>
                                        <p:attrNameLst>
                                          <p:attrName>ppt_x</p:attrName>
                                        </p:attrNameLst>
                                      </p:cBhvr>
                                      <p:tavLst>
                                        <p:tav tm="0">
                                          <p:val>
                                            <p:strVal val="#ppt_x"/>
                                          </p:val>
                                        </p:tav>
                                        <p:tav tm="100000">
                                          <p:val>
                                            <p:strVal val="#ppt_x"/>
                                          </p:val>
                                        </p:tav>
                                      </p:tavLst>
                                    </p:anim>
                                    <p:anim calcmode="lin" valueType="num">
                                      <p:cBhvr additive="base">
                                        <p:cTn id="8" dur="500" fill="hold"/>
                                        <p:tgtEl>
                                          <p:spTgt spid="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94"/>
                                        </p:tgtEl>
                                        <p:attrNameLst>
                                          <p:attrName>style.visibility</p:attrName>
                                        </p:attrNameLst>
                                      </p:cBhvr>
                                      <p:to>
                                        <p:strVal val="visible"/>
                                      </p:to>
                                    </p:set>
                                    <p:animEffect transition="in" filter="wheel(1)">
                                      <p:cBhvr>
                                        <p:cTn id="13" dur="2000"/>
                                        <p:tgtEl>
                                          <p:spTgt spid="2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3">
                                            <p:txEl>
                                              <p:pRg st="0" end="0"/>
                                            </p:txEl>
                                          </p:spTgt>
                                        </p:tgtEl>
                                        <p:attrNameLst>
                                          <p:attrName>style.visibility</p:attrName>
                                        </p:attrNameLst>
                                      </p:cBhvr>
                                      <p:to>
                                        <p:strVal val="visible"/>
                                      </p:to>
                                    </p:set>
                                    <p:anim calcmode="lin" valueType="num">
                                      <p:cBhvr additive="base">
                                        <p:cTn id="18" dur="500" fill="hold"/>
                                        <p:tgtEl>
                                          <p:spTgt spid="29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93">
                                            <p:txEl>
                                              <p:pRg st="1" end="1"/>
                                            </p:txEl>
                                          </p:spTgt>
                                        </p:tgtEl>
                                        <p:attrNameLst>
                                          <p:attrName>style.visibility</p:attrName>
                                        </p:attrNameLst>
                                      </p:cBhvr>
                                      <p:to>
                                        <p:strVal val="visible"/>
                                      </p:to>
                                    </p:set>
                                    <p:anim calcmode="lin" valueType="num">
                                      <p:cBhvr additive="base">
                                        <p:cTn id="24" dur="500" fill="hold"/>
                                        <p:tgtEl>
                                          <p:spTgt spid="29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3">
                                            <p:txEl>
                                              <p:pRg st="2" end="2"/>
                                            </p:txEl>
                                          </p:spTgt>
                                        </p:tgtEl>
                                        <p:attrNameLst>
                                          <p:attrName>style.visibility</p:attrName>
                                        </p:attrNameLst>
                                      </p:cBhvr>
                                      <p:to>
                                        <p:strVal val="visible"/>
                                      </p:to>
                                    </p:set>
                                    <p:anim calcmode="lin" valueType="num">
                                      <p:cBhvr additive="base">
                                        <p:cTn id="30" dur="500" fill="hold"/>
                                        <p:tgtEl>
                                          <p:spTgt spid="29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93">
                                            <p:txEl>
                                              <p:pRg st="3" end="3"/>
                                            </p:txEl>
                                          </p:spTgt>
                                        </p:tgtEl>
                                        <p:attrNameLst>
                                          <p:attrName>style.visibility</p:attrName>
                                        </p:attrNameLst>
                                      </p:cBhvr>
                                      <p:to>
                                        <p:strVal val="visible"/>
                                      </p:to>
                                    </p:set>
                                    <p:anim calcmode="lin" valueType="num">
                                      <p:cBhvr additive="base">
                                        <p:cTn id="36" dur="500" fill="hold"/>
                                        <p:tgtEl>
                                          <p:spTgt spid="29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9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3">
                                            <p:txEl>
                                              <p:pRg st="4" end="4"/>
                                            </p:txEl>
                                          </p:spTgt>
                                        </p:tgtEl>
                                        <p:attrNameLst>
                                          <p:attrName>style.visibility</p:attrName>
                                        </p:attrNameLst>
                                      </p:cBhvr>
                                      <p:to>
                                        <p:strVal val="visible"/>
                                      </p:to>
                                    </p:set>
                                    <p:anim calcmode="lin" valueType="num">
                                      <p:cBhvr additive="base">
                                        <p:cTn id="42" dur="500" fill="hold"/>
                                        <p:tgtEl>
                                          <p:spTgt spid="29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9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P spid="293"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90DE-10BA-1C78-D02E-84E4BC7B1195}"/>
              </a:ext>
            </a:extLst>
          </p:cNvPr>
          <p:cNvSpPr>
            <a:spLocks noGrp="1"/>
          </p:cNvSpPr>
          <p:nvPr>
            <p:ph type="title"/>
          </p:nvPr>
        </p:nvSpPr>
        <p:spPr/>
        <p:txBody>
          <a:bodyPr/>
          <a:lstStyle/>
          <a:p>
            <a:r>
              <a:rPr lang="en-GB" dirty="0">
                <a:solidFill>
                  <a:srgbClr val="FF6699"/>
                </a:solidFill>
                <a:latin typeface="Bodoni MT" panose="02070603080606020203" pitchFamily="18" charset="0"/>
              </a:rPr>
              <a:t>Pierre-Auguste Renoir </a:t>
            </a:r>
            <a:r>
              <a:rPr lang="en-GB" sz="2000" dirty="0">
                <a:solidFill>
                  <a:srgbClr val="FFFF00"/>
                </a:solidFill>
                <a:latin typeface="Bodoni MT" panose="02070603080606020203" pitchFamily="18" charset="0"/>
              </a:rPr>
              <a:t>1841-1919</a:t>
            </a:r>
            <a:r>
              <a:rPr lang="en-GB" dirty="0">
                <a:solidFill>
                  <a:srgbClr val="FF6699"/>
                </a:solidFill>
                <a:latin typeface="Bodoni MT" panose="02070603080606020203" pitchFamily="18" charset="0"/>
              </a:rPr>
              <a:t> </a:t>
            </a:r>
            <a:endParaRPr lang="en-GB" dirty="0"/>
          </a:p>
        </p:txBody>
      </p:sp>
      <p:sp>
        <p:nvSpPr>
          <p:cNvPr id="3" name="Text Placeholder 2">
            <a:extLst>
              <a:ext uri="{FF2B5EF4-FFF2-40B4-BE49-F238E27FC236}">
                <a16:creationId xmlns:a16="http://schemas.microsoft.com/office/drawing/2014/main" id="{F6ACA4E0-550E-F3FF-CFE3-3B599056C945}"/>
              </a:ext>
            </a:extLst>
          </p:cNvPr>
          <p:cNvSpPr>
            <a:spLocks noGrp="1"/>
          </p:cNvSpPr>
          <p:nvPr>
            <p:ph type="body"/>
          </p:nvPr>
        </p:nvSpPr>
        <p:spPr/>
        <p:txBody>
          <a:bodyPr/>
          <a:lstStyle/>
          <a:p>
            <a:endParaRPr lang="en-GB"/>
          </a:p>
        </p:txBody>
      </p:sp>
      <p:pic>
        <p:nvPicPr>
          <p:cNvPr id="14338" name="Picture 2" descr="Le déjeuner des canotiers - tableau de Pierre-Auguste Renoir en ...">
            <a:extLst>
              <a:ext uri="{FF2B5EF4-FFF2-40B4-BE49-F238E27FC236}">
                <a16:creationId xmlns:a16="http://schemas.microsoft.com/office/drawing/2014/main" id="{56F567C0-29A5-2623-81CF-4931C7C489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165D54-0A51-6BB1-6957-26A4C7858E38}"/>
              </a:ext>
            </a:extLst>
          </p:cNvPr>
          <p:cNvSpPr txBox="1"/>
          <p:nvPr/>
        </p:nvSpPr>
        <p:spPr>
          <a:xfrm>
            <a:off x="9367736" y="544749"/>
            <a:ext cx="2577830" cy="923330"/>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Le Dejeuner des Canotiers</a:t>
            </a:r>
          </a:p>
          <a:p>
            <a:r>
              <a:rPr lang="en-GB" dirty="0">
                <a:solidFill>
                  <a:srgbClr val="66FF99"/>
                </a:solidFill>
                <a:latin typeface="Bodoni MT Condensed" panose="02070606080606020203" pitchFamily="18" charset="0"/>
              </a:rPr>
              <a:t>1876</a:t>
            </a:r>
          </a:p>
          <a:p>
            <a:r>
              <a:rPr lang="en-GB" dirty="0">
                <a:solidFill>
                  <a:srgbClr val="66FF99"/>
                </a:solidFill>
                <a:latin typeface="Bodoni MT Condensed" panose="02070606080606020203" pitchFamily="18" charset="0"/>
              </a:rPr>
              <a:t>Pierre-Auguste Renoir</a:t>
            </a:r>
          </a:p>
        </p:txBody>
      </p:sp>
      <p:sp>
        <p:nvSpPr>
          <p:cNvPr id="5" name="TextBox 4">
            <a:extLst>
              <a:ext uri="{FF2B5EF4-FFF2-40B4-BE49-F238E27FC236}">
                <a16:creationId xmlns:a16="http://schemas.microsoft.com/office/drawing/2014/main" id="{32629FF1-8B7C-45FE-2566-92901651BCD5}"/>
              </a:ext>
            </a:extLst>
          </p:cNvPr>
          <p:cNvSpPr txBox="1"/>
          <p:nvPr/>
        </p:nvSpPr>
        <p:spPr>
          <a:xfrm>
            <a:off x="9362451" y="2587557"/>
            <a:ext cx="1994171" cy="1200329"/>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Aline </a:t>
            </a:r>
            <a:r>
              <a:rPr lang="en-GB" dirty="0" err="1">
                <a:solidFill>
                  <a:srgbClr val="66FF99"/>
                </a:solidFill>
                <a:latin typeface="Bodoni MT Condensed" panose="02070606080606020203" pitchFamily="18" charset="0"/>
              </a:rPr>
              <a:t>Charigot</a:t>
            </a:r>
            <a:r>
              <a:rPr lang="en-GB" dirty="0">
                <a:solidFill>
                  <a:srgbClr val="66FF99"/>
                </a:solidFill>
                <a:latin typeface="Bodoni MT Condensed" panose="02070606080606020203" pitchFamily="18" charset="0"/>
              </a:rPr>
              <a:t>  (with dog)</a:t>
            </a:r>
          </a:p>
          <a:p>
            <a:endParaRPr lang="en-GB" dirty="0">
              <a:solidFill>
                <a:srgbClr val="66FF99"/>
              </a:solidFill>
              <a:latin typeface="Bodoni MT Condensed" panose="02070606080606020203" pitchFamily="18" charset="0"/>
            </a:endParaRPr>
          </a:p>
          <a:p>
            <a:r>
              <a:rPr lang="en-GB" dirty="0">
                <a:solidFill>
                  <a:srgbClr val="66FF99"/>
                </a:solidFill>
                <a:latin typeface="Bodoni MT Condensed" panose="02070606080606020203" pitchFamily="18" charset="0"/>
              </a:rPr>
              <a:t>Gustave Caillebotte (Sitting Right)</a:t>
            </a:r>
          </a:p>
        </p:txBody>
      </p:sp>
    </p:spTree>
    <p:extLst>
      <p:ext uri="{BB962C8B-B14F-4D97-AF65-F5344CB8AC3E}">
        <p14:creationId xmlns:p14="http://schemas.microsoft.com/office/powerpoint/2010/main" val="8921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245E-CDE1-FFD9-66DE-6EF8E85B60CD}"/>
              </a:ext>
            </a:extLst>
          </p:cNvPr>
          <p:cNvSpPr>
            <a:spLocks noGrp="1"/>
          </p:cNvSpPr>
          <p:nvPr>
            <p:ph type="title"/>
          </p:nvPr>
        </p:nvSpPr>
        <p:spPr/>
        <p:txBody>
          <a:bodyPr/>
          <a:lstStyle/>
          <a:p>
            <a:r>
              <a:rPr lang="en-GB" b="1" dirty="0">
                <a:solidFill>
                  <a:srgbClr val="FF6699"/>
                </a:solidFill>
              </a:rPr>
              <a:t>Pierre Auguste Renoir </a:t>
            </a:r>
            <a:r>
              <a:rPr lang="en-GB" sz="2800" b="1" dirty="0">
                <a:solidFill>
                  <a:srgbClr val="FFC000"/>
                </a:solidFill>
              </a:rPr>
              <a:t>1841-1919</a:t>
            </a:r>
            <a:endParaRPr lang="en-GB" dirty="0"/>
          </a:p>
        </p:txBody>
      </p:sp>
      <p:sp>
        <p:nvSpPr>
          <p:cNvPr id="3" name="Text Placeholder 2">
            <a:extLst>
              <a:ext uri="{FF2B5EF4-FFF2-40B4-BE49-F238E27FC236}">
                <a16:creationId xmlns:a16="http://schemas.microsoft.com/office/drawing/2014/main" id="{620DDE83-BD66-C6F1-DDB9-77C0E8E40712}"/>
              </a:ext>
            </a:extLst>
          </p:cNvPr>
          <p:cNvSpPr>
            <a:spLocks noGrp="1"/>
          </p:cNvSpPr>
          <p:nvPr>
            <p:ph type="body"/>
          </p:nvPr>
        </p:nvSpPr>
        <p:spPr/>
        <p:txBody>
          <a:bodyPr/>
          <a:lstStyle/>
          <a:p>
            <a:endParaRPr lang="en-GB" dirty="0"/>
          </a:p>
        </p:txBody>
      </p:sp>
      <p:pic>
        <p:nvPicPr>
          <p:cNvPr id="34820" name="Picture 4" descr=" ">
            <a:extLst>
              <a:ext uri="{FF2B5EF4-FFF2-40B4-BE49-F238E27FC236}">
                <a16:creationId xmlns:a16="http://schemas.microsoft.com/office/drawing/2014/main" id="{BC5D0FF6-BA02-6069-38A7-2361B352BF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0772" y="0"/>
            <a:ext cx="8249135" cy="68364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F36852-8EAA-F0DE-566B-86EB0DD86A1D}"/>
              </a:ext>
            </a:extLst>
          </p:cNvPr>
          <p:cNvSpPr txBox="1"/>
          <p:nvPr/>
        </p:nvSpPr>
        <p:spPr>
          <a:xfrm>
            <a:off x="10330774" y="1984443"/>
            <a:ext cx="1770435" cy="646331"/>
          </a:xfrm>
          <a:prstGeom prst="rect">
            <a:avLst/>
          </a:prstGeom>
          <a:noFill/>
        </p:spPr>
        <p:txBody>
          <a:bodyPr wrap="square" rtlCol="0">
            <a:spAutoFit/>
          </a:bodyPr>
          <a:lstStyle/>
          <a:p>
            <a:r>
              <a:rPr lang="en-GB" dirty="0" err="1">
                <a:solidFill>
                  <a:srgbClr val="00B0F0"/>
                </a:solidFill>
                <a:latin typeface="Bodoni MT Condensed" panose="02070606080606020203" pitchFamily="18" charset="0"/>
              </a:rPr>
              <a:t>Baie</a:t>
            </a:r>
            <a:r>
              <a:rPr lang="en-GB" dirty="0">
                <a:solidFill>
                  <a:srgbClr val="00B0F0"/>
                </a:solidFill>
                <a:latin typeface="Bodoni MT Condensed" panose="02070606080606020203" pitchFamily="18" charset="0"/>
              </a:rPr>
              <a:t> de L’Estaque  1879 Pierre-Auguste Renoir</a:t>
            </a:r>
          </a:p>
        </p:txBody>
      </p:sp>
    </p:spTree>
    <p:extLst>
      <p:ext uri="{BB962C8B-B14F-4D97-AF65-F5344CB8AC3E}">
        <p14:creationId xmlns:p14="http://schemas.microsoft.com/office/powerpoint/2010/main" val="33741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820"/>
                                        </p:tgtEl>
                                        <p:attrNameLst>
                                          <p:attrName>style.visibility</p:attrName>
                                        </p:attrNameLst>
                                      </p:cBhvr>
                                      <p:to>
                                        <p:strVal val="visible"/>
                                      </p:to>
                                    </p:set>
                                    <p:animEffect transition="in" filter="wipe(down)">
                                      <p:cBhvr>
                                        <p:cTn id="13" dur="500"/>
                                        <p:tgtEl>
                                          <p:spTgt spid="348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ody of water&#10;&#10;Description automatically generated">
            <a:extLst>
              <a:ext uri="{FF2B5EF4-FFF2-40B4-BE49-F238E27FC236}">
                <a16:creationId xmlns:a16="http://schemas.microsoft.com/office/drawing/2014/main" id="{7AFC19E4-D370-47DB-8639-7C99368FB9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1" y="6"/>
            <a:ext cx="3922776" cy="3937609"/>
          </a:xfrm>
          <a:prstGeom prst="rect">
            <a:avLst/>
          </a:prstGeom>
        </p:spPr>
      </p:pic>
      <p:pic>
        <p:nvPicPr>
          <p:cNvPr id="7" name="Picture 6" descr="A close up of a rock&#10;&#10;Description automatically generated">
            <a:extLst>
              <a:ext uri="{FF2B5EF4-FFF2-40B4-BE49-F238E27FC236}">
                <a16:creationId xmlns:a16="http://schemas.microsoft.com/office/drawing/2014/main" id="{AA002D92-7FE9-470C-8DA2-98A348D598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0066" y="4168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56960F-96A7-46E6-B47E-2AFFE09DA913}"/>
              </a:ext>
            </a:extLst>
          </p:cNvPr>
          <p:cNvSpPr>
            <a:spLocks noGrp="1"/>
          </p:cNvSpPr>
          <p:nvPr>
            <p:ph type="title"/>
          </p:nvPr>
        </p:nvSpPr>
        <p:spPr>
          <a:xfrm>
            <a:off x="865325" y="4462819"/>
            <a:ext cx="2869683" cy="1608383"/>
          </a:xfrm>
        </p:spPr>
        <p:txBody>
          <a:bodyPr>
            <a:normAutofit fontScale="90000"/>
          </a:bodyPr>
          <a:lstStyle/>
          <a:p>
            <a:r>
              <a:rPr lang="en-GB" sz="3600" b="1" dirty="0"/>
              <a:t>Pierre Auguste Renoir </a:t>
            </a:r>
            <a:r>
              <a:rPr lang="en-GB" sz="2400" b="1" dirty="0">
                <a:solidFill>
                  <a:srgbClr val="FFC000"/>
                </a:solidFill>
              </a:rPr>
              <a:t>1841-1919</a:t>
            </a:r>
            <a:endParaRPr lang="en-GB" sz="2400" dirty="0">
              <a:solidFill>
                <a:srgbClr val="FFC000"/>
              </a:solidFill>
            </a:endParaRP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5897368-BA03-4D9A-ADA4-59C7EC39BA93}"/>
              </a:ext>
            </a:extLst>
          </p:cNvPr>
          <p:cNvSpPr>
            <a:spLocks noGrp="1"/>
          </p:cNvSpPr>
          <p:nvPr>
            <p:ph type="body"/>
          </p:nvPr>
        </p:nvSpPr>
        <p:spPr>
          <a:xfrm>
            <a:off x="4131633" y="4464872"/>
            <a:ext cx="3712464" cy="1608383"/>
          </a:xfrm>
        </p:spPr>
        <p:txBody>
          <a:bodyPr anchor="ctr">
            <a:normAutofit/>
          </a:bodyPr>
          <a:lstStyle/>
          <a:p>
            <a:endParaRPr lang="en-GB" sz="1700"/>
          </a:p>
        </p:txBody>
      </p:sp>
      <p:pic>
        <p:nvPicPr>
          <p:cNvPr id="5" name="Picture 4" descr="A group of people standing on top of a grass covered field&#10;&#10;Description automatically generated">
            <a:extLst>
              <a:ext uri="{FF2B5EF4-FFF2-40B4-BE49-F238E27FC236}">
                <a16:creationId xmlns:a16="http://schemas.microsoft.com/office/drawing/2014/main" id="{04C09F2A-825F-4A33-8F94-33C2A97C47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286992C7-C4AA-130A-999B-97C18611A9EE}"/>
              </a:ext>
            </a:extLst>
          </p:cNvPr>
          <p:cNvSpPr txBox="1"/>
          <p:nvPr/>
        </p:nvSpPr>
        <p:spPr>
          <a:xfrm>
            <a:off x="167291" y="3872028"/>
            <a:ext cx="3825498"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La </a:t>
            </a:r>
            <a:r>
              <a:rPr lang="en-GB" dirty="0" err="1">
                <a:solidFill>
                  <a:srgbClr val="FFC000"/>
                </a:solidFill>
                <a:latin typeface="Bodoni MT Condensed" panose="02070606080606020203" pitchFamily="18" charset="0"/>
              </a:rPr>
              <a:t>Yole</a:t>
            </a:r>
            <a:r>
              <a:rPr lang="en-GB" dirty="0">
                <a:solidFill>
                  <a:srgbClr val="FFC000"/>
                </a:solidFill>
                <a:latin typeface="Bodoni MT Condensed" panose="02070606080606020203" pitchFamily="18" charset="0"/>
              </a:rPr>
              <a:t> 1875 Pierre Auguste Renoir</a:t>
            </a:r>
          </a:p>
        </p:txBody>
      </p:sp>
      <p:sp>
        <p:nvSpPr>
          <p:cNvPr id="6" name="TextBox 5">
            <a:extLst>
              <a:ext uri="{FF2B5EF4-FFF2-40B4-BE49-F238E27FC236}">
                <a16:creationId xmlns:a16="http://schemas.microsoft.com/office/drawing/2014/main" id="{D7C0DD69-964B-85B1-C233-EC10BD4A8B15}"/>
              </a:ext>
            </a:extLst>
          </p:cNvPr>
          <p:cNvSpPr txBox="1"/>
          <p:nvPr/>
        </p:nvSpPr>
        <p:spPr>
          <a:xfrm>
            <a:off x="3952564" y="3908120"/>
            <a:ext cx="4147742"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Garrigue </a:t>
            </a:r>
            <a:r>
              <a:rPr lang="en-GB" dirty="0" err="1">
                <a:solidFill>
                  <a:srgbClr val="FFC000"/>
                </a:solidFill>
                <a:latin typeface="Bodoni MT Condensed" panose="02070606080606020203" pitchFamily="18" charset="0"/>
              </a:rPr>
              <a:t>vers</a:t>
            </a:r>
            <a:r>
              <a:rPr lang="en-GB" dirty="0">
                <a:solidFill>
                  <a:srgbClr val="FFC000"/>
                </a:solidFill>
                <a:latin typeface="Bodoni MT Condensed" panose="02070606080606020203" pitchFamily="18" charset="0"/>
              </a:rPr>
              <a:t> la Mer 1905 Pierre Auguste Renoir</a:t>
            </a:r>
          </a:p>
        </p:txBody>
      </p:sp>
      <p:sp>
        <p:nvSpPr>
          <p:cNvPr id="8" name="TextBox 7">
            <a:extLst>
              <a:ext uri="{FF2B5EF4-FFF2-40B4-BE49-F238E27FC236}">
                <a16:creationId xmlns:a16="http://schemas.microsoft.com/office/drawing/2014/main" id="{E5651813-EC0B-4A52-3A61-2357D15DD3B5}"/>
              </a:ext>
            </a:extLst>
          </p:cNvPr>
          <p:cNvSpPr txBox="1"/>
          <p:nvPr/>
        </p:nvSpPr>
        <p:spPr>
          <a:xfrm>
            <a:off x="8339238" y="6416611"/>
            <a:ext cx="3852762"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Femmes avec Parasol 1875 Pierre Auguste Renoir</a:t>
            </a:r>
          </a:p>
        </p:txBody>
      </p:sp>
    </p:spTree>
    <p:extLst>
      <p:ext uri="{BB962C8B-B14F-4D97-AF65-F5344CB8AC3E}">
        <p14:creationId xmlns:p14="http://schemas.microsoft.com/office/powerpoint/2010/main" val="18854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additive="base">
                                        <p:cTn id="3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4866-57BA-55B3-645A-FBDE03C78817}"/>
              </a:ext>
            </a:extLst>
          </p:cNvPr>
          <p:cNvSpPr>
            <a:spLocks noGrp="1"/>
          </p:cNvSpPr>
          <p:nvPr>
            <p:ph type="title"/>
          </p:nvPr>
        </p:nvSpPr>
        <p:spPr/>
        <p:txBody>
          <a:bodyPr/>
          <a:lstStyle/>
          <a:p>
            <a:r>
              <a:rPr lang="en-GB" b="1" dirty="0">
                <a:solidFill>
                  <a:srgbClr val="FF6699"/>
                </a:solidFill>
              </a:rPr>
              <a:t>Pierre Auguste Renoir </a:t>
            </a:r>
            <a:r>
              <a:rPr lang="en-GB" sz="2800" b="1" dirty="0">
                <a:solidFill>
                  <a:srgbClr val="FFC000"/>
                </a:solidFill>
              </a:rPr>
              <a:t>1841-1919</a:t>
            </a:r>
            <a:endParaRPr lang="en-GB" dirty="0"/>
          </a:p>
        </p:txBody>
      </p:sp>
      <p:sp>
        <p:nvSpPr>
          <p:cNvPr id="3" name="Text Placeholder 2">
            <a:extLst>
              <a:ext uri="{FF2B5EF4-FFF2-40B4-BE49-F238E27FC236}">
                <a16:creationId xmlns:a16="http://schemas.microsoft.com/office/drawing/2014/main" id="{887404BE-C036-B679-9FCC-771976E9F244}"/>
              </a:ext>
            </a:extLst>
          </p:cNvPr>
          <p:cNvSpPr>
            <a:spLocks noGrp="1"/>
          </p:cNvSpPr>
          <p:nvPr>
            <p:ph type="body"/>
          </p:nvPr>
        </p:nvSpPr>
        <p:spPr/>
        <p:txBody>
          <a:bodyPr/>
          <a:lstStyle/>
          <a:p>
            <a:endParaRPr lang="en-GB" dirty="0"/>
          </a:p>
        </p:txBody>
      </p:sp>
      <p:pic>
        <p:nvPicPr>
          <p:cNvPr id="35842" name="Picture 2" descr="Paysage. Femme sous un arbre de Pierre-Auguste Renoir (1841-1919 ...">
            <a:extLst>
              <a:ext uri="{FF2B5EF4-FFF2-40B4-BE49-F238E27FC236}">
                <a16:creationId xmlns:a16="http://schemas.microsoft.com/office/drawing/2014/main" id="{9DB53573-13AC-BED9-FDC0-E1AF0DC9656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48114" y="0"/>
            <a:ext cx="8475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C62E35-1240-D0B1-3165-C8043FAC404B}"/>
              </a:ext>
            </a:extLst>
          </p:cNvPr>
          <p:cNvSpPr txBox="1"/>
          <p:nvPr/>
        </p:nvSpPr>
        <p:spPr>
          <a:xfrm>
            <a:off x="10443886" y="1527243"/>
            <a:ext cx="1628140"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Femme sous un </a:t>
            </a:r>
            <a:r>
              <a:rPr lang="en-GB" dirty="0" err="1">
                <a:solidFill>
                  <a:srgbClr val="FFFF00"/>
                </a:solidFill>
                <a:latin typeface="Bodoni MT Condensed" panose="02070606080606020203" pitchFamily="18" charset="0"/>
              </a:rPr>
              <a:t>Arbre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1899</a:t>
            </a:r>
          </a:p>
          <a:p>
            <a:r>
              <a:rPr lang="en-GB" dirty="0">
                <a:solidFill>
                  <a:srgbClr val="FFFF00"/>
                </a:solidFill>
                <a:latin typeface="Bodoni MT Condensed" panose="02070606080606020203" pitchFamily="18" charset="0"/>
              </a:rPr>
              <a:t>Pierre-Auguste Renoir</a:t>
            </a:r>
          </a:p>
        </p:txBody>
      </p:sp>
    </p:spTree>
    <p:extLst>
      <p:ext uri="{BB962C8B-B14F-4D97-AF65-F5344CB8AC3E}">
        <p14:creationId xmlns:p14="http://schemas.microsoft.com/office/powerpoint/2010/main" val="174505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wipe(down)">
                                      <p:cBhvr>
                                        <p:cTn id="13" dur="500"/>
                                        <p:tgtEl>
                                          <p:spTgt spid="358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BB6D-CA8E-F999-1D5E-FA2A54BCCD25}"/>
              </a:ext>
            </a:extLst>
          </p:cNvPr>
          <p:cNvSpPr>
            <a:spLocks noGrp="1"/>
          </p:cNvSpPr>
          <p:nvPr>
            <p:ph type="title"/>
          </p:nvPr>
        </p:nvSpPr>
        <p:spPr/>
        <p:txBody>
          <a:bodyPr/>
          <a:lstStyle/>
          <a:p>
            <a:r>
              <a:rPr lang="en-GB" b="1" dirty="0">
                <a:solidFill>
                  <a:srgbClr val="FF6699"/>
                </a:solidFill>
              </a:rPr>
              <a:t>Pierre Auguste Renoir </a:t>
            </a:r>
            <a:r>
              <a:rPr lang="en-GB" sz="2800" b="1" dirty="0">
                <a:solidFill>
                  <a:srgbClr val="FFC000"/>
                </a:solidFill>
              </a:rPr>
              <a:t>1841-1919</a:t>
            </a:r>
            <a:endParaRPr lang="en-GB" dirty="0"/>
          </a:p>
        </p:txBody>
      </p:sp>
      <p:sp>
        <p:nvSpPr>
          <p:cNvPr id="3" name="Text Placeholder 2">
            <a:extLst>
              <a:ext uri="{FF2B5EF4-FFF2-40B4-BE49-F238E27FC236}">
                <a16:creationId xmlns:a16="http://schemas.microsoft.com/office/drawing/2014/main" id="{85F6E850-DC10-E68C-77EB-E86489C24FFA}"/>
              </a:ext>
            </a:extLst>
          </p:cNvPr>
          <p:cNvSpPr>
            <a:spLocks noGrp="1"/>
          </p:cNvSpPr>
          <p:nvPr>
            <p:ph type="body"/>
          </p:nvPr>
        </p:nvSpPr>
        <p:spPr/>
        <p:txBody>
          <a:bodyPr/>
          <a:lstStyle/>
          <a:p>
            <a:endParaRPr lang="en-GB"/>
          </a:p>
        </p:txBody>
      </p:sp>
      <p:pic>
        <p:nvPicPr>
          <p:cNvPr id="36866" name="Picture 2" descr="Portrait of Gabrielle (Young Girl with Flowers), c.1900 - Pierre ...">
            <a:extLst>
              <a:ext uri="{FF2B5EF4-FFF2-40B4-BE49-F238E27FC236}">
                <a16:creationId xmlns:a16="http://schemas.microsoft.com/office/drawing/2014/main" id="{F2EBFFDF-B9F7-E4F4-3C7C-5021906A13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0498" y="0"/>
            <a:ext cx="826389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D81F88-970D-7551-5653-6AC68A954048}"/>
              </a:ext>
            </a:extLst>
          </p:cNvPr>
          <p:cNvSpPr txBox="1"/>
          <p:nvPr/>
        </p:nvSpPr>
        <p:spPr>
          <a:xfrm>
            <a:off x="9951396" y="1809345"/>
            <a:ext cx="1750978"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Portrait de Gabrielle 1900 </a:t>
            </a:r>
          </a:p>
          <a:p>
            <a:r>
              <a:rPr lang="en-GB" dirty="0">
                <a:solidFill>
                  <a:srgbClr val="FFFF00"/>
                </a:solidFill>
                <a:latin typeface="Bodoni MT Condensed" panose="02070606080606020203" pitchFamily="18" charset="0"/>
              </a:rPr>
              <a:t>Pierre-Auguste Renoir</a:t>
            </a:r>
          </a:p>
        </p:txBody>
      </p:sp>
      <p:sp>
        <p:nvSpPr>
          <p:cNvPr id="6" name="TextBox 5">
            <a:extLst>
              <a:ext uri="{FF2B5EF4-FFF2-40B4-BE49-F238E27FC236}">
                <a16:creationId xmlns:a16="http://schemas.microsoft.com/office/drawing/2014/main" id="{98106DE0-9F48-C814-ACF3-C04D4CF51EE5}"/>
              </a:ext>
            </a:extLst>
          </p:cNvPr>
          <p:cNvSpPr txBox="1"/>
          <p:nvPr/>
        </p:nvSpPr>
        <p:spPr>
          <a:xfrm>
            <a:off x="7427177" y="6404678"/>
            <a:ext cx="5048438" cy="276999"/>
          </a:xfrm>
          <a:prstGeom prst="rect">
            <a:avLst/>
          </a:prstGeom>
          <a:noFill/>
        </p:spPr>
        <p:txBody>
          <a:bodyPr wrap="square">
            <a:spAutoFit/>
          </a:bodyPr>
          <a:lstStyle/>
          <a:p>
            <a:r>
              <a:rPr lang="en-GB" sz="1200" dirty="0">
                <a:solidFill>
                  <a:srgbClr val="FF6699"/>
                </a:solidFill>
                <a:hlinkClick r:id="rId3">
                  <a:extLst>
                    <a:ext uri="{A12FA001-AC4F-418D-AE19-62706E023703}">
                      <ahyp:hlinkClr xmlns:ahyp="http://schemas.microsoft.com/office/drawing/2018/hyperlinkcolor" val="tx"/>
                    </a:ext>
                  </a:extLst>
                </a:hlinkClick>
              </a:rPr>
              <a:t>Pierre-Auguste Renoir - Filmed Painting at Home (1919) - YouTube</a:t>
            </a:r>
            <a:endParaRPr lang="en-GB" sz="1200" dirty="0">
              <a:solidFill>
                <a:srgbClr val="FF6699"/>
              </a:solidFill>
            </a:endParaRPr>
          </a:p>
        </p:txBody>
      </p:sp>
    </p:spTree>
    <p:extLst>
      <p:ext uri="{BB962C8B-B14F-4D97-AF65-F5344CB8AC3E}">
        <p14:creationId xmlns:p14="http://schemas.microsoft.com/office/powerpoint/2010/main" val="42667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2" fill="hold" nodeType="clickEffect">
                                  <p:stCondLst>
                                    <p:cond delay="0"/>
                                  </p:stCondLst>
                                  <p:childTnLst>
                                    <p:set>
                                      <p:cBhvr>
                                        <p:cTn id="12" dur="1" fill="hold">
                                          <p:stCondLst>
                                            <p:cond delay="0"/>
                                          </p:stCondLst>
                                        </p:cTn>
                                        <p:tgtEl>
                                          <p:spTgt spid="36866"/>
                                        </p:tgtEl>
                                        <p:attrNameLst>
                                          <p:attrName>style.visibility</p:attrName>
                                        </p:attrNameLst>
                                      </p:cBhvr>
                                      <p:to>
                                        <p:strVal val="visible"/>
                                      </p:to>
                                    </p:set>
                                    <p:animEffect transition="in" filter="wheel(2)">
                                      <p:cBhvr>
                                        <p:cTn id="13" dur="2000"/>
                                        <p:tgtEl>
                                          <p:spTgt spid="368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oy in a blue dress&#10;&#10;Description automatically generated">
            <a:extLst>
              <a:ext uri="{FF2B5EF4-FFF2-40B4-BE49-F238E27FC236}">
                <a16:creationId xmlns:a16="http://schemas.microsoft.com/office/drawing/2014/main" id="{B92CCE4C-040A-449A-8CEE-7D86A13D85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7" name="Picture 6" descr="A person wearing a hat&#10;&#10;Description automatically generated">
            <a:extLst>
              <a:ext uri="{FF2B5EF4-FFF2-40B4-BE49-F238E27FC236}">
                <a16:creationId xmlns:a16="http://schemas.microsoft.com/office/drawing/2014/main" id="{68034511-5B06-4F1B-BA83-7AACE433C2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3DB60-F2D9-4117-BF41-73B54C40EC65}"/>
              </a:ext>
            </a:extLst>
          </p:cNvPr>
          <p:cNvSpPr>
            <a:spLocks noGrp="1"/>
          </p:cNvSpPr>
          <p:nvPr>
            <p:ph type="title"/>
          </p:nvPr>
        </p:nvSpPr>
        <p:spPr>
          <a:xfrm>
            <a:off x="865325" y="4462819"/>
            <a:ext cx="2869683" cy="1608383"/>
          </a:xfrm>
        </p:spPr>
        <p:txBody>
          <a:bodyPr>
            <a:normAutofit/>
          </a:bodyPr>
          <a:lstStyle/>
          <a:p>
            <a:r>
              <a:rPr lang="en-GB" sz="3200" b="1" dirty="0"/>
              <a:t>Pierre Auguste Renoir </a:t>
            </a:r>
            <a:r>
              <a:rPr lang="en-GB" sz="2400" b="1" dirty="0"/>
              <a:t>1841-1919</a:t>
            </a:r>
            <a:endParaRPr lang="en-GB" sz="2400" dirty="0"/>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B38DE2D-7E30-4902-99FE-E930BEA65529}"/>
              </a:ext>
            </a:extLst>
          </p:cNvPr>
          <p:cNvSpPr>
            <a:spLocks noGrp="1"/>
          </p:cNvSpPr>
          <p:nvPr>
            <p:ph type="body"/>
          </p:nvPr>
        </p:nvSpPr>
        <p:spPr>
          <a:xfrm>
            <a:off x="220482" y="6016957"/>
            <a:ext cx="3712464" cy="739426"/>
          </a:xfrm>
        </p:spPr>
        <p:txBody>
          <a:bodyPr anchor="ctr">
            <a:normAutofit/>
          </a:bodyPr>
          <a:lstStyle/>
          <a:p>
            <a:r>
              <a:rPr lang="en-GB" sz="1200" dirty="0">
                <a:solidFill>
                  <a:srgbClr val="FFC000"/>
                </a:solidFill>
                <a:hlinkClick r:id="rId4">
                  <a:extLst>
                    <a:ext uri="{A12FA001-AC4F-418D-AE19-62706E023703}">
                      <ahyp:hlinkClr xmlns:ahyp="http://schemas.microsoft.com/office/drawing/2018/hyperlinkcolor" val="tx"/>
                    </a:ext>
                  </a:extLst>
                </a:hlinkClick>
              </a:rPr>
              <a:t>https://www.bing.com/videos/search?q=pierre+auguste+rnoir&amp;&amp;view=detail&amp;mid=526EF7CC3F73C32B7ACC526EF7CC3F73C32B7ACC&amp;&amp;FORM=VRDGAR</a:t>
            </a:r>
            <a:endParaRPr lang="en-GB" sz="1200" dirty="0">
              <a:solidFill>
                <a:srgbClr val="FFC000"/>
              </a:solidFill>
            </a:endParaRPr>
          </a:p>
          <a:p>
            <a:endParaRPr lang="en-GB" sz="1700" dirty="0"/>
          </a:p>
        </p:txBody>
      </p:sp>
      <p:pic>
        <p:nvPicPr>
          <p:cNvPr id="5" name="Picture 4" descr="A picture containing painting, sitting, dress, old&#10;&#10;Description automatically generated">
            <a:extLst>
              <a:ext uri="{FF2B5EF4-FFF2-40B4-BE49-F238E27FC236}">
                <a16:creationId xmlns:a16="http://schemas.microsoft.com/office/drawing/2014/main" id="{1C813584-40AC-48F6-AEFC-3DCE2CBE3B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A27CEFF3-A903-EB5B-8ABE-BD377C0B2B8E}"/>
              </a:ext>
            </a:extLst>
          </p:cNvPr>
          <p:cNvSpPr txBox="1"/>
          <p:nvPr/>
        </p:nvSpPr>
        <p:spPr>
          <a:xfrm>
            <a:off x="8269224" y="6410528"/>
            <a:ext cx="3922776" cy="369332"/>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Portrait De Jeanne Samary 1873   Pierre Auguste Renoir</a:t>
            </a:r>
          </a:p>
        </p:txBody>
      </p:sp>
      <p:sp>
        <p:nvSpPr>
          <p:cNvPr id="6" name="TextBox 5">
            <a:extLst>
              <a:ext uri="{FF2B5EF4-FFF2-40B4-BE49-F238E27FC236}">
                <a16:creationId xmlns:a16="http://schemas.microsoft.com/office/drawing/2014/main" id="{D2B562E1-BB82-8D05-48AB-7353F1865192}"/>
              </a:ext>
            </a:extLst>
          </p:cNvPr>
          <p:cNvSpPr txBox="1"/>
          <p:nvPr/>
        </p:nvSpPr>
        <p:spPr>
          <a:xfrm>
            <a:off x="340055" y="3855329"/>
            <a:ext cx="3394953" cy="369332"/>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Il </a:t>
            </a:r>
            <a:r>
              <a:rPr lang="en-GB" dirty="0" err="1">
                <a:solidFill>
                  <a:srgbClr val="FFC000"/>
                </a:solidFill>
                <a:latin typeface="Bodoni MT Condensed" panose="02070606080606020203" pitchFamily="18" charset="0"/>
              </a:rPr>
              <a:t>est</a:t>
            </a:r>
            <a:r>
              <a:rPr lang="en-GB" dirty="0">
                <a:solidFill>
                  <a:srgbClr val="FFC000"/>
                </a:solidFill>
                <a:latin typeface="Bodoni MT Condensed" panose="02070606080606020203" pitchFamily="18" charset="0"/>
              </a:rPr>
              <a:t> Temps: </a:t>
            </a:r>
            <a:r>
              <a:rPr lang="en-GB" dirty="0" err="1">
                <a:solidFill>
                  <a:srgbClr val="FFC000"/>
                </a:solidFill>
                <a:latin typeface="Bodoni MT Condensed" panose="02070606080606020203" pitchFamily="18" charset="0"/>
              </a:rPr>
              <a:t>Orientalisme</a:t>
            </a:r>
            <a:r>
              <a:rPr lang="en-GB" dirty="0">
                <a:solidFill>
                  <a:srgbClr val="FFC000"/>
                </a:solidFill>
                <a:latin typeface="Bodoni MT Condensed" panose="02070606080606020203" pitchFamily="18" charset="0"/>
              </a:rPr>
              <a:t> 1871 Pierre Renoir</a:t>
            </a:r>
          </a:p>
        </p:txBody>
      </p:sp>
      <p:sp>
        <p:nvSpPr>
          <p:cNvPr id="8" name="TextBox 7">
            <a:extLst>
              <a:ext uri="{FF2B5EF4-FFF2-40B4-BE49-F238E27FC236}">
                <a16:creationId xmlns:a16="http://schemas.microsoft.com/office/drawing/2014/main" id="{CA91DB43-2F7F-22E3-16AB-CF6466DABDF1}"/>
              </a:ext>
            </a:extLst>
          </p:cNvPr>
          <p:cNvSpPr txBox="1"/>
          <p:nvPr/>
        </p:nvSpPr>
        <p:spPr>
          <a:xfrm>
            <a:off x="4046706" y="3937609"/>
            <a:ext cx="4222518"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Fille au Chapeau Rouge 1874 Pierre Auguste Renoir</a:t>
            </a:r>
          </a:p>
        </p:txBody>
      </p:sp>
      <p:pic>
        <p:nvPicPr>
          <p:cNvPr id="11266" name="Picture 2" descr="See the source image">
            <a:extLst>
              <a:ext uri="{FF2B5EF4-FFF2-40B4-BE49-F238E27FC236}">
                <a16:creationId xmlns:a16="http://schemas.microsoft.com/office/drawing/2014/main" id="{E561A43F-E5B3-55E5-3C52-21E59474D93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0959" y="0"/>
            <a:ext cx="8550613" cy="6887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A016EC-6486-B21F-BC82-B9C61686912F}"/>
              </a:ext>
            </a:extLst>
          </p:cNvPr>
          <p:cNvSpPr txBox="1"/>
          <p:nvPr/>
        </p:nvSpPr>
        <p:spPr>
          <a:xfrm>
            <a:off x="7039584" y="6511702"/>
            <a:ext cx="4147226" cy="369332"/>
          </a:xfrm>
          <a:prstGeom prst="rect">
            <a:avLst/>
          </a:prstGeom>
          <a:noFill/>
        </p:spPr>
        <p:txBody>
          <a:bodyPr wrap="square" rtlCol="0">
            <a:spAutoFit/>
          </a:bodyPr>
          <a:lstStyle/>
          <a:p>
            <a:r>
              <a:rPr lang="en-GB" dirty="0" err="1">
                <a:latin typeface="Bodoni MT Condensed" panose="02070606080606020203" pitchFamily="18" charset="0"/>
              </a:rPr>
              <a:t>Jeune</a:t>
            </a:r>
            <a:r>
              <a:rPr lang="en-GB" dirty="0">
                <a:latin typeface="Bodoni MT Condensed" panose="02070606080606020203" pitchFamily="18" charset="0"/>
              </a:rPr>
              <a:t> Fille en Barque 1874 Pierre Auguste Renoir</a:t>
            </a:r>
          </a:p>
        </p:txBody>
      </p:sp>
    </p:spTree>
    <p:extLst>
      <p:ext uri="{BB962C8B-B14F-4D97-AF65-F5344CB8AC3E}">
        <p14:creationId xmlns:p14="http://schemas.microsoft.com/office/powerpoint/2010/main" val="200473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 calcmode="lin" valueType="num">
                                      <p:cBhvr additive="base">
                                        <p:cTn id="3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additive="base">
                                        <p:cTn id="4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266"/>
                                        </p:tgtEl>
                                        <p:attrNameLst>
                                          <p:attrName>style.visibility</p:attrName>
                                        </p:attrNameLst>
                                      </p:cBhvr>
                                      <p:to>
                                        <p:strVal val="visible"/>
                                      </p:to>
                                    </p:set>
                                    <p:animEffect transition="in" filter="barn(inVertical)">
                                      <p:cBhvr>
                                        <p:cTn id="58"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10" grpId="0"/>
    </p:bld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AC05-C423-638E-E314-95767E7E5BCC}"/>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28E5EE9D-6435-4934-57BE-99995A96EACF}"/>
              </a:ext>
            </a:extLst>
          </p:cNvPr>
          <p:cNvSpPr>
            <a:spLocks noGrp="1"/>
          </p:cNvSpPr>
          <p:nvPr>
            <p:ph type="body"/>
          </p:nvPr>
        </p:nvSpPr>
        <p:spPr/>
        <p:txBody>
          <a:bodyPr/>
          <a:lstStyle/>
          <a:p>
            <a:endParaRPr lang="en-GB" dirty="0"/>
          </a:p>
        </p:txBody>
      </p:sp>
      <p:pic>
        <p:nvPicPr>
          <p:cNvPr id="20482" name="Picture 2" descr="Le Printemps (De Lente) - Édouard Manet | Historiek">
            <a:extLst>
              <a:ext uri="{FF2B5EF4-FFF2-40B4-BE49-F238E27FC236}">
                <a16:creationId xmlns:a16="http://schemas.microsoft.com/office/drawing/2014/main" id="{850B3A17-F350-E4EB-54EC-C95C2B9ED4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59650" y="0"/>
            <a:ext cx="4832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Jeanne-Samary-Aka-La-Reverie by Renoir | Renoir art, August renoir ...">
            <a:extLst>
              <a:ext uri="{FF2B5EF4-FFF2-40B4-BE49-F238E27FC236}">
                <a16:creationId xmlns:a16="http://schemas.microsoft.com/office/drawing/2014/main" id="{D4FE3ECA-9852-6451-24A2-0BC5B83B3FF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
          <a:stretch/>
        </p:blipFill>
        <p:spPr bwMode="auto">
          <a:xfrm>
            <a:off x="187948" y="14795"/>
            <a:ext cx="5908052" cy="6843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8C7781-A58F-454F-2431-EA83DDCBFB2C}"/>
              </a:ext>
            </a:extLst>
          </p:cNvPr>
          <p:cNvSpPr txBox="1"/>
          <p:nvPr/>
        </p:nvSpPr>
        <p:spPr>
          <a:xfrm>
            <a:off x="3508322" y="6473873"/>
            <a:ext cx="3048120" cy="369332"/>
          </a:xfrm>
          <a:prstGeom prst="rect">
            <a:avLst/>
          </a:prstGeom>
          <a:noFill/>
        </p:spPr>
        <p:txBody>
          <a:bodyPr wrap="square" rtlCol="0">
            <a:spAutoFit/>
          </a:bodyPr>
          <a:lstStyle/>
          <a:p>
            <a:r>
              <a:rPr lang="en-GB" dirty="0">
                <a:latin typeface="Bodoni MT Condensed" panose="02070606080606020203" pitchFamily="18" charset="0"/>
              </a:rPr>
              <a:t>Jeanne Samary Pierre Auguste Renoir</a:t>
            </a:r>
          </a:p>
        </p:txBody>
      </p:sp>
      <p:sp>
        <p:nvSpPr>
          <p:cNvPr id="5" name="TextBox 4">
            <a:extLst>
              <a:ext uri="{FF2B5EF4-FFF2-40B4-BE49-F238E27FC236}">
                <a16:creationId xmlns:a16="http://schemas.microsoft.com/office/drawing/2014/main" id="{93364E49-02C3-B9A1-95B9-253463159880}"/>
              </a:ext>
            </a:extLst>
          </p:cNvPr>
          <p:cNvSpPr txBox="1"/>
          <p:nvPr/>
        </p:nvSpPr>
        <p:spPr>
          <a:xfrm>
            <a:off x="7490298" y="6293796"/>
            <a:ext cx="3258766" cy="369332"/>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Printemps</a:t>
            </a:r>
            <a:r>
              <a:rPr lang="en-GB" dirty="0">
                <a:latin typeface="Bodoni MT Condensed" panose="02070606080606020203" pitchFamily="18" charset="0"/>
              </a:rPr>
              <a:t> Édouard Manet </a:t>
            </a:r>
          </a:p>
        </p:txBody>
      </p:sp>
    </p:spTree>
    <p:extLst>
      <p:ext uri="{BB962C8B-B14F-4D97-AF65-F5344CB8AC3E}">
        <p14:creationId xmlns:p14="http://schemas.microsoft.com/office/powerpoint/2010/main" val="29940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barn(inVertical)">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484"/>
                                        </p:tgtEl>
                                        <p:attrNameLst>
                                          <p:attrName>style.visibility</p:attrName>
                                        </p:attrNameLst>
                                      </p:cBhvr>
                                      <p:to>
                                        <p:strVal val="visible"/>
                                      </p:to>
                                    </p:set>
                                    <p:animEffect transition="in" filter="circle(in)">
                                      <p:cBhvr>
                                        <p:cTn id="18" dur="2000"/>
                                        <p:tgtEl>
                                          <p:spTgt spid="2048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042ED-1038-4C38-8022-09A4F7683BC0}"/>
              </a:ext>
            </a:extLst>
          </p:cNvPr>
          <p:cNvSpPr>
            <a:spLocks noGrp="1"/>
          </p:cNvSpPr>
          <p:nvPr>
            <p:ph type="title"/>
          </p:nvPr>
        </p:nvSpPr>
        <p:spPr>
          <a:xfrm>
            <a:off x="612648" y="1078992"/>
            <a:ext cx="6268770" cy="1536192"/>
          </a:xfrm>
        </p:spPr>
        <p:txBody>
          <a:bodyPr anchor="b">
            <a:normAutofit/>
          </a:bodyPr>
          <a:lstStyle/>
          <a:p>
            <a:r>
              <a:rPr lang="en-GB" sz="5200" dirty="0">
                <a:solidFill>
                  <a:srgbClr val="66FF99"/>
                </a:solidFill>
              </a:rPr>
              <a:t>Frédéric Bazille </a:t>
            </a:r>
            <a:r>
              <a:rPr lang="en-GB" sz="2400" dirty="0">
                <a:solidFill>
                  <a:srgbClr val="FFFF00"/>
                </a:solidFill>
              </a:rPr>
              <a:t>1841-1870</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AFB232C0-F410-4766-9924-CF8BA981795F}"/>
              </a:ext>
            </a:extLst>
          </p:cNvPr>
          <p:cNvSpPr>
            <a:spLocks noGrp="1"/>
          </p:cNvSpPr>
          <p:nvPr>
            <p:ph type="body"/>
          </p:nvPr>
        </p:nvSpPr>
        <p:spPr>
          <a:xfrm>
            <a:off x="615458" y="3355848"/>
            <a:ext cx="6268770" cy="2825496"/>
          </a:xfrm>
        </p:spPr>
        <p:txBody>
          <a:bodyPr>
            <a:normAutofit/>
          </a:bodyPr>
          <a:lstStyle/>
          <a:p>
            <a:pPr>
              <a:spcAft>
                <a:spcPts val="600"/>
              </a:spcAft>
            </a:pPr>
            <a:r>
              <a:rPr lang="en-GB" sz="2200" dirty="0">
                <a:solidFill>
                  <a:srgbClr val="FFFF00"/>
                </a:solidFill>
              </a:rPr>
              <a:t>Came from a wealthy family</a:t>
            </a:r>
          </a:p>
          <a:p>
            <a:pPr>
              <a:spcAft>
                <a:spcPts val="600"/>
              </a:spcAft>
            </a:pPr>
            <a:r>
              <a:rPr lang="en-GB" sz="2200" dirty="0">
                <a:solidFill>
                  <a:srgbClr val="FFFF00"/>
                </a:solidFill>
              </a:rPr>
              <a:t>Studied medicine</a:t>
            </a:r>
          </a:p>
          <a:p>
            <a:pPr>
              <a:spcAft>
                <a:spcPts val="600"/>
              </a:spcAft>
            </a:pPr>
            <a:r>
              <a:rPr lang="en-GB" sz="2200" dirty="0">
                <a:solidFill>
                  <a:srgbClr val="FFFF00"/>
                </a:solidFill>
              </a:rPr>
              <a:t>Met Renoir, Manet, Monet, Pissarro</a:t>
            </a:r>
          </a:p>
          <a:p>
            <a:pPr>
              <a:spcAft>
                <a:spcPts val="600"/>
              </a:spcAft>
            </a:pPr>
            <a:r>
              <a:rPr lang="en-GB" sz="2200" dirty="0">
                <a:solidFill>
                  <a:srgbClr val="FFFF00"/>
                </a:solidFill>
              </a:rPr>
              <a:t>Became full time painter</a:t>
            </a:r>
          </a:p>
          <a:p>
            <a:pPr>
              <a:spcAft>
                <a:spcPts val="600"/>
              </a:spcAft>
            </a:pPr>
            <a:r>
              <a:rPr lang="en-GB" sz="2200" dirty="0">
                <a:solidFill>
                  <a:srgbClr val="FFFF00"/>
                </a:solidFill>
              </a:rPr>
              <a:t>Joined the Zouave in August 1870</a:t>
            </a:r>
          </a:p>
          <a:p>
            <a:pPr>
              <a:spcAft>
                <a:spcPts val="600"/>
              </a:spcAft>
            </a:pPr>
            <a:r>
              <a:rPr lang="en-GB" sz="2200" dirty="0">
                <a:solidFill>
                  <a:srgbClr val="FFFF00"/>
                </a:solidFill>
              </a:rPr>
              <a:t>Was killed November 1870</a:t>
            </a:r>
          </a:p>
        </p:txBody>
      </p:sp>
      <p:pic>
        <p:nvPicPr>
          <p:cNvPr id="5" name="Picture 4" descr="A person wearing a suit and tie&#10;&#10;Description automatically generated">
            <a:extLst>
              <a:ext uri="{FF2B5EF4-FFF2-40B4-BE49-F238E27FC236}">
                <a16:creationId xmlns:a16="http://schemas.microsoft.com/office/drawing/2014/main" id="{F45E3EAD-5504-41A9-B7B7-897C2261AC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7684006" y="10"/>
            <a:ext cx="4507993" cy="6857990"/>
          </a:xfrm>
          <a:prstGeom prst="rect">
            <a:avLst/>
          </a:prstGeom>
        </p:spPr>
      </p:pic>
    </p:spTree>
    <p:extLst>
      <p:ext uri="{BB962C8B-B14F-4D97-AF65-F5344CB8AC3E}">
        <p14:creationId xmlns:p14="http://schemas.microsoft.com/office/powerpoint/2010/main" val="198232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745FED4C-7CCB-406C-8A84-D0F4DC1FD8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4228301" y="186045"/>
            <a:ext cx="3922776" cy="402933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Rectangle 72">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8B9EA6-E4B4-4E70-A55D-0EC424225BEC}"/>
              </a:ext>
            </a:extLst>
          </p:cNvPr>
          <p:cNvSpPr>
            <a:spLocks noGrp="1"/>
          </p:cNvSpPr>
          <p:nvPr>
            <p:ph type="title"/>
          </p:nvPr>
        </p:nvSpPr>
        <p:spPr>
          <a:xfrm>
            <a:off x="753370" y="4530852"/>
            <a:ext cx="2869683" cy="1608383"/>
          </a:xfrm>
        </p:spPr>
        <p:txBody>
          <a:bodyPr>
            <a:normAutofit/>
          </a:bodyPr>
          <a:lstStyle/>
          <a:p>
            <a:r>
              <a:rPr lang="en-GB" sz="3200" b="1" dirty="0">
                <a:solidFill>
                  <a:srgbClr val="00B0F0"/>
                </a:solidFill>
              </a:rPr>
              <a:t>Frédéric Bazille</a:t>
            </a:r>
            <a:r>
              <a:rPr lang="en-GB" sz="2400" dirty="0">
                <a:solidFill>
                  <a:srgbClr val="00B0F0"/>
                </a:solidFill>
              </a:rPr>
              <a:t> 1841-1870</a:t>
            </a:r>
          </a:p>
        </p:txBody>
      </p:sp>
      <p:sp>
        <p:nvSpPr>
          <p:cNvPr id="75" name="Rectangle 74">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136B3B5-33E4-4DCF-93A0-A4831208258C}"/>
              </a:ext>
            </a:extLst>
          </p:cNvPr>
          <p:cNvSpPr>
            <a:spLocks noGrp="1"/>
          </p:cNvSpPr>
          <p:nvPr>
            <p:ph type="body"/>
          </p:nvPr>
        </p:nvSpPr>
        <p:spPr>
          <a:xfrm>
            <a:off x="116941" y="5892668"/>
            <a:ext cx="3712464" cy="713315"/>
          </a:xfrm>
        </p:spPr>
        <p:txBody>
          <a:bodyPr anchor="ctr">
            <a:norm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https://www.bing.com/videos/search?q=frederic+bazille&amp;&amp;view=detail&amp;mid=1D0B57931D5EAB744A221D0B57931D5EAB744A22&amp;&amp;FORM=VRDGAR</a:t>
            </a:r>
            <a:endParaRPr lang="en-GB" sz="1200" dirty="0">
              <a:solidFill>
                <a:srgbClr val="FFFF00"/>
              </a:solidFill>
            </a:endParaRPr>
          </a:p>
          <a:p>
            <a:endParaRPr lang="en-GB" sz="1700" dirty="0"/>
          </a:p>
        </p:txBody>
      </p:sp>
      <p:pic>
        <p:nvPicPr>
          <p:cNvPr id="7" name="Picture 6" descr="A person sitting on a rock&#10;&#10;Description automatically generated">
            <a:extLst>
              <a:ext uri="{FF2B5EF4-FFF2-40B4-BE49-F238E27FC236}">
                <a16:creationId xmlns:a16="http://schemas.microsoft.com/office/drawing/2014/main" id="{1F8F0DDF-7905-429F-94B7-EF2C47FBB6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FB786398-FE7D-D565-0C24-CD6E22175098}"/>
              </a:ext>
            </a:extLst>
          </p:cNvPr>
          <p:cNvSpPr txBox="1"/>
          <p:nvPr/>
        </p:nvSpPr>
        <p:spPr>
          <a:xfrm>
            <a:off x="8269224" y="6386670"/>
            <a:ext cx="380583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Robe Rose 1864 Frederic Bazille </a:t>
            </a:r>
          </a:p>
        </p:txBody>
      </p:sp>
      <p:sp>
        <p:nvSpPr>
          <p:cNvPr id="6" name="TextBox 5">
            <a:extLst>
              <a:ext uri="{FF2B5EF4-FFF2-40B4-BE49-F238E27FC236}">
                <a16:creationId xmlns:a16="http://schemas.microsoft.com/office/drawing/2014/main" id="{D4D2D869-25F3-49EA-B111-91114D47AB0E}"/>
              </a:ext>
            </a:extLst>
          </p:cNvPr>
          <p:cNvSpPr txBox="1"/>
          <p:nvPr/>
        </p:nvSpPr>
        <p:spPr>
          <a:xfrm>
            <a:off x="4340968" y="4305038"/>
            <a:ext cx="3733304"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Marchande</a:t>
            </a:r>
            <a:r>
              <a:rPr lang="en-GB" dirty="0">
                <a:solidFill>
                  <a:srgbClr val="FFFF00"/>
                </a:solidFill>
                <a:latin typeface="Bodoni MT Condensed" panose="02070606080606020203" pitchFamily="18" charset="0"/>
              </a:rPr>
              <a:t> de Fleurs 1870 Frederic Bazille</a:t>
            </a:r>
          </a:p>
        </p:txBody>
      </p:sp>
      <p:pic>
        <p:nvPicPr>
          <p:cNvPr id="12290" name="Picture 2" descr="See the source image">
            <a:extLst>
              <a:ext uri="{FF2B5EF4-FFF2-40B4-BE49-F238E27FC236}">
                <a16:creationId xmlns:a16="http://schemas.microsoft.com/office/drawing/2014/main" id="{D8B98E93-D11F-4B6F-626F-CD2456ABA6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5886" y="52654"/>
            <a:ext cx="3397167" cy="42099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ECDF25-3E38-9412-EA12-B7BC31FED8A3}"/>
              </a:ext>
            </a:extLst>
          </p:cNvPr>
          <p:cNvSpPr txBox="1"/>
          <p:nvPr/>
        </p:nvSpPr>
        <p:spPr>
          <a:xfrm>
            <a:off x="422838" y="4215384"/>
            <a:ext cx="332804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Portrait de Renoir 1867 Frederic Bazille</a:t>
            </a:r>
          </a:p>
        </p:txBody>
      </p:sp>
      <p:pic>
        <p:nvPicPr>
          <p:cNvPr id="12292" name="Picture 4" descr="See the source image">
            <a:extLst>
              <a:ext uri="{FF2B5EF4-FFF2-40B4-BE49-F238E27FC236}">
                <a16:creationId xmlns:a16="http://schemas.microsoft.com/office/drawing/2014/main" id="{5E669C44-EA05-52AF-018E-7331AE501B7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0783" y="-339750"/>
            <a:ext cx="10791217" cy="71977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E5BA81-3E14-5E98-37CB-C8B9DA18DA53}"/>
              </a:ext>
            </a:extLst>
          </p:cNvPr>
          <p:cNvSpPr txBox="1"/>
          <p:nvPr/>
        </p:nvSpPr>
        <p:spPr>
          <a:xfrm>
            <a:off x="6724366" y="5701870"/>
            <a:ext cx="5125029" cy="923330"/>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Atelier de la Rue Condamine  1870 Frederic Bazille</a:t>
            </a:r>
          </a:p>
          <a:p>
            <a:r>
              <a:rPr lang="en-GB" dirty="0">
                <a:solidFill>
                  <a:schemeClr val="bg1"/>
                </a:solidFill>
                <a:latin typeface="Bodoni MT Condensed" panose="02070606080606020203" pitchFamily="18" charset="0"/>
              </a:rPr>
              <a:t>L to R:Pierre –Auguste Renoir (seated); Emile Zola (the writer); Alfred Sisley; Claude Monet; Frederic Bazille; Edmond </a:t>
            </a:r>
            <a:r>
              <a:rPr lang="en-GB" dirty="0" err="1">
                <a:solidFill>
                  <a:schemeClr val="bg1"/>
                </a:solidFill>
                <a:latin typeface="Bodoni MT Condensed" panose="02070606080606020203" pitchFamily="18" charset="0"/>
              </a:rPr>
              <a:t>Maitre</a:t>
            </a:r>
            <a:r>
              <a:rPr lang="en-GB" dirty="0">
                <a:solidFill>
                  <a:schemeClr val="bg1"/>
                </a:solidFill>
                <a:latin typeface="Bodoni MT Condensed" panose="02070606080606020203" pitchFamily="18" charset="0"/>
              </a:rPr>
              <a:t>  (at the piano)</a:t>
            </a:r>
          </a:p>
        </p:txBody>
      </p:sp>
    </p:spTree>
    <p:extLst>
      <p:ext uri="{BB962C8B-B14F-4D97-AF65-F5344CB8AC3E}">
        <p14:creationId xmlns:p14="http://schemas.microsoft.com/office/powerpoint/2010/main" val="10484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290"/>
                                        </p:tgtEl>
                                        <p:attrNameLst>
                                          <p:attrName>style.visibility</p:attrName>
                                        </p:attrNameLst>
                                      </p:cBhvr>
                                      <p:to>
                                        <p:strVal val="visible"/>
                                      </p:to>
                                    </p:set>
                                    <p:animEffect transition="in" filter="barn(inVertical)">
                                      <p:cBhvr>
                                        <p:cTn id="35" dur="500"/>
                                        <p:tgtEl>
                                          <p:spTgt spid="1229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292"/>
                                        </p:tgtEl>
                                        <p:attrNameLst>
                                          <p:attrName>style.visibility</p:attrName>
                                        </p:attrNameLst>
                                      </p:cBhvr>
                                      <p:to>
                                        <p:strVal val="visible"/>
                                      </p:to>
                                    </p:set>
                                    <p:animEffect transition="in" filter="barn(inVertical)">
                                      <p:cBhvr>
                                        <p:cTn id="46" dur="500"/>
                                        <p:tgtEl>
                                          <p:spTgt spid="1229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14CF-2CB2-BEF9-A7CA-1AAF7F055153}"/>
              </a:ext>
            </a:extLst>
          </p:cNvPr>
          <p:cNvSpPr>
            <a:spLocks noGrp="1"/>
          </p:cNvSpPr>
          <p:nvPr>
            <p:ph type="title"/>
          </p:nvPr>
        </p:nvSpPr>
        <p:spPr/>
        <p:txBody>
          <a:bodyPr/>
          <a:lstStyle/>
          <a:p>
            <a:r>
              <a:rPr lang="en-GB" sz="4400" dirty="0">
                <a:solidFill>
                  <a:srgbClr val="66FF99"/>
                </a:solidFill>
              </a:rPr>
              <a:t>Frédéric Bazille </a:t>
            </a:r>
            <a:r>
              <a:rPr lang="en-GB" sz="1800" dirty="0">
                <a:solidFill>
                  <a:srgbClr val="FFFF00"/>
                </a:solidFill>
              </a:rPr>
              <a:t>1841-1870</a:t>
            </a:r>
            <a:endParaRPr lang="en-GB" dirty="0"/>
          </a:p>
        </p:txBody>
      </p:sp>
      <p:sp>
        <p:nvSpPr>
          <p:cNvPr id="3" name="Text Placeholder 2">
            <a:extLst>
              <a:ext uri="{FF2B5EF4-FFF2-40B4-BE49-F238E27FC236}">
                <a16:creationId xmlns:a16="http://schemas.microsoft.com/office/drawing/2014/main" id="{B4D9932C-D266-A021-91F7-6220666133D7}"/>
              </a:ext>
            </a:extLst>
          </p:cNvPr>
          <p:cNvSpPr>
            <a:spLocks noGrp="1"/>
          </p:cNvSpPr>
          <p:nvPr>
            <p:ph type="body"/>
          </p:nvPr>
        </p:nvSpPr>
        <p:spPr/>
        <p:txBody>
          <a:bodyPr/>
          <a:lstStyle/>
          <a:p>
            <a:endParaRPr lang="en-GB"/>
          </a:p>
        </p:txBody>
      </p:sp>
      <p:pic>
        <p:nvPicPr>
          <p:cNvPr id="17410" name="Picture 2" descr="Salon Artifact: Peintre : Frédéric Bazille">
            <a:extLst>
              <a:ext uri="{FF2B5EF4-FFF2-40B4-BE49-F238E27FC236}">
                <a16:creationId xmlns:a16="http://schemas.microsoft.com/office/drawing/2014/main" id="{E1987E9A-635B-DF30-C175-292E15054E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2095" y="1314532"/>
            <a:ext cx="6250798" cy="4228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8B66FA-5C8B-06DA-5FDC-F9D90EC1A77E}"/>
              </a:ext>
            </a:extLst>
          </p:cNvPr>
          <p:cNvSpPr txBox="1"/>
          <p:nvPr/>
        </p:nvSpPr>
        <p:spPr>
          <a:xfrm>
            <a:off x="6313251" y="5661498"/>
            <a:ext cx="5496128" cy="369332"/>
          </a:xfrm>
          <a:prstGeom prst="rect">
            <a:avLst/>
          </a:prstGeom>
          <a:noFill/>
        </p:spPr>
        <p:txBody>
          <a:bodyPr wrap="square" rtlCol="0">
            <a:spAutoFit/>
          </a:bodyPr>
          <a:lstStyle/>
          <a:p>
            <a:pPr algn="ctr"/>
            <a:r>
              <a:rPr lang="en-GB" dirty="0">
                <a:solidFill>
                  <a:srgbClr val="66FF99"/>
                </a:solidFill>
                <a:latin typeface="Bodoni MT Condensed" panose="02070606080606020203" pitchFamily="18" charset="0"/>
              </a:rPr>
              <a:t>La Terrasse à </a:t>
            </a:r>
            <a:r>
              <a:rPr lang="en-GB" dirty="0" err="1">
                <a:solidFill>
                  <a:srgbClr val="66FF99"/>
                </a:solidFill>
                <a:latin typeface="Bodoni MT Condensed" panose="02070606080606020203" pitchFamily="18" charset="0"/>
              </a:rPr>
              <a:t>Meric</a:t>
            </a:r>
            <a:r>
              <a:rPr lang="en-GB" dirty="0">
                <a:solidFill>
                  <a:srgbClr val="66FF99"/>
                </a:solidFill>
                <a:latin typeface="Bodoni MT Condensed" panose="02070606080606020203" pitchFamily="18" charset="0"/>
              </a:rPr>
              <a:t> 1867 Frédéric Bazille</a:t>
            </a:r>
          </a:p>
        </p:txBody>
      </p:sp>
      <p:pic>
        <p:nvPicPr>
          <p:cNvPr id="17412" name="Picture 4" descr="Century Books and Media: Frédéric Bazille - Paintings and Art - 40 ...">
            <a:extLst>
              <a:ext uri="{FF2B5EF4-FFF2-40B4-BE49-F238E27FC236}">
                <a16:creationId xmlns:a16="http://schemas.microsoft.com/office/drawing/2014/main" id="{89607F81-5D84-951B-9ACD-B93DD5AD8A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187" y="1314532"/>
            <a:ext cx="5139783" cy="4228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E2075A-4303-D2AF-0130-4217F8514558}"/>
              </a:ext>
            </a:extLst>
          </p:cNvPr>
          <p:cNvSpPr txBox="1"/>
          <p:nvPr/>
        </p:nvSpPr>
        <p:spPr>
          <a:xfrm>
            <a:off x="609480" y="5661498"/>
            <a:ext cx="4565635" cy="369332"/>
          </a:xfrm>
          <a:prstGeom prst="rect">
            <a:avLst/>
          </a:prstGeom>
          <a:noFill/>
        </p:spPr>
        <p:txBody>
          <a:bodyPr wrap="square" rtlCol="0">
            <a:spAutoFit/>
          </a:bodyPr>
          <a:lstStyle/>
          <a:p>
            <a:pPr algn="ctr"/>
            <a:r>
              <a:rPr lang="en-GB" dirty="0" err="1">
                <a:solidFill>
                  <a:srgbClr val="66FF99"/>
                </a:solidFill>
                <a:latin typeface="Bodoni MT Condensed" panose="02070606080606020203" pitchFamily="18" charset="0"/>
              </a:rPr>
              <a:t>Paysage</a:t>
            </a:r>
            <a:r>
              <a:rPr lang="en-GB" dirty="0">
                <a:solidFill>
                  <a:srgbClr val="66FF99"/>
                </a:solidFill>
                <a:latin typeface="Bodoni MT Condensed" panose="02070606080606020203" pitchFamily="18" charset="0"/>
              </a:rPr>
              <a:t> à </a:t>
            </a:r>
            <a:r>
              <a:rPr lang="en-GB" dirty="0" err="1">
                <a:solidFill>
                  <a:srgbClr val="66FF99"/>
                </a:solidFill>
                <a:latin typeface="Bodoni MT Condensed" panose="02070606080606020203" pitchFamily="18" charset="0"/>
              </a:rPr>
              <a:t>Aigues</a:t>
            </a:r>
            <a:r>
              <a:rPr lang="en-GB" dirty="0">
                <a:solidFill>
                  <a:srgbClr val="66FF99"/>
                </a:solidFill>
                <a:latin typeface="Bodoni MT Condensed" panose="02070606080606020203" pitchFamily="18" charset="0"/>
              </a:rPr>
              <a:t>-Mortes 1864 Frédéric Bazille</a:t>
            </a:r>
          </a:p>
        </p:txBody>
      </p:sp>
    </p:spTree>
    <p:extLst>
      <p:ext uri="{BB962C8B-B14F-4D97-AF65-F5344CB8AC3E}">
        <p14:creationId xmlns:p14="http://schemas.microsoft.com/office/powerpoint/2010/main" val="350494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wipe(down)">
                                      <p:cBhvr>
                                        <p:cTn id="13" dur="500"/>
                                        <p:tgtEl>
                                          <p:spTgt spid="174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0"/>
                                        </p:tgtEl>
                                        <p:attrNameLst>
                                          <p:attrName>style.visibility</p:attrName>
                                        </p:attrNameLst>
                                      </p:cBhvr>
                                      <p:to>
                                        <p:strVal val="visible"/>
                                      </p:to>
                                    </p:set>
                                    <p:animEffect transition="in" filter="circle(in)">
                                      <p:cBhvr>
                                        <p:cTn id="24" dur="2000"/>
                                        <p:tgtEl>
                                          <p:spTgt spid="174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992CF4-ED63-CD7D-36D6-D36DB585831F}"/>
              </a:ext>
            </a:extLst>
          </p:cNvPr>
          <p:cNvSpPr>
            <a:spLocks noGrp="1"/>
          </p:cNvSpPr>
          <p:nvPr>
            <p:ph type="subTitle"/>
          </p:nvPr>
        </p:nvSpPr>
        <p:spPr/>
        <p:txBody>
          <a:bodyPr/>
          <a:lstStyle/>
          <a:p>
            <a:endParaRPr lang="en-GB" dirty="0"/>
          </a:p>
        </p:txBody>
      </p:sp>
      <p:pic>
        <p:nvPicPr>
          <p:cNvPr id="1028" name="Picture 4">
            <a:extLst>
              <a:ext uri="{FF2B5EF4-FFF2-40B4-BE49-F238E27FC236}">
                <a16:creationId xmlns:a16="http://schemas.microsoft.com/office/drawing/2014/main" id="{74329E6B-FD18-81E1-CDE9-27087F34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5317" y="1727558"/>
            <a:ext cx="2523314" cy="4012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2F5412-47BA-40AB-53D8-81E9545F61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7295" y="1276920"/>
            <a:ext cx="4133850" cy="47815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isplaystyle \Phi ={\frac {1+{\sqrt {5}}}{2}}\approx 1{,}618\,}">
            <a:extLst>
              <a:ext uri="{FF2B5EF4-FFF2-40B4-BE49-F238E27FC236}">
                <a16:creationId xmlns:a16="http://schemas.microsoft.com/office/drawing/2014/main" id="{67FA7604-AED9-5D6E-A51D-50D5016CCA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displaystyle \Phi ={\frac {1+{\sqrt {5}}}{2}}\approx 1{,}618\,}">
            <a:extLst>
              <a:ext uri="{FF2B5EF4-FFF2-40B4-BE49-F238E27FC236}">
                <a16:creationId xmlns:a16="http://schemas.microsoft.com/office/drawing/2014/main" id="{41421A8F-C3EA-0756-3BE4-015C5ABC151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displaystyle \Phi ={\frac {1+{\sqrt {5}}}{2}}\approx 1{,}618\,}">
            <a:extLst>
              <a:ext uri="{FF2B5EF4-FFF2-40B4-BE49-F238E27FC236}">
                <a16:creationId xmlns:a16="http://schemas.microsoft.com/office/drawing/2014/main" id="{1AF8B7B5-E239-1830-5D89-8B622454DED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13">
            <a:extLst>
              <a:ext uri="{FF2B5EF4-FFF2-40B4-BE49-F238E27FC236}">
                <a16:creationId xmlns:a16="http://schemas.microsoft.com/office/drawing/2014/main" id="{670AAE53-B681-518B-40F5-C45BA0D5935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en-US" altLang="en-US" sz="1900" b="0" i="0" u="none" strike="noStrike" cap="none" normalizeH="0" baseline="0">
                <a:ln>
                  <a:noFill/>
                </a:ln>
                <a:solidFill>
                  <a:srgbClr val="202122"/>
                </a:solidFill>
                <a:effectLst/>
                <a:latin typeface="Arial" panose="020B0604020202020204" pitchFamily="34" charset="0"/>
                <a:cs typeface="Arial" panose="020B0604020202020204" pitchFamily="34" charset="0"/>
              </a:rPr>
              <a:t>     </a:t>
            </a:r>
            <a:r>
              <a:rPr kumimoji="0" lang="en-US" altLang="en-US" sz="1000" b="0" i="0" u="none" strike="noStrike" cap="none" normalizeH="0" baseline="0">
                <a:ln>
                  <a:noFill/>
                </a:ln>
                <a:solidFill>
                  <a:srgbClr val="202122"/>
                </a:solidFill>
                <a:effectLst/>
                <a:latin typeface="Arial" panose="020B0604020202020204" pitchFamily="34" charset="0"/>
                <a:cs typeface="Arial" panose="020B0604020202020204" pitchFamily="34" charset="0"/>
              </a:rPr>
              <a: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AutoShape 14" descr="{\displaystyle \Phi ={\frac {1+{\sqrt {5}}}{2}}\approx 1{,}618\,}">
            <a:extLst>
              <a:ext uri="{FF2B5EF4-FFF2-40B4-BE49-F238E27FC236}">
                <a16:creationId xmlns:a16="http://schemas.microsoft.com/office/drawing/2014/main" id="{CE0A6F06-7078-EBB1-8DEB-77A21B06297A}"/>
              </a:ext>
            </a:extLst>
          </p:cNvPr>
          <p:cNvSpPr>
            <a:spLocks noChangeAspect="1" noChangeArrowheads="1"/>
          </p:cNvSpPr>
          <p:nvPr/>
        </p:nvSpPr>
        <p:spPr bwMode="auto">
          <a:xfrm>
            <a:off x="69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itle 11">
            <a:extLst>
              <a:ext uri="{FF2B5EF4-FFF2-40B4-BE49-F238E27FC236}">
                <a16:creationId xmlns:a16="http://schemas.microsoft.com/office/drawing/2014/main" id="{4EE8CC78-DAB4-F786-D076-188B35A15C29}"/>
              </a:ext>
            </a:extLst>
          </p:cNvPr>
          <p:cNvSpPr>
            <a:spLocks noGrp="1"/>
          </p:cNvSpPr>
          <p:nvPr>
            <p:ph type="title"/>
          </p:nvPr>
        </p:nvSpPr>
        <p:spPr/>
        <p:txBody>
          <a:bodyPr/>
          <a:lstStyle/>
          <a:p>
            <a:r>
              <a:rPr lang="en-GB" dirty="0"/>
              <a:t>Jean Fouquet et le </a:t>
            </a:r>
            <a:r>
              <a:rPr lang="en-GB" dirty="0" err="1">
                <a:solidFill>
                  <a:srgbClr val="FFC000"/>
                </a:solidFill>
              </a:rPr>
              <a:t>Nombre</a:t>
            </a:r>
            <a:r>
              <a:rPr lang="en-GB" dirty="0">
                <a:solidFill>
                  <a:srgbClr val="FFC000"/>
                </a:solidFill>
              </a:rPr>
              <a:t> d’Or </a:t>
            </a:r>
            <a:r>
              <a:rPr lang="el-GR" dirty="0">
                <a:solidFill>
                  <a:srgbClr val="FFC000"/>
                </a:solidFill>
              </a:rPr>
              <a:t>φ</a:t>
            </a:r>
            <a:r>
              <a:rPr lang="en-GB" dirty="0">
                <a:solidFill>
                  <a:srgbClr val="FFC000"/>
                </a:solidFill>
              </a:rPr>
              <a:t>=1.681</a:t>
            </a:r>
          </a:p>
        </p:txBody>
      </p:sp>
    </p:spTree>
    <p:extLst>
      <p:ext uri="{BB962C8B-B14F-4D97-AF65-F5344CB8AC3E}">
        <p14:creationId xmlns:p14="http://schemas.microsoft.com/office/powerpoint/2010/main" val="9788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in)">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7FD2-F053-92DD-3D88-608DF51D35DF}"/>
              </a:ext>
            </a:extLst>
          </p:cNvPr>
          <p:cNvSpPr>
            <a:spLocks noGrp="1"/>
          </p:cNvSpPr>
          <p:nvPr>
            <p:ph type="title"/>
          </p:nvPr>
        </p:nvSpPr>
        <p:spPr/>
        <p:txBody>
          <a:bodyPr/>
          <a:lstStyle/>
          <a:p>
            <a:r>
              <a:rPr lang="fr-FR" sz="4400" dirty="0">
                <a:solidFill>
                  <a:srgbClr val="66FF99"/>
                </a:solidFill>
              </a:rPr>
              <a:t>Frédéric Bazille </a:t>
            </a:r>
            <a:r>
              <a:rPr lang="en-GB" sz="1800" dirty="0">
                <a:solidFill>
                  <a:srgbClr val="FFFF00"/>
                </a:solidFill>
              </a:rPr>
              <a:t>1841-1870 </a:t>
            </a:r>
            <a:endParaRPr lang="en-GB" dirty="0"/>
          </a:p>
        </p:txBody>
      </p:sp>
      <p:sp>
        <p:nvSpPr>
          <p:cNvPr id="3" name="Text Placeholder 2">
            <a:extLst>
              <a:ext uri="{FF2B5EF4-FFF2-40B4-BE49-F238E27FC236}">
                <a16:creationId xmlns:a16="http://schemas.microsoft.com/office/drawing/2014/main" id="{D9457A89-A23F-FEA5-8FD3-D6A3097C529F}"/>
              </a:ext>
            </a:extLst>
          </p:cNvPr>
          <p:cNvSpPr>
            <a:spLocks noGrp="1"/>
          </p:cNvSpPr>
          <p:nvPr>
            <p:ph type="body"/>
          </p:nvPr>
        </p:nvSpPr>
        <p:spPr/>
        <p:txBody>
          <a:bodyPr/>
          <a:lstStyle/>
          <a:p>
            <a:endParaRPr lang="en-GB" dirty="0"/>
          </a:p>
        </p:txBody>
      </p:sp>
      <p:pic>
        <p:nvPicPr>
          <p:cNvPr id="16386" name="Picture 2" descr="Frédéric Bazille - custom fine art prints and paintings by ART-PRINTS ...">
            <a:extLst>
              <a:ext uri="{FF2B5EF4-FFF2-40B4-BE49-F238E27FC236}">
                <a16:creationId xmlns:a16="http://schemas.microsoft.com/office/drawing/2014/main" id="{978E5658-523D-C37F-BF5D-6B642634CC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5797" y="62634"/>
            <a:ext cx="4188416" cy="6795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9E5EFB-7A6B-8B95-9AB3-B87AA091714A}"/>
              </a:ext>
            </a:extLst>
          </p:cNvPr>
          <p:cNvSpPr txBox="1"/>
          <p:nvPr/>
        </p:nvSpPr>
        <p:spPr>
          <a:xfrm>
            <a:off x="10684213" y="1167319"/>
            <a:ext cx="1436451" cy="1200329"/>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Vue du Village de </a:t>
            </a:r>
            <a:r>
              <a:rPr lang="en-GB" dirty="0" err="1">
                <a:solidFill>
                  <a:srgbClr val="66FF99"/>
                </a:solidFill>
                <a:latin typeface="Bodoni MT Condensed" panose="02070606080606020203" pitchFamily="18" charset="0"/>
              </a:rPr>
              <a:t>Castelnau</a:t>
            </a:r>
            <a:endParaRPr lang="en-GB" dirty="0">
              <a:solidFill>
                <a:srgbClr val="66FF99"/>
              </a:solidFill>
              <a:latin typeface="Bodoni MT Condensed" panose="02070606080606020203" pitchFamily="18" charset="0"/>
            </a:endParaRPr>
          </a:p>
          <a:p>
            <a:r>
              <a:rPr lang="en-GB" dirty="0">
                <a:solidFill>
                  <a:srgbClr val="66FF99"/>
                </a:solidFill>
                <a:latin typeface="Bodoni MT Condensed" panose="02070606080606020203" pitchFamily="18" charset="0"/>
              </a:rPr>
              <a:t>1868</a:t>
            </a:r>
          </a:p>
          <a:p>
            <a:r>
              <a:rPr lang="en-GB" dirty="0">
                <a:solidFill>
                  <a:srgbClr val="66FF99"/>
                </a:solidFill>
                <a:latin typeface="Bodoni MT Condensed" panose="02070606080606020203" pitchFamily="18" charset="0"/>
              </a:rPr>
              <a:t>Frédéric Bazille  </a:t>
            </a:r>
          </a:p>
        </p:txBody>
      </p:sp>
      <p:pic>
        <p:nvPicPr>
          <p:cNvPr id="16388" name="Picture 4" descr="Frédéric Bazille. Bathers (Summer Scene).">
            <a:extLst>
              <a:ext uri="{FF2B5EF4-FFF2-40B4-BE49-F238E27FC236}">
                <a16:creationId xmlns:a16="http://schemas.microsoft.com/office/drawing/2014/main" id="{0B2E2F99-3E58-DDBC-D6F1-85ED819851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683" y="273600"/>
            <a:ext cx="5886317" cy="58773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442723-6B95-2237-14AA-AEF56CF3C22B}"/>
              </a:ext>
            </a:extLst>
          </p:cNvPr>
          <p:cNvSpPr txBox="1"/>
          <p:nvPr/>
        </p:nvSpPr>
        <p:spPr>
          <a:xfrm>
            <a:off x="437745" y="6160686"/>
            <a:ext cx="5258459" cy="369332"/>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Les </a:t>
            </a:r>
            <a:r>
              <a:rPr lang="en-GB" dirty="0" err="1">
                <a:solidFill>
                  <a:srgbClr val="66FF99"/>
                </a:solidFill>
                <a:latin typeface="Bodoni MT Condensed" panose="02070606080606020203" pitchFamily="18" charset="0"/>
              </a:rPr>
              <a:t>Baigneurs</a:t>
            </a:r>
            <a:r>
              <a:rPr lang="en-GB" dirty="0">
                <a:solidFill>
                  <a:srgbClr val="66FF99"/>
                </a:solidFill>
                <a:latin typeface="Bodoni MT Condensed" panose="02070606080606020203" pitchFamily="18" charset="0"/>
              </a:rPr>
              <a:t> 1869 Frédéric Bazille</a:t>
            </a:r>
          </a:p>
        </p:txBody>
      </p:sp>
    </p:spTree>
    <p:extLst>
      <p:ext uri="{BB962C8B-B14F-4D97-AF65-F5344CB8AC3E}">
        <p14:creationId xmlns:p14="http://schemas.microsoft.com/office/powerpoint/2010/main" val="31365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wheel(1)">
                                      <p:cBhvr>
                                        <p:cTn id="13" dur="2000"/>
                                        <p:tgtEl>
                                          <p:spTgt spid="163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388"/>
                                        </p:tgtEl>
                                        <p:attrNameLst>
                                          <p:attrName>style.visibility</p:attrName>
                                        </p:attrNameLst>
                                      </p:cBhvr>
                                      <p:to>
                                        <p:strVal val="visible"/>
                                      </p:to>
                                    </p:set>
                                    <p:animEffect transition="in" filter="barn(inVertical)">
                                      <p:cBhvr>
                                        <p:cTn id="24" dur="500"/>
                                        <p:tgtEl>
                                          <p:spTgt spid="1638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90A5-73E2-F680-EE34-16D8123FFD42}"/>
              </a:ext>
            </a:extLst>
          </p:cNvPr>
          <p:cNvSpPr>
            <a:spLocks noGrp="1"/>
          </p:cNvSpPr>
          <p:nvPr>
            <p:ph type="title"/>
          </p:nvPr>
        </p:nvSpPr>
        <p:spPr/>
        <p:txBody>
          <a:bodyPr/>
          <a:lstStyle/>
          <a:p>
            <a:r>
              <a:rPr lang="en-GB" sz="4400" dirty="0">
                <a:solidFill>
                  <a:srgbClr val="66FF99"/>
                </a:solidFill>
              </a:rPr>
              <a:t>Frédéric Bazille </a:t>
            </a:r>
            <a:r>
              <a:rPr lang="en-GB" sz="1800" dirty="0">
                <a:solidFill>
                  <a:srgbClr val="FFFF00"/>
                </a:solidFill>
              </a:rPr>
              <a:t>1841-1870</a:t>
            </a:r>
            <a:endParaRPr lang="en-GB" dirty="0"/>
          </a:p>
        </p:txBody>
      </p:sp>
      <p:sp>
        <p:nvSpPr>
          <p:cNvPr id="3" name="Text Placeholder 2">
            <a:extLst>
              <a:ext uri="{FF2B5EF4-FFF2-40B4-BE49-F238E27FC236}">
                <a16:creationId xmlns:a16="http://schemas.microsoft.com/office/drawing/2014/main" id="{BE2D7BA1-645B-EDB6-908B-B432561D528B}"/>
              </a:ext>
            </a:extLst>
          </p:cNvPr>
          <p:cNvSpPr>
            <a:spLocks noGrp="1"/>
          </p:cNvSpPr>
          <p:nvPr>
            <p:ph type="body"/>
          </p:nvPr>
        </p:nvSpPr>
        <p:spPr/>
        <p:txBody>
          <a:bodyPr/>
          <a:lstStyle/>
          <a:p>
            <a:endParaRPr lang="en-GB"/>
          </a:p>
        </p:txBody>
      </p:sp>
      <p:pic>
        <p:nvPicPr>
          <p:cNvPr id="18434" name="Picture 2" descr="IMG_7483B Frédéric Bazille. 1841-1870. Paris. Ruth et Booz… | Flickr">
            <a:extLst>
              <a:ext uri="{FF2B5EF4-FFF2-40B4-BE49-F238E27FC236}">
                <a16:creationId xmlns:a16="http://schemas.microsoft.com/office/drawing/2014/main" id="{9407BFB2-021B-4062-B358-31D48D9898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434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B585FC-7136-50A4-14E7-2F34DDEEE627}"/>
              </a:ext>
            </a:extLst>
          </p:cNvPr>
          <p:cNvSpPr txBox="1"/>
          <p:nvPr/>
        </p:nvSpPr>
        <p:spPr>
          <a:xfrm>
            <a:off x="10434758" y="914400"/>
            <a:ext cx="1755922" cy="923330"/>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Ruth et Boaz</a:t>
            </a:r>
          </a:p>
          <a:p>
            <a:r>
              <a:rPr lang="en-GB" dirty="0">
                <a:solidFill>
                  <a:srgbClr val="66FF99"/>
                </a:solidFill>
                <a:latin typeface="Bodoni MT Condensed" panose="02070606080606020203" pitchFamily="18" charset="0"/>
              </a:rPr>
              <a:t>1870</a:t>
            </a:r>
          </a:p>
          <a:p>
            <a:r>
              <a:rPr lang="en-GB" dirty="0">
                <a:solidFill>
                  <a:srgbClr val="66FF99"/>
                </a:solidFill>
                <a:latin typeface="Bodoni MT Condensed" panose="02070606080606020203" pitchFamily="18" charset="0"/>
              </a:rPr>
              <a:t>Frédéric Bazille</a:t>
            </a:r>
          </a:p>
        </p:txBody>
      </p:sp>
    </p:spTree>
    <p:extLst>
      <p:ext uri="{BB962C8B-B14F-4D97-AF65-F5344CB8AC3E}">
        <p14:creationId xmlns:p14="http://schemas.microsoft.com/office/powerpoint/2010/main" val="15007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barn(inVertical)">
                                      <p:cBhvr>
                                        <p:cTn id="13" dur="5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937A-05DA-4EFC-B641-B5C633954E47}"/>
              </a:ext>
            </a:extLst>
          </p:cNvPr>
          <p:cNvSpPr>
            <a:spLocks noGrp="1"/>
          </p:cNvSpPr>
          <p:nvPr>
            <p:ph type="title"/>
          </p:nvPr>
        </p:nvSpPr>
        <p:spPr/>
        <p:txBody>
          <a:bodyPr/>
          <a:lstStyle/>
          <a:p>
            <a:r>
              <a:rPr lang="en-GB" b="1" dirty="0"/>
              <a:t>Frederic </a:t>
            </a:r>
            <a:r>
              <a:rPr lang="en-GB" b="1" dirty="0" err="1"/>
              <a:t>Bazille</a:t>
            </a:r>
            <a:r>
              <a:rPr lang="en-GB" sz="3600" dirty="0"/>
              <a:t> 1841-1870</a:t>
            </a:r>
            <a:endParaRPr lang="en-GB" dirty="0"/>
          </a:p>
        </p:txBody>
      </p:sp>
      <p:sp>
        <p:nvSpPr>
          <p:cNvPr id="3" name="Text Placeholder 2">
            <a:extLst>
              <a:ext uri="{FF2B5EF4-FFF2-40B4-BE49-F238E27FC236}">
                <a16:creationId xmlns:a16="http://schemas.microsoft.com/office/drawing/2014/main" id="{1343CC58-5E89-428C-8910-A32BF743EF35}"/>
              </a:ext>
            </a:extLst>
          </p:cNvPr>
          <p:cNvSpPr>
            <a:spLocks noGrp="1"/>
          </p:cNvSpPr>
          <p:nvPr>
            <p:ph type="body"/>
          </p:nvPr>
        </p:nvSpPr>
        <p:spPr/>
        <p:txBody>
          <a:bodyPr/>
          <a:lstStyle/>
          <a:p>
            <a:endParaRPr lang="en-GB" dirty="0"/>
          </a:p>
        </p:txBody>
      </p:sp>
      <p:pic>
        <p:nvPicPr>
          <p:cNvPr id="5" name="Picture 4">
            <a:extLst>
              <a:ext uri="{FF2B5EF4-FFF2-40B4-BE49-F238E27FC236}">
                <a16:creationId xmlns:a16="http://schemas.microsoft.com/office/drawing/2014/main" id="{E546A565-A7D5-4F36-A5F8-77F1842A6D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39" y="0"/>
            <a:ext cx="12217939" cy="6872591"/>
          </a:xfrm>
          <a:prstGeom prst="rect">
            <a:avLst/>
          </a:prstGeom>
        </p:spPr>
      </p:pic>
      <p:sp>
        <p:nvSpPr>
          <p:cNvPr id="4" name="TextBox 3">
            <a:extLst>
              <a:ext uri="{FF2B5EF4-FFF2-40B4-BE49-F238E27FC236}">
                <a16:creationId xmlns:a16="http://schemas.microsoft.com/office/drawing/2014/main" id="{7F731D3B-8577-426F-65B5-C5D20F09F7D5}"/>
              </a:ext>
            </a:extLst>
          </p:cNvPr>
          <p:cNvSpPr txBox="1"/>
          <p:nvPr/>
        </p:nvSpPr>
        <p:spPr>
          <a:xfrm>
            <a:off x="8881353" y="6099243"/>
            <a:ext cx="3005847" cy="369332"/>
          </a:xfrm>
          <a:prstGeom prst="rect">
            <a:avLst/>
          </a:prstGeom>
          <a:noFill/>
        </p:spPr>
        <p:txBody>
          <a:bodyPr wrap="square" rtlCol="0">
            <a:spAutoFit/>
          </a:bodyPr>
          <a:lstStyle/>
          <a:p>
            <a:r>
              <a:rPr lang="fr-FR" dirty="0">
                <a:latin typeface="Bodoni MT Condensed" panose="02070606080606020203" pitchFamily="18" charset="0"/>
              </a:rPr>
              <a:t>Réunion de Famille 1867 Frédéric Bazille  </a:t>
            </a:r>
          </a:p>
        </p:txBody>
      </p:sp>
    </p:spTree>
    <p:extLst>
      <p:ext uri="{BB962C8B-B14F-4D97-AF65-F5344CB8AC3E}">
        <p14:creationId xmlns:p14="http://schemas.microsoft.com/office/powerpoint/2010/main" val="22903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9F39-D94D-E0D2-759E-12C87C4E967C}"/>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A6A13AD6-ECCD-58FA-0640-1A130791711C}"/>
              </a:ext>
            </a:extLst>
          </p:cNvPr>
          <p:cNvSpPr>
            <a:spLocks noGrp="1"/>
          </p:cNvSpPr>
          <p:nvPr>
            <p:ph type="body"/>
          </p:nvPr>
        </p:nvSpPr>
        <p:spPr/>
        <p:txBody>
          <a:bodyPr/>
          <a:lstStyle/>
          <a:p>
            <a:endParaRPr lang="en-GB" dirty="0"/>
          </a:p>
        </p:txBody>
      </p:sp>
      <p:pic>
        <p:nvPicPr>
          <p:cNvPr id="37892" name="Picture 4" descr="Art Models and Renoir. Gabrielle Renard ~ Blog of an Art Admirer">
            <a:extLst>
              <a:ext uri="{FF2B5EF4-FFF2-40B4-BE49-F238E27FC236}">
                <a16:creationId xmlns:a16="http://schemas.microsoft.com/office/drawing/2014/main" id="{A178B3FF-6E00-63FC-A650-7F2A22758A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4370" y="0"/>
            <a:ext cx="5046217" cy="6313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D92177-1497-D544-E4A1-C13BBA7795A4}"/>
              </a:ext>
            </a:extLst>
          </p:cNvPr>
          <p:cNvSpPr txBox="1"/>
          <p:nvPr/>
        </p:nvSpPr>
        <p:spPr>
          <a:xfrm>
            <a:off x="7024370" y="6391072"/>
            <a:ext cx="5046217" cy="369332"/>
          </a:xfrm>
          <a:prstGeom prst="rect">
            <a:avLst/>
          </a:prstGeom>
          <a:noFill/>
        </p:spPr>
        <p:txBody>
          <a:bodyPr wrap="square" rtlCol="0">
            <a:spAutoFit/>
          </a:bodyPr>
          <a:lstStyle/>
          <a:p>
            <a:pPr algn="ctr"/>
            <a:r>
              <a:rPr lang="en-GB" dirty="0">
                <a:latin typeface="Bodoni MT Condensed" panose="02070606080606020203" pitchFamily="18" charset="0"/>
              </a:rPr>
              <a:t>Gabrielle et les Enfants 1901 Pierre Auguste Renoir</a:t>
            </a:r>
          </a:p>
        </p:txBody>
      </p:sp>
      <p:pic>
        <p:nvPicPr>
          <p:cNvPr id="37894" name="Picture 6" descr="Frédéric Bazille. Réunion de famille (1867)">
            <a:extLst>
              <a:ext uri="{FF2B5EF4-FFF2-40B4-BE49-F238E27FC236}">
                <a16:creationId xmlns:a16="http://schemas.microsoft.com/office/drawing/2014/main" id="{3505DD24-0210-1CB7-13A1-95C8B08E60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01" y="1619112"/>
            <a:ext cx="7040871" cy="4619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8D1952-A942-774E-8DB9-16A2542A37A8}"/>
              </a:ext>
            </a:extLst>
          </p:cNvPr>
          <p:cNvSpPr txBox="1"/>
          <p:nvPr/>
        </p:nvSpPr>
        <p:spPr>
          <a:xfrm>
            <a:off x="760733" y="6272470"/>
            <a:ext cx="6498077" cy="369332"/>
          </a:xfrm>
          <a:prstGeom prst="rect">
            <a:avLst/>
          </a:prstGeom>
          <a:noFill/>
        </p:spPr>
        <p:txBody>
          <a:bodyPr wrap="square" rtlCol="0">
            <a:spAutoFit/>
          </a:bodyPr>
          <a:lstStyle/>
          <a:p>
            <a:r>
              <a:rPr lang="fr-FR" dirty="0">
                <a:latin typeface="Bodoni MT Condensed" panose="02070606080606020203" pitchFamily="18" charset="0"/>
              </a:rPr>
              <a:t>Réunion de Famille 1867 Frederic Bazille </a:t>
            </a:r>
          </a:p>
        </p:txBody>
      </p:sp>
    </p:spTree>
    <p:extLst>
      <p:ext uri="{BB962C8B-B14F-4D97-AF65-F5344CB8AC3E}">
        <p14:creationId xmlns:p14="http://schemas.microsoft.com/office/powerpoint/2010/main" val="23125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animEffect transition="in" filter="circle(in)">
                                      <p:cBhvr>
                                        <p:cTn id="13" dur="2000"/>
                                        <p:tgtEl>
                                          <p:spTgt spid="3789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894"/>
                                        </p:tgtEl>
                                        <p:attrNameLst>
                                          <p:attrName>style.visibility</p:attrName>
                                        </p:attrNameLst>
                                      </p:cBhvr>
                                      <p:to>
                                        <p:strVal val="visible"/>
                                      </p:to>
                                    </p:set>
                                    <p:animEffect transition="in" filter="barn(inVertical)">
                                      <p:cBhvr>
                                        <p:cTn id="18" dur="500"/>
                                        <p:tgtEl>
                                          <p:spTgt spid="378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DDDE-700F-4402-B254-AF5331D13F2A}"/>
              </a:ext>
            </a:extLst>
          </p:cNvPr>
          <p:cNvSpPr>
            <a:spLocks noGrp="1"/>
          </p:cNvSpPr>
          <p:nvPr>
            <p:ph type="title"/>
          </p:nvPr>
        </p:nvSpPr>
        <p:spPr>
          <a:xfrm>
            <a:off x="5069940" y="365124"/>
            <a:ext cx="6172200" cy="1828800"/>
          </a:xfrm>
        </p:spPr>
        <p:txBody>
          <a:bodyPr>
            <a:normAutofit/>
          </a:bodyPr>
          <a:lstStyle/>
          <a:p>
            <a:r>
              <a:rPr lang="en-GB" dirty="0">
                <a:solidFill>
                  <a:srgbClr val="FFC000"/>
                </a:solidFill>
              </a:rPr>
              <a:t>Berthe Morisot </a:t>
            </a:r>
            <a:r>
              <a:rPr lang="en-GB" sz="2800" dirty="0">
                <a:solidFill>
                  <a:srgbClr val="99FFCC"/>
                </a:solidFill>
              </a:rPr>
              <a:t>1841-1895</a:t>
            </a:r>
          </a:p>
        </p:txBody>
      </p:sp>
      <p:pic>
        <p:nvPicPr>
          <p:cNvPr id="5" name="Picture 4" descr="A black and white photo of a person&#10;&#10;Description automatically generated">
            <a:extLst>
              <a:ext uri="{FF2B5EF4-FFF2-40B4-BE49-F238E27FC236}">
                <a16:creationId xmlns:a16="http://schemas.microsoft.com/office/drawing/2014/main" id="{267A3495-812A-42AB-A280-FABE68940A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639713" cy="6857990"/>
          </a:xfrm>
          <a:prstGeom prst="rect">
            <a:avLst/>
          </a:prstGeom>
        </p:spPr>
      </p:pic>
      <p:sp>
        <p:nvSpPr>
          <p:cNvPr id="3" name="Text Placeholder 2">
            <a:extLst>
              <a:ext uri="{FF2B5EF4-FFF2-40B4-BE49-F238E27FC236}">
                <a16:creationId xmlns:a16="http://schemas.microsoft.com/office/drawing/2014/main" id="{A3B9E05D-1C99-4B8D-8EF9-95A495013317}"/>
              </a:ext>
            </a:extLst>
          </p:cNvPr>
          <p:cNvSpPr>
            <a:spLocks noGrp="1"/>
          </p:cNvSpPr>
          <p:nvPr>
            <p:ph type="body"/>
          </p:nvPr>
        </p:nvSpPr>
        <p:spPr>
          <a:xfrm>
            <a:off x="5069940" y="2322576"/>
            <a:ext cx="6172200" cy="3858768"/>
          </a:xfrm>
        </p:spPr>
        <p:txBody>
          <a:bodyPr>
            <a:normAutofit/>
          </a:bodyPr>
          <a:lstStyle/>
          <a:p>
            <a:pPr>
              <a:spcAft>
                <a:spcPts val="600"/>
              </a:spcAft>
            </a:pPr>
            <a:r>
              <a:rPr lang="en-GB" sz="2400" dirty="0"/>
              <a:t>Came from affluent family</a:t>
            </a:r>
          </a:p>
          <a:p>
            <a:pPr>
              <a:spcAft>
                <a:spcPts val="600"/>
              </a:spcAft>
            </a:pPr>
            <a:r>
              <a:rPr lang="en-GB" sz="2400" dirty="0"/>
              <a:t>Privately home tutored</a:t>
            </a:r>
          </a:p>
          <a:p>
            <a:pPr>
              <a:spcAft>
                <a:spcPts val="600"/>
              </a:spcAft>
            </a:pPr>
            <a:r>
              <a:rPr lang="en-GB" sz="2400" dirty="0"/>
              <a:t>Connected to Manet family</a:t>
            </a:r>
          </a:p>
          <a:p>
            <a:pPr>
              <a:spcAft>
                <a:spcPts val="600"/>
              </a:spcAft>
            </a:pPr>
            <a:r>
              <a:rPr lang="en-GB" sz="2400" dirty="0"/>
              <a:t>Exhibited annually at official Salon 1864-1873</a:t>
            </a:r>
          </a:p>
          <a:p>
            <a:pPr>
              <a:spcAft>
                <a:spcPts val="600"/>
              </a:spcAft>
            </a:pPr>
            <a:r>
              <a:rPr lang="en-GB" sz="2400" dirty="0"/>
              <a:t>Impressionist from 1860’s</a:t>
            </a:r>
          </a:p>
          <a:p>
            <a:pPr>
              <a:spcAft>
                <a:spcPts val="600"/>
              </a:spcAft>
            </a:pPr>
            <a:r>
              <a:rPr lang="en-GB" sz="2400" dirty="0"/>
              <a:t>Daughter Julie Manet also artist</a:t>
            </a:r>
          </a:p>
        </p:txBody>
      </p:sp>
    </p:spTree>
    <p:extLst>
      <p:ext uri="{BB962C8B-B14F-4D97-AF65-F5344CB8AC3E}">
        <p14:creationId xmlns:p14="http://schemas.microsoft.com/office/powerpoint/2010/main" val="30827844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8E996E-811C-48BB-A42F-9A40028A83F8}"/>
              </a:ext>
            </a:extLst>
          </p:cNvPr>
          <p:cNvSpPr>
            <a:spLocks noGrp="1"/>
          </p:cNvSpPr>
          <p:nvPr>
            <p:ph type="title"/>
          </p:nvPr>
        </p:nvSpPr>
        <p:spPr>
          <a:xfrm>
            <a:off x="838200" y="4435052"/>
            <a:ext cx="3093720" cy="1645920"/>
          </a:xfrm>
        </p:spPr>
        <p:txBody>
          <a:bodyPr>
            <a:normAutofit/>
          </a:bodyPr>
          <a:lstStyle/>
          <a:p>
            <a:r>
              <a:rPr lang="en-GB" sz="4000" b="1" dirty="0">
                <a:solidFill>
                  <a:srgbClr val="FFFF00"/>
                </a:solidFill>
              </a:rPr>
              <a:t>Berthe Morisot </a:t>
            </a:r>
            <a:r>
              <a:rPr lang="en-GB" sz="2600" b="1" dirty="0">
                <a:solidFill>
                  <a:srgbClr val="FFFF00"/>
                </a:solidFill>
              </a:rPr>
              <a:t>1841-1895</a:t>
            </a:r>
          </a:p>
        </p:txBody>
      </p:sp>
      <p:pic>
        <p:nvPicPr>
          <p:cNvPr id="7" name="Picture 6" descr="A picture containing grass, drawing, young, little&#10;&#10;Description automatically generated">
            <a:extLst>
              <a:ext uri="{FF2B5EF4-FFF2-40B4-BE49-F238E27FC236}">
                <a16:creationId xmlns:a16="http://schemas.microsoft.com/office/drawing/2014/main" id="{596BB2A0-0891-423D-A8B1-B1749C2D23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6"/>
            <a:ext cx="3931900" cy="4005072"/>
          </a:xfrm>
          <a:prstGeom prst="rect">
            <a:avLst/>
          </a:prstGeom>
        </p:spPr>
      </p:pic>
      <p:pic>
        <p:nvPicPr>
          <p:cNvPr id="5" name="Picture 4" descr="A picture containing grass, outdoor, field, cow&#10;&#10;Description automatically generated">
            <a:extLst>
              <a:ext uri="{FF2B5EF4-FFF2-40B4-BE49-F238E27FC236}">
                <a16:creationId xmlns:a16="http://schemas.microsoft.com/office/drawing/2014/main" id="{D4685125-2EDF-4A0A-BE60-BFA7EB4F6C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4026409" y="777028"/>
            <a:ext cx="3931920" cy="4005071"/>
          </a:xfrm>
          <a:prstGeom prst="rect">
            <a:avLst/>
          </a:prstGeom>
        </p:spPr>
      </p:pic>
      <p:pic>
        <p:nvPicPr>
          <p:cNvPr id="9" name="Picture 8" descr="A group of people in a field of tall grass&#10;&#10;Description automatically generated">
            <a:extLst>
              <a:ext uri="{FF2B5EF4-FFF2-40B4-BE49-F238E27FC236}">
                <a16:creationId xmlns:a16="http://schemas.microsoft.com/office/drawing/2014/main" id="{8CAACEF2-5508-43DB-B453-A4BCC6F72B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65592" y="1610535"/>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9D0B988-ED87-46D3-80CF-EBC6FF8B055F}"/>
              </a:ext>
            </a:extLst>
          </p:cNvPr>
          <p:cNvSpPr>
            <a:spLocks noGrp="1"/>
          </p:cNvSpPr>
          <p:nvPr>
            <p:ph type="body"/>
          </p:nvPr>
        </p:nvSpPr>
        <p:spPr>
          <a:xfrm>
            <a:off x="4380266" y="4435052"/>
            <a:ext cx="7104188"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512D29E7-9C2A-D5E3-676F-5A7075D5FBF1}"/>
              </a:ext>
            </a:extLst>
          </p:cNvPr>
          <p:cNvSpPr txBox="1"/>
          <p:nvPr/>
        </p:nvSpPr>
        <p:spPr>
          <a:xfrm>
            <a:off x="94488" y="4149117"/>
            <a:ext cx="375766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Bol de Lait 1881 Berthe Morisot</a:t>
            </a:r>
          </a:p>
        </p:txBody>
      </p:sp>
      <p:sp>
        <p:nvSpPr>
          <p:cNvPr id="6" name="TextBox 5">
            <a:extLst>
              <a:ext uri="{FF2B5EF4-FFF2-40B4-BE49-F238E27FC236}">
                <a16:creationId xmlns:a16="http://schemas.microsoft.com/office/drawing/2014/main" id="{8857117B-8FB4-66CE-1CA4-AEEC6522B6FD}"/>
              </a:ext>
            </a:extLst>
          </p:cNvPr>
          <p:cNvSpPr txBox="1"/>
          <p:nvPr/>
        </p:nvSpPr>
        <p:spPr>
          <a:xfrm>
            <a:off x="4464996" y="4911519"/>
            <a:ext cx="3230459"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Edme</a:t>
            </a:r>
            <a:r>
              <a:rPr lang="en-GB" dirty="0">
                <a:solidFill>
                  <a:srgbClr val="FFFF00"/>
                </a:solidFill>
                <a:latin typeface="Bodoni MT Condensed" panose="02070606080606020203" pitchFamily="18" charset="0"/>
              </a:rPr>
              <a:t> et </a:t>
            </a:r>
            <a:r>
              <a:rPr lang="en-GB" dirty="0" err="1">
                <a:solidFill>
                  <a:srgbClr val="FFFF00"/>
                </a:solidFill>
                <a:latin typeface="Bodoni MT Condensed" panose="02070606080606020203" pitchFamily="18" charset="0"/>
              </a:rPr>
              <a:t>sa</a:t>
            </a:r>
            <a:r>
              <a:rPr lang="en-GB" dirty="0">
                <a:solidFill>
                  <a:srgbClr val="FFFF00"/>
                </a:solidFill>
                <a:latin typeface="Bodoni MT Condensed" panose="02070606080606020203" pitchFamily="18" charset="0"/>
              </a:rPr>
              <a:t> Fille 1874 Berthe Morisot </a:t>
            </a:r>
          </a:p>
        </p:txBody>
      </p:sp>
      <p:sp>
        <p:nvSpPr>
          <p:cNvPr id="8" name="TextBox 7">
            <a:extLst>
              <a:ext uri="{FF2B5EF4-FFF2-40B4-BE49-F238E27FC236}">
                <a16:creationId xmlns:a16="http://schemas.microsoft.com/office/drawing/2014/main" id="{21956CFB-1B93-B116-78FF-6268949B9D8A}"/>
              </a:ext>
            </a:extLst>
          </p:cNvPr>
          <p:cNvSpPr txBox="1"/>
          <p:nvPr/>
        </p:nvSpPr>
        <p:spPr>
          <a:xfrm>
            <a:off x="8394970" y="5615607"/>
            <a:ext cx="315349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Chat au Jardin 1868 Berthe Morisot</a:t>
            </a:r>
          </a:p>
        </p:txBody>
      </p:sp>
    </p:spTree>
    <p:extLst>
      <p:ext uri="{BB962C8B-B14F-4D97-AF65-F5344CB8AC3E}">
        <p14:creationId xmlns:p14="http://schemas.microsoft.com/office/powerpoint/2010/main" val="39379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tree&#10;&#10;Description automatically generated">
            <a:extLst>
              <a:ext uri="{FF2B5EF4-FFF2-40B4-BE49-F238E27FC236}">
                <a16:creationId xmlns:a16="http://schemas.microsoft.com/office/drawing/2014/main" id="{554705E0-164C-4A74-8E80-8FEF3A2760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5" name="Picture 4" descr="A group of people sitting in a tree&#10;&#10;Description automatically generated">
            <a:extLst>
              <a:ext uri="{FF2B5EF4-FFF2-40B4-BE49-F238E27FC236}">
                <a16:creationId xmlns:a16="http://schemas.microsoft.com/office/drawing/2014/main" id="{37A9E93E-198A-421E-B92E-F4EC92A4C7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131633" y="4168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F8F273-620F-4AB6-A7C7-E6CC6315C7D1}"/>
              </a:ext>
            </a:extLst>
          </p:cNvPr>
          <p:cNvSpPr>
            <a:spLocks noGrp="1"/>
          </p:cNvSpPr>
          <p:nvPr>
            <p:ph type="title"/>
          </p:nvPr>
        </p:nvSpPr>
        <p:spPr>
          <a:xfrm>
            <a:off x="865325" y="4462819"/>
            <a:ext cx="2869683" cy="1608383"/>
          </a:xfrm>
        </p:spPr>
        <p:txBody>
          <a:bodyPr>
            <a:normAutofit/>
          </a:bodyPr>
          <a:lstStyle/>
          <a:p>
            <a:endParaRPr lang="en-GB" sz="2400"/>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E3AD8A3-01C2-4A9F-A94D-733FD53308C6}"/>
              </a:ext>
            </a:extLst>
          </p:cNvPr>
          <p:cNvSpPr>
            <a:spLocks noGrp="1"/>
          </p:cNvSpPr>
          <p:nvPr>
            <p:ph type="body"/>
          </p:nvPr>
        </p:nvSpPr>
        <p:spPr>
          <a:xfrm>
            <a:off x="4131633" y="4464872"/>
            <a:ext cx="3712464" cy="1608383"/>
          </a:xfrm>
        </p:spPr>
        <p:txBody>
          <a:bodyPr anchor="ctr">
            <a:normAutofit/>
          </a:bodyPr>
          <a:lstStyle/>
          <a:p>
            <a:pPr>
              <a:spcAft>
                <a:spcPts val="600"/>
              </a:spcAft>
            </a:pPr>
            <a:r>
              <a:rPr lang="en-GB" sz="4000" b="1" dirty="0">
                <a:solidFill>
                  <a:srgbClr val="FF6600"/>
                </a:solidFill>
              </a:rPr>
              <a:t>Berthe Morisot </a:t>
            </a:r>
            <a:r>
              <a:rPr lang="en-GB" sz="1700" b="1" dirty="0">
                <a:solidFill>
                  <a:srgbClr val="FF6600"/>
                </a:solidFill>
              </a:rPr>
              <a:t>1841-1895</a:t>
            </a:r>
            <a:endParaRPr lang="en-GB" sz="1700" dirty="0">
              <a:solidFill>
                <a:srgbClr val="FF6600"/>
              </a:solidFill>
            </a:endParaRPr>
          </a:p>
        </p:txBody>
      </p:sp>
      <p:pic>
        <p:nvPicPr>
          <p:cNvPr id="7" name="Picture 6" descr="A picture containing grass, sitting, food, table&#10;&#10;Description automatically generated">
            <a:extLst>
              <a:ext uri="{FF2B5EF4-FFF2-40B4-BE49-F238E27FC236}">
                <a16:creationId xmlns:a16="http://schemas.microsoft.com/office/drawing/2014/main" id="{56352D34-D530-4A94-9C3B-914AE12FC7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31F83985-5D5A-F2D0-158B-00C5AEA4F346}"/>
              </a:ext>
            </a:extLst>
          </p:cNvPr>
          <p:cNvSpPr txBox="1"/>
          <p:nvPr/>
        </p:nvSpPr>
        <p:spPr>
          <a:xfrm>
            <a:off x="4042549" y="4289898"/>
            <a:ext cx="396867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Leçon</a:t>
            </a:r>
            <a:r>
              <a:rPr lang="en-GB" dirty="0">
                <a:solidFill>
                  <a:srgbClr val="FFFF00"/>
                </a:solidFill>
                <a:latin typeface="Bodoni MT Condensed" panose="02070606080606020203" pitchFamily="18" charset="0"/>
              </a:rPr>
              <a:t> dans le Jardin 1875 Berthe Morisot</a:t>
            </a:r>
          </a:p>
        </p:txBody>
      </p:sp>
      <p:sp>
        <p:nvSpPr>
          <p:cNvPr id="6" name="TextBox 5">
            <a:extLst>
              <a:ext uri="{FF2B5EF4-FFF2-40B4-BE49-F238E27FC236}">
                <a16:creationId xmlns:a16="http://schemas.microsoft.com/office/drawing/2014/main" id="{A156DA06-78E9-41AD-8B4F-5C24C40464F4}"/>
              </a:ext>
            </a:extLst>
          </p:cNvPr>
          <p:cNvSpPr txBox="1"/>
          <p:nvPr/>
        </p:nvSpPr>
        <p:spPr>
          <a:xfrm>
            <a:off x="203747" y="3908818"/>
            <a:ext cx="355991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Fontainebleau 1880 Berthe Morisot</a:t>
            </a:r>
          </a:p>
        </p:txBody>
      </p:sp>
      <p:sp>
        <p:nvSpPr>
          <p:cNvPr id="8" name="TextBox 7">
            <a:extLst>
              <a:ext uri="{FF2B5EF4-FFF2-40B4-BE49-F238E27FC236}">
                <a16:creationId xmlns:a16="http://schemas.microsoft.com/office/drawing/2014/main" id="{B5CED778-0E3C-1852-AEE3-1E0F15CB4A8C}"/>
              </a:ext>
            </a:extLst>
          </p:cNvPr>
          <p:cNvSpPr txBox="1"/>
          <p:nvPr/>
        </p:nvSpPr>
        <p:spPr>
          <a:xfrm>
            <a:off x="8269224" y="6439711"/>
            <a:ext cx="376389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Cueillette 1879 Berthe Morisot</a:t>
            </a:r>
          </a:p>
        </p:txBody>
      </p:sp>
    </p:spTree>
    <p:extLst>
      <p:ext uri="{BB962C8B-B14F-4D97-AF65-F5344CB8AC3E}">
        <p14:creationId xmlns:p14="http://schemas.microsoft.com/office/powerpoint/2010/main" val="200389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D3ED-21ED-1DDB-FB35-8CEC2308115A}"/>
              </a:ext>
            </a:extLst>
          </p:cNvPr>
          <p:cNvSpPr>
            <a:spLocks noGrp="1"/>
          </p:cNvSpPr>
          <p:nvPr>
            <p:ph type="title"/>
          </p:nvPr>
        </p:nvSpPr>
        <p:spPr/>
        <p:txBody>
          <a:bodyPr/>
          <a:lstStyle/>
          <a:p>
            <a:r>
              <a:rPr lang="en-GB" dirty="0">
                <a:solidFill>
                  <a:srgbClr val="FF6699"/>
                </a:solidFill>
              </a:rPr>
              <a:t>Berthe Morisot </a:t>
            </a:r>
            <a:r>
              <a:rPr lang="en-GB" sz="2800" dirty="0">
                <a:solidFill>
                  <a:srgbClr val="66FF99"/>
                </a:solidFill>
              </a:rPr>
              <a:t>1841-1895</a:t>
            </a:r>
            <a:endParaRPr lang="en-GB" dirty="0">
              <a:solidFill>
                <a:srgbClr val="66FF99"/>
              </a:solidFill>
            </a:endParaRPr>
          </a:p>
        </p:txBody>
      </p:sp>
      <p:sp>
        <p:nvSpPr>
          <p:cNvPr id="3" name="Text Placeholder 2">
            <a:extLst>
              <a:ext uri="{FF2B5EF4-FFF2-40B4-BE49-F238E27FC236}">
                <a16:creationId xmlns:a16="http://schemas.microsoft.com/office/drawing/2014/main" id="{7B704B3D-D847-17F4-1CC4-D4B8D883726D}"/>
              </a:ext>
            </a:extLst>
          </p:cNvPr>
          <p:cNvSpPr>
            <a:spLocks noGrp="1"/>
          </p:cNvSpPr>
          <p:nvPr>
            <p:ph type="body"/>
          </p:nvPr>
        </p:nvSpPr>
        <p:spPr/>
        <p:txBody>
          <a:bodyPr/>
          <a:lstStyle/>
          <a:p>
            <a:endParaRPr lang="en-GB"/>
          </a:p>
        </p:txBody>
      </p:sp>
      <p:pic>
        <p:nvPicPr>
          <p:cNvPr id="41986" name="Picture 2" descr="Berthe Morisot - Le Jardin a Bougival | Style Me Pretty | Pinterest ...">
            <a:extLst>
              <a:ext uri="{FF2B5EF4-FFF2-40B4-BE49-F238E27FC236}">
                <a16:creationId xmlns:a16="http://schemas.microsoft.com/office/drawing/2014/main" id="{283D69C7-C455-D415-66E9-06EAA790FE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4593" y="27100"/>
            <a:ext cx="8522813" cy="683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4B3524-96F8-29B8-E4F4-BB366E9FF05E}"/>
              </a:ext>
            </a:extLst>
          </p:cNvPr>
          <p:cNvSpPr txBox="1"/>
          <p:nvPr/>
        </p:nvSpPr>
        <p:spPr>
          <a:xfrm>
            <a:off x="10447506" y="1682885"/>
            <a:ext cx="1133694" cy="1200329"/>
          </a:xfrm>
          <a:prstGeom prst="rect">
            <a:avLst/>
          </a:prstGeom>
          <a:noFill/>
        </p:spPr>
        <p:txBody>
          <a:bodyPr wrap="square" rtlCol="0">
            <a:spAutoFit/>
          </a:bodyPr>
          <a:lstStyle/>
          <a:p>
            <a:r>
              <a:rPr lang="en-GB" dirty="0">
                <a:solidFill>
                  <a:srgbClr val="FF6699"/>
                </a:solidFill>
                <a:latin typeface="Bodoni MT Condensed" panose="02070606080606020203" pitchFamily="18" charset="0"/>
              </a:rPr>
              <a:t>Le Jardin de </a:t>
            </a:r>
            <a:r>
              <a:rPr lang="en-GB" dirty="0" err="1">
                <a:solidFill>
                  <a:srgbClr val="FF6699"/>
                </a:solidFill>
                <a:latin typeface="Bodoni MT Condensed" panose="02070606080606020203" pitchFamily="18" charset="0"/>
              </a:rPr>
              <a:t>Bourgival</a:t>
            </a:r>
            <a:r>
              <a:rPr lang="en-GB" dirty="0">
                <a:solidFill>
                  <a:srgbClr val="FF6699"/>
                </a:solidFill>
                <a:latin typeface="Bodoni MT Condensed" panose="02070606080606020203" pitchFamily="18" charset="0"/>
              </a:rPr>
              <a:t> 1884</a:t>
            </a:r>
          </a:p>
          <a:p>
            <a:r>
              <a:rPr lang="en-GB" dirty="0">
                <a:solidFill>
                  <a:srgbClr val="FF6699"/>
                </a:solidFill>
                <a:latin typeface="Bodoni MT Condensed" panose="02070606080606020203" pitchFamily="18" charset="0"/>
              </a:rPr>
              <a:t>Berthe Morisot</a:t>
            </a:r>
          </a:p>
        </p:txBody>
      </p:sp>
    </p:spTree>
    <p:extLst>
      <p:ext uri="{BB962C8B-B14F-4D97-AF65-F5344CB8AC3E}">
        <p14:creationId xmlns:p14="http://schemas.microsoft.com/office/powerpoint/2010/main" val="84708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wipe(down)">
                                      <p:cBhvr>
                                        <p:cTn id="13" dur="500"/>
                                        <p:tgtEl>
                                          <p:spTgt spid="419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95E29-29E8-8C35-C1EB-27BFA5932A6D}"/>
              </a:ext>
            </a:extLst>
          </p:cNvPr>
          <p:cNvSpPr>
            <a:spLocks noGrp="1"/>
          </p:cNvSpPr>
          <p:nvPr>
            <p:ph type="title"/>
          </p:nvPr>
        </p:nvSpPr>
        <p:spPr/>
        <p:txBody>
          <a:bodyPr/>
          <a:lstStyle/>
          <a:p>
            <a:r>
              <a:rPr lang="en-GB" dirty="0">
                <a:solidFill>
                  <a:srgbClr val="FF6699"/>
                </a:solidFill>
              </a:rPr>
              <a:t>Berthe Morisot </a:t>
            </a:r>
            <a:r>
              <a:rPr lang="en-GB" sz="2800" dirty="0">
                <a:solidFill>
                  <a:srgbClr val="66FF99"/>
                </a:solidFill>
              </a:rPr>
              <a:t>1841-1895</a:t>
            </a:r>
            <a:endParaRPr lang="en-GB" dirty="0">
              <a:solidFill>
                <a:srgbClr val="66FF99"/>
              </a:solidFill>
            </a:endParaRPr>
          </a:p>
        </p:txBody>
      </p:sp>
      <p:sp>
        <p:nvSpPr>
          <p:cNvPr id="3" name="Text Placeholder 2">
            <a:extLst>
              <a:ext uri="{FF2B5EF4-FFF2-40B4-BE49-F238E27FC236}">
                <a16:creationId xmlns:a16="http://schemas.microsoft.com/office/drawing/2014/main" id="{42712586-7297-FE81-A075-5C369BD1D258}"/>
              </a:ext>
            </a:extLst>
          </p:cNvPr>
          <p:cNvSpPr>
            <a:spLocks noGrp="1"/>
          </p:cNvSpPr>
          <p:nvPr>
            <p:ph type="body"/>
          </p:nvPr>
        </p:nvSpPr>
        <p:spPr/>
        <p:txBody>
          <a:bodyPr/>
          <a:lstStyle/>
          <a:p>
            <a:endParaRPr lang="en-GB"/>
          </a:p>
        </p:txBody>
      </p:sp>
      <p:pic>
        <p:nvPicPr>
          <p:cNvPr id="39938" name="Picture 2" descr="Favourite Paintings 8: Berthe Morisot, La Lecture (Reading), 1888 – The ...">
            <a:extLst>
              <a:ext uri="{FF2B5EF4-FFF2-40B4-BE49-F238E27FC236}">
                <a16:creationId xmlns:a16="http://schemas.microsoft.com/office/drawing/2014/main" id="{524EC853-20A9-0F89-BC70-378A76D53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4044" y="1"/>
            <a:ext cx="8605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87B9DF-D333-6521-9178-636686C55A31}"/>
              </a:ext>
            </a:extLst>
          </p:cNvPr>
          <p:cNvSpPr txBox="1"/>
          <p:nvPr/>
        </p:nvSpPr>
        <p:spPr>
          <a:xfrm>
            <a:off x="408562" y="1935804"/>
            <a:ext cx="1361872"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Lecture</a:t>
            </a:r>
          </a:p>
          <a:p>
            <a:r>
              <a:rPr lang="en-GB" dirty="0">
                <a:solidFill>
                  <a:srgbClr val="FFFF00"/>
                </a:solidFill>
                <a:latin typeface="Bodoni MT Condensed" panose="02070606080606020203" pitchFamily="18" charset="0"/>
              </a:rPr>
              <a:t>1888</a:t>
            </a:r>
          </a:p>
          <a:p>
            <a:r>
              <a:rPr lang="en-GB" dirty="0">
                <a:solidFill>
                  <a:srgbClr val="FFFF00"/>
                </a:solidFill>
                <a:latin typeface="Bodoni MT Condensed" panose="02070606080606020203" pitchFamily="18" charset="0"/>
              </a:rPr>
              <a:t>Berthe Morisot</a:t>
            </a:r>
          </a:p>
        </p:txBody>
      </p:sp>
    </p:spTree>
    <p:extLst>
      <p:ext uri="{BB962C8B-B14F-4D97-AF65-F5344CB8AC3E}">
        <p14:creationId xmlns:p14="http://schemas.microsoft.com/office/powerpoint/2010/main" val="474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938"/>
                                        </p:tgtEl>
                                        <p:attrNameLst>
                                          <p:attrName>style.visibility</p:attrName>
                                        </p:attrNameLst>
                                      </p:cBhvr>
                                      <p:to>
                                        <p:strVal val="visible"/>
                                      </p:to>
                                    </p:set>
                                    <p:animEffect transition="in" filter="wipe(down)">
                                      <p:cBhvr>
                                        <p:cTn id="23" dur="500"/>
                                        <p:tgtEl>
                                          <p:spTgt spid="39938"/>
                                        </p:tgtEl>
                                      </p:cBhvr>
                                    </p:animEffect>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3F60-9A9A-74F4-7C74-7FF14EF4DBAB}"/>
              </a:ext>
            </a:extLst>
          </p:cNvPr>
          <p:cNvSpPr>
            <a:spLocks noGrp="1"/>
          </p:cNvSpPr>
          <p:nvPr>
            <p:ph type="title"/>
          </p:nvPr>
        </p:nvSpPr>
        <p:spPr/>
        <p:txBody>
          <a:bodyPr/>
          <a:lstStyle/>
          <a:p>
            <a:r>
              <a:rPr lang="en-GB" dirty="0">
                <a:solidFill>
                  <a:srgbClr val="66FF99"/>
                </a:solidFill>
              </a:rPr>
              <a:t>Berthe Morisot </a:t>
            </a:r>
            <a:r>
              <a:rPr lang="en-GB" sz="2800" dirty="0">
                <a:solidFill>
                  <a:srgbClr val="99FFCC"/>
                </a:solidFill>
              </a:rPr>
              <a:t>1841-1895</a:t>
            </a:r>
            <a:endParaRPr lang="en-GB" dirty="0">
              <a:solidFill>
                <a:srgbClr val="99FFCC"/>
              </a:solidFill>
            </a:endParaRPr>
          </a:p>
        </p:txBody>
      </p:sp>
      <p:sp>
        <p:nvSpPr>
          <p:cNvPr id="3" name="Text Placeholder 2">
            <a:extLst>
              <a:ext uri="{FF2B5EF4-FFF2-40B4-BE49-F238E27FC236}">
                <a16:creationId xmlns:a16="http://schemas.microsoft.com/office/drawing/2014/main" id="{87D4A79B-E953-597E-F761-AEECD4E027BB}"/>
              </a:ext>
            </a:extLst>
          </p:cNvPr>
          <p:cNvSpPr>
            <a:spLocks noGrp="1"/>
          </p:cNvSpPr>
          <p:nvPr>
            <p:ph type="body"/>
          </p:nvPr>
        </p:nvSpPr>
        <p:spPr/>
        <p:txBody>
          <a:bodyPr/>
          <a:lstStyle/>
          <a:p>
            <a:endParaRPr lang="en-GB"/>
          </a:p>
        </p:txBody>
      </p:sp>
      <p:pic>
        <p:nvPicPr>
          <p:cNvPr id="40962" name="Picture 2" descr="Berthe Morisot - Sous l'oranger 1889 | Kunst ideeën, Berthe morisot ...">
            <a:extLst>
              <a:ext uri="{FF2B5EF4-FFF2-40B4-BE49-F238E27FC236}">
                <a16:creationId xmlns:a16="http://schemas.microsoft.com/office/drawing/2014/main" id="{4910FC57-6736-433E-1B7F-207864F796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3046" y="0"/>
            <a:ext cx="8234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E060CD-364A-6403-970B-2D99836BB133}"/>
              </a:ext>
            </a:extLst>
          </p:cNvPr>
          <p:cNvSpPr txBox="1"/>
          <p:nvPr/>
        </p:nvSpPr>
        <p:spPr>
          <a:xfrm>
            <a:off x="1556426" y="1809345"/>
            <a:ext cx="1468876" cy="923330"/>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Sous </a:t>
            </a:r>
            <a:r>
              <a:rPr lang="en-GB" dirty="0" err="1">
                <a:solidFill>
                  <a:srgbClr val="66FF99"/>
                </a:solidFill>
                <a:latin typeface="Bodoni MT Condensed" panose="02070606080606020203" pitchFamily="18" charset="0"/>
              </a:rPr>
              <a:t>L’oranger</a:t>
            </a:r>
            <a:endParaRPr lang="en-GB" dirty="0">
              <a:solidFill>
                <a:srgbClr val="66FF99"/>
              </a:solidFill>
              <a:latin typeface="Bodoni MT Condensed" panose="02070606080606020203" pitchFamily="18" charset="0"/>
            </a:endParaRPr>
          </a:p>
          <a:p>
            <a:r>
              <a:rPr lang="en-GB" dirty="0">
                <a:solidFill>
                  <a:srgbClr val="66FF99"/>
                </a:solidFill>
                <a:latin typeface="Bodoni MT Condensed" panose="02070606080606020203" pitchFamily="18" charset="0"/>
              </a:rPr>
              <a:t>1889</a:t>
            </a:r>
          </a:p>
          <a:p>
            <a:r>
              <a:rPr lang="en-GB" dirty="0">
                <a:solidFill>
                  <a:srgbClr val="66FF99"/>
                </a:solidFill>
                <a:latin typeface="Bodoni MT Condensed" panose="02070606080606020203" pitchFamily="18" charset="0"/>
              </a:rPr>
              <a:t>Berthe Morisot</a:t>
            </a:r>
          </a:p>
        </p:txBody>
      </p:sp>
    </p:spTree>
    <p:extLst>
      <p:ext uri="{BB962C8B-B14F-4D97-AF65-F5344CB8AC3E}">
        <p14:creationId xmlns:p14="http://schemas.microsoft.com/office/powerpoint/2010/main" val="876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62"/>
                                        </p:tgtEl>
                                        <p:attrNameLst>
                                          <p:attrName>style.visibility</p:attrName>
                                        </p:attrNameLst>
                                      </p:cBhvr>
                                      <p:to>
                                        <p:strVal val="visible"/>
                                      </p:to>
                                    </p:set>
                                    <p:animEffect transition="in" filter="wipe(down)">
                                      <p:cBhvr>
                                        <p:cTn id="13" dur="500"/>
                                        <p:tgtEl>
                                          <p:spTgt spid="409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4" name="Straight Connector 1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CustomShape 1"/>
          <p:cNvSpPr/>
          <p:nvPr/>
        </p:nvSpPr>
        <p:spPr>
          <a:xfrm>
            <a:off x="527538" y="4756638"/>
            <a:ext cx="11139854" cy="930447"/>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algn="ctr">
              <a:lnSpc>
                <a:spcPct val="90000"/>
              </a:lnSpc>
              <a:spcBef>
                <a:spcPct val="0"/>
              </a:spcBef>
              <a:spcAft>
                <a:spcPts val="600"/>
              </a:spcAft>
            </a:pPr>
            <a:r>
              <a:rPr lang="en-US" sz="5400" b="1" strike="noStrike" kern="1200" spc="-1" dirty="0">
                <a:solidFill>
                  <a:srgbClr val="FFFFFF"/>
                </a:solidFill>
                <a:latin typeface="Ink Free" panose="03080402000500000000" pitchFamily="66" charset="0"/>
                <a:ea typeface="+mj-ea"/>
                <a:cs typeface="+mj-cs"/>
              </a:rPr>
              <a:t>Jean Fouquet </a:t>
            </a:r>
            <a:r>
              <a:rPr lang="en-US" sz="2800" b="1" strike="noStrike" kern="1200" spc="-1" dirty="0">
                <a:solidFill>
                  <a:srgbClr val="FFFFFF"/>
                </a:solidFill>
                <a:latin typeface="Ink Free" panose="03080402000500000000" pitchFamily="66" charset="0"/>
                <a:ea typeface="+mj-ea"/>
                <a:cs typeface="+mj-cs"/>
              </a:rPr>
              <a:t>1420-1481</a:t>
            </a:r>
            <a:endParaRPr lang="en-US" sz="2800" b="0" strike="noStrike" kern="1200" spc="-1" dirty="0">
              <a:solidFill>
                <a:srgbClr val="FFFFFF"/>
              </a:solidFill>
              <a:latin typeface="Ink Free" panose="03080402000500000000" pitchFamily="66" charset="0"/>
              <a:ea typeface="+mj-ea"/>
              <a:cs typeface="+mj-cs"/>
            </a:endParaRPr>
          </a:p>
        </p:txBody>
      </p:sp>
      <p:pic>
        <p:nvPicPr>
          <p:cNvPr id="299" name="Picture 298"/>
          <p:cNvPicPr/>
          <p:nvPr/>
        </p:nvPicPr>
        <p:blipFill>
          <a:blip r:embed="rId3"/>
          <a:stretch/>
        </p:blipFill>
        <p:spPr>
          <a:xfrm>
            <a:off x="333327" y="111792"/>
            <a:ext cx="3278062" cy="3997637"/>
          </a:xfrm>
          <a:prstGeom prst="rect">
            <a:avLst/>
          </a:prstGeom>
        </p:spPr>
      </p:pic>
      <p:pic>
        <p:nvPicPr>
          <p:cNvPr id="300" name="Picture 299"/>
          <p:cNvPicPr/>
          <p:nvPr/>
        </p:nvPicPr>
        <p:blipFill>
          <a:blip r:embed="rId4" cstate="email">
            <a:extLst>
              <a:ext uri="{28A0092B-C50C-407E-A947-70E740481C1C}">
                <a14:useLocalDpi xmlns:a14="http://schemas.microsoft.com/office/drawing/2010/main"/>
              </a:ext>
            </a:extLst>
          </a:blip>
          <a:stretch/>
        </p:blipFill>
        <p:spPr>
          <a:xfrm>
            <a:off x="4484415" y="617114"/>
            <a:ext cx="3433324" cy="2986991"/>
          </a:xfrm>
          <a:prstGeom prst="rect">
            <a:avLst/>
          </a:prstGeom>
        </p:spPr>
      </p:pic>
      <p:cxnSp>
        <p:nvCxnSpPr>
          <p:cNvPr id="118" name="Straight Connector 1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1" name="Picture 300"/>
          <p:cNvPicPr/>
          <p:nvPr/>
        </p:nvPicPr>
        <p:blipFill>
          <a:blip r:embed="rId5" cstate="email">
            <a:extLst>
              <a:ext uri="{28A0092B-C50C-407E-A947-70E740481C1C}">
                <a14:useLocalDpi xmlns:a14="http://schemas.microsoft.com/office/drawing/2010/main"/>
              </a:ext>
            </a:extLst>
          </a:blip>
          <a:stretch/>
        </p:blipFill>
        <p:spPr>
          <a:xfrm>
            <a:off x="8854726" y="137712"/>
            <a:ext cx="2538499" cy="3997637"/>
          </a:xfrm>
          <a:prstGeom prst="rect">
            <a:avLst/>
          </a:prstGeom>
        </p:spPr>
      </p:pic>
      <p:cxnSp>
        <p:nvCxnSpPr>
          <p:cNvPr id="120" name="Straight Connector 1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96" name="CustomShape 2"/>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sp>
        <p:nvSpPr>
          <p:cNvPr id="297" name="CustomShape 3"/>
          <p:cNvSpPr/>
          <p:nvPr/>
        </p:nvSpPr>
        <p:spPr>
          <a:xfrm>
            <a:off x="609480" y="273600"/>
            <a:ext cx="10971720" cy="1144080"/>
          </a:xfrm>
          <a:prstGeom prst="rect">
            <a:avLst/>
          </a:prstGeom>
          <a:noFill/>
          <a:ln>
            <a:noFill/>
          </a:ln>
        </p:spPr>
        <p:style>
          <a:lnRef idx="0">
            <a:scrgbClr r="0" g="0" b="0"/>
          </a:lnRef>
          <a:fillRef idx="0">
            <a:scrgbClr r="0" g="0" b="0"/>
          </a:fillRef>
          <a:effectRef idx="0">
            <a:scrgbClr r="0" g="0" b="0"/>
          </a:effectRef>
          <a:fontRef idx="minor"/>
        </p:style>
      </p:sp>
      <p:sp>
        <p:nvSpPr>
          <p:cNvPr id="298" name="CustomShape 4"/>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sp>
        <p:nvSpPr>
          <p:cNvPr id="2" name="TextBox 1">
            <a:extLst>
              <a:ext uri="{FF2B5EF4-FFF2-40B4-BE49-F238E27FC236}">
                <a16:creationId xmlns:a16="http://schemas.microsoft.com/office/drawing/2014/main" id="{2F587E77-9A67-0A1F-2BA4-1503EC1313C1}"/>
              </a:ext>
            </a:extLst>
          </p:cNvPr>
          <p:cNvSpPr txBox="1"/>
          <p:nvPr/>
        </p:nvSpPr>
        <p:spPr>
          <a:xfrm>
            <a:off x="373819" y="4270342"/>
            <a:ext cx="3237570" cy="369332"/>
          </a:xfrm>
          <a:prstGeom prst="rect">
            <a:avLst/>
          </a:prstGeom>
          <a:noFill/>
        </p:spPr>
        <p:txBody>
          <a:bodyPr wrap="square" rtlCol="0">
            <a:spAutoFit/>
          </a:bodyPr>
          <a:lstStyle/>
          <a:p>
            <a:pPr algn="ctr"/>
            <a:r>
              <a:rPr lang="en-GB" dirty="0">
                <a:latin typeface="Bodoni MT Condensed" panose="02070606080606020203" pitchFamily="18" charset="0"/>
              </a:rPr>
              <a:t>Charles VII Jean Fouquet c.1450</a:t>
            </a:r>
          </a:p>
        </p:txBody>
      </p:sp>
      <p:sp>
        <p:nvSpPr>
          <p:cNvPr id="4" name="TextBox 3">
            <a:extLst>
              <a:ext uri="{FF2B5EF4-FFF2-40B4-BE49-F238E27FC236}">
                <a16:creationId xmlns:a16="http://schemas.microsoft.com/office/drawing/2014/main" id="{F5FE4B01-82B7-5C97-4D95-95CD9F2C9399}"/>
              </a:ext>
            </a:extLst>
          </p:cNvPr>
          <p:cNvSpPr txBox="1"/>
          <p:nvPr/>
        </p:nvSpPr>
        <p:spPr>
          <a:xfrm>
            <a:off x="4484415" y="3836709"/>
            <a:ext cx="3481010" cy="369332"/>
          </a:xfrm>
          <a:prstGeom prst="rect">
            <a:avLst/>
          </a:prstGeom>
          <a:noFill/>
        </p:spPr>
        <p:txBody>
          <a:bodyPr wrap="square" rtlCol="0">
            <a:spAutoFit/>
          </a:bodyPr>
          <a:lstStyle/>
          <a:p>
            <a:pPr algn="ctr"/>
            <a:r>
              <a:rPr lang="en-GB" dirty="0">
                <a:latin typeface="Bodoni MT Condensed" panose="02070606080606020203" pitchFamily="18" charset="0"/>
              </a:rPr>
              <a:t>Melun Diptych Jean Fouquet 1455</a:t>
            </a:r>
          </a:p>
        </p:txBody>
      </p:sp>
      <p:sp>
        <p:nvSpPr>
          <p:cNvPr id="5" name="TextBox 4">
            <a:extLst>
              <a:ext uri="{FF2B5EF4-FFF2-40B4-BE49-F238E27FC236}">
                <a16:creationId xmlns:a16="http://schemas.microsoft.com/office/drawing/2014/main" id="{9F2A0E6E-C394-66A3-2043-E074C724CFC7}"/>
              </a:ext>
            </a:extLst>
          </p:cNvPr>
          <p:cNvSpPr txBox="1"/>
          <p:nvPr/>
        </p:nvSpPr>
        <p:spPr>
          <a:xfrm>
            <a:off x="8854726" y="4206041"/>
            <a:ext cx="2816915" cy="369332"/>
          </a:xfrm>
          <a:prstGeom prst="rect">
            <a:avLst/>
          </a:prstGeom>
          <a:noFill/>
        </p:spPr>
        <p:txBody>
          <a:bodyPr wrap="square" rtlCol="0">
            <a:spAutoFit/>
          </a:bodyPr>
          <a:lstStyle/>
          <a:p>
            <a:r>
              <a:rPr lang="en-GB" dirty="0">
                <a:latin typeface="Bodoni MT Condensed" panose="02070606080606020203" pitchFamily="18" charset="0"/>
              </a:rPr>
              <a:t>Ferrara Court Jester Jean Fouquet 1445</a:t>
            </a:r>
          </a:p>
        </p:txBody>
      </p:sp>
      <p:pic>
        <p:nvPicPr>
          <p:cNvPr id="6146" name="Picture 2" descr="See the source image">
            <a:extLst>
              <a:ext uri="{FF2B5EF4-FFF2-40B4-BE49-F238E27FC236}">
                <a16:creationId xmlns:a16="http://schemas.microsoft.com/office/drawing/2014/main" id="{230BFDA1-5579-F830-A647-374630C38F3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27215" y="273600"/>
            <a:ext cx="9525000" cy="5267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14A882-9C01-9A8C-1F9B-0771FFFFBD36}"/>
              </a:ext>
            </a:extLst>
          </p:cNvPr>
          <p:cNvSpPr txBox="1"/>
          <p:nvPr/>
        </p:nvSpPr>
        <p:spPr>
          <a:xfrm>
            <a:off x="3037662" y="5929776"/>
            <a:ext cx="6104106" cy="369332"/>
          </a:xfrm>
          <a:prstGeom prst="rect">
            <a:avLst/>
          </a:prstGeom>
          <a:noFill/>
        </p:spPr>
        <p:txBody>
          <a:bodyPr wrap="square">
            <a:spAutoFit/>
          </a:bodyPr>
          <a:lstStyle/>
          <a:p>
            <a:pPr algn="ctr"/>
            <a:r>
              <a:rPr lang="en-GB" dirty="0">
                <a:hlinkClick r:id="rId7"/>
              </a:rPr>
              <a:t>Jean Fouquet - YouTube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500" fill="hold"/>
                                        <p:tgtEl>
                                          <p:spTgt spid="295"/>
                                        </p:tgtEl>
                                        <p:attrNameLst>
                                          <p:attrName>ppt_x</p:attrName>
                                        </p:attrNameLst>
                                      </p:cBhvr>
                                      <p:tavLst>
                                        <p:tav tm="0">
                                          <p:val>
                                            <p:strVal val="#ppt_x"/>
                                          </p:val>
                                        </p:tav>
                                        <p:tav tm="100000">
                                          <p:val>
                                            <p:strVal val="#ppt_x"/>
                                          </p:val>
                                        </p:tav>
                                      </p:tavLst>
                                    </p:anim>
                                    <p:anim calcmode="lin" valueType="num">
                                      <p:cBhvr additive="base">
                                        <p:cTn id="8" dur="500" fill="hold"/>
                                        <p:tgtEl>
                                          <p:spTgt spid="2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99"/>
                                        </p:tgtEl>
                                        <p:attrNameLst>
                                          <p:attrName>style.visibility</p:attrName>
                                        </p:attrNameLst>
                                      </p:cBhvr>
                                      <p:to>
                                        <p:strVal val="visible"/>
                                      </p:to>
                                    </p:set>
                                    <p:animEffect transition="in" filter="wheel(1)">
                                      <p:cBhvr>
                                        <p:cTn id="13" dur="2000"/>
                                        <p:tgtEl>
                                          <p:spTgt spid="29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wheel(1)">
                                      <p:cBhvr>
                                        <p:cTn id="24" dur="2000"/>
                                        <p:tgtEl>
                                          <p:spTgt spid="30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00"/>
                                        </p:tgtEl>
                                        <p:attrNameLst>
                                          <p:attrName>style.visibility</p:attrName>
                                        </p:attrNameLst>
                                      </p:cBhvr>
                                      <p:to>
                                        <p:strVal val="visible"/>
                                      </p:to>
                                    </p:set>
                                    <p:animEffect transition="in" filter="wheel(1)">
                                      <p:cBhvr>
                                        <p:cTn id="35" dur="2000"/>
                                        <p:tgtEl>
                                          <p:spTgt spid="30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146"/>
                                        </p:tgtEl>
                                        <p:attrNameLst>
                                          <p:attrName>style.visibility</p:attrName>
                                        </p:attrNameLst>
                                      </p:cBhvr>
                                      <p:to>
                                        <p:strVal val="visible"/>
                                      </p:to>
                                    </p:set>
                                    <p:animEffect transition="in" filter="wipe(down)">
                                      <p:cBhvr>
                                        <p:cTn id="46" dur="500"/>
                                        <p:tgtEl>
                                          <p:spTgt spid="61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p:bldP spid="4" grpId="0"/>
      <p:bldP spid="5" grpId="0"/>
      <p:bldP spid="7" grpId="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EA84-9ADC-A1D3-DAD6-C54DB6BEA6B8}"/>
              </a:ext>
            </a:extLst>
          </p:cNvPr>
          <p:cNvSpPr>
            <a:spLocks noGrp="1"/>
          </p:cNvSpPr>
          <p:nvPr>
            <p:ph type="title"/>
          </p:nvPr>
        </p:nvSpPr>
        <p:spPr/>
        <p:txBody>
          <a:bodyPr/>
          <a:lstStyle/>
          <a:p>
            <a:r>
              <a:rPr lang="en-GB" dirty="0">
                <a:latin typeface="Bodoni MT" panose="02070603080606020203" pitchFamily="18" charset="0"/>
              </a:rPr>
              <a:t>Eug</a:t>
            </a:r>
            <a:r>
              <a:rPr lang="en-GB" dirty="0">
                <a:latin typeface="Bodoni MT" panose="02070603080606020203" pitchFamily="18" charset="0"/>
                <a:cs typeface="Arial" panose="020B0604020202020204" pitchFamily="34" charset="0"/>
              </a:rPr>
              <a:t>ène Manet </a:t>
            </a:r>
            <a:r>
              <a:rPr lang="en-GB" sz="2400" dirty="0">
                <a:solidFill>
                  <a:srgbClr val="FF0000"/>
                </a:solidFill>
                <a:latin typeface="Bodoni MT" panose="02070603080606020203" pitchFamily="18" charset="0"/>
                <a:cs typeface="Arial" panose="020B0604020202020204" pitchFamily="34" charset="0"/>
              </a:rPr>
              <a:t>1833-1892</a:t>
            </a:r>
            <a:endParaRPr lang="en-GB" sz="2400" dirty="0">
              <a:solidFill>
                <a:srgbClr val="FF0000"/>
              </a:solidFill>
              <a:latin typeface="Bodoni MT" panose="02070603080606020203" pitchFamily="18" charset="0"/>
            </a:endParaRPr>
          </a:p>
        </p:txBody>
      </p:sp>
      <p:sp>
        <p:nvSpPr>
          <p:cNvPr id="3" name="Text Placeholder 2">
            <a:extLst>
              <a:ext uri="{FF2B5EF4-FFF2-40B4-BE49-F238E27FC236}">
                <a16:creationId xmlns:a16="http://schemas.microsoft.com/office/drawing/2014/main" id="{5E803AA7-B9EC-3FB4-1474-63980F829C91}"/>
              </a:ext>
            </a:extLst>
          </p:cNvPr>
          <p:cNvSpPr>
            <a:spLocks noGrp="1"/>
          </p:cNvSpPr>
          <p:nvPr>
            <p:ph type="body"/>
          </p:nvPr>
        </p:nvSpPr>
        <p:spPr>
          <a:xfrm>
            <a:off x="233471" y="1857983"/>
            <a:ext cx="11522827" cy="4354697"/>
          </a:xfrm>
        </p:spPr>
        <p:txBody>
          <a:bodyPr/>
          <a:lstStyle/>
          <a:p>
            <a:r>
              <a:rPr lang="en-GB" sz="2800" dirty="0">
                <a:latin typeface="Bodoni MT" panose="02070603080606020203" pitchFamily="18" charset="0"/>
              </a:rPr>
              <a:t>Younger brother of Édouard Manet</a:t>
            </a:r>
          </a:p>
          <a:p>
            <a:r>
              <a:rPr lang="en-GB" sz="2800" dirty="0">
                <a:latin typeface="Bodoni MT" panose="02070603080606020203" pitchFamily="18" charset="0"/>
              </a:rPr>
              <a:t>Also a painter</a:t>
            </a:r>
          </a:p>
          <a:p>
            <a:r>
              <a:rPr lang="en-GB" sz="2800" dirty="0">
                <a:latin typeface="Bodoni MT" panose="02070603080606020203" pitchFamily="18" charset="0"/>
              </a:rPr>
              <a:t>Strong supporter of both his brother and his wife</a:t>
            </a:r>
          </a:p>
          <a:p>
            <a:r>
              <a:rPr lang="en-GB" sz="2800" dirty="0">
                <a:latin typeface="Bodoni MT" panose="02070603080606020203" pitchFamily="18" charset="0"/>
              </a:rPr>
              <a:t>Always praising his wife’s art in public ( and private)</a:t>
            </a:r>
          </a:p>
          <a:p>
            <a:r>
              <a:rPr lang="en-GB" sz="2800" dirty="0">
                <a:latin typeface="Bodoni MT" panose="02070603080606020203" pitchFamily="18" charset="0"/>
              </a:rPr>
              <a:t>Contracted Pulmonary syphilis which killed him</a:t>
            </a:r>
          </a:p>
          <a:p>
            <a:r>
              <a:rPr lang="en-GB" sz="2800" dirty="0">
                <a:latin typeface="Bodoni MT" panose="02070603080606020203" pitchFamily="18" charset="0"/>
              </a:rPr>
              <a:t>Passed it on to Berthe Morisot </a:t>
            </a:r>
          </a:p>
          <a:p>
            <a:r>
              <a:rPr lang="en-GB" sz="2800" dirty="0">
                <a:latin typeface="Bodoni MT" panose="02070603080606020203" pitchFamily="18" charset="0"/>
              </a:rPr>
              <a:t>They </a:t>
            </a:r>
            <a:r>
              <a:rPr lang="en-GB" sz="2800" dirty="0" err="1">
                <a:latin typeface="Bodoni MT" panose="02070603080606020203" pitchFamily="18" charset="0"/>
              </a:rPr>
              <a:t>hadone</a:t>
            </a:r>
            <a:r>
              <a:rPr lang="en-GB" sz="2800" dirty="0">
                <a:latin typeface="Bodoni MT" panose="02070603080606020203" pitchFamily="18" charset="0"/>
              </a:rPr>
              <a:t> daughter Also an artist </a:t>
            </a:r>
          </a:p>
          <a:p>
            <a:endParaRPr lang="en-GB" dirty="0">
              <a:latin typeface="Bodoni MT" panose="02070603080606020203" pitchFamily="18" charset="0"/>
            </a:endParaRPr>
          </a:p>
          <a:p>
            <a:pPr marL="0" indent="0">
              <a:buNone/>
            </a:pPr>
            <a:endParaRPr lang="en-GB" dirty="0">
              <a:latin typeface="Bodoni MT" panose="02070603080606020203" pitchFamily="18" charset="0"/>
            </a:endParaRPr>
          </a:p>
          <a:p>
            <a:endParaRPr lang="en-GB" dirty="0">
              <a:latin typeface="Bodoni MT" panose="02070603080606020203" pitchFamily="18" charset="0"/>
            </a:endParaRPr>
          </a:p>
        </p:txBody>
      </p:sp>
      <p:pic>
        <p:nvPicPr>
          <p:cNvPr id="12290" name="Picture 2" descr="Berthe Morisot, Eugène Manet et sa fille au jardin, 1883, collection particulière[3].">
            <a:extLst>
              <a:ext uri="{FF2B5EF4-FFF2-40B4-BE49-F238E27FC236}">
                <a16:creationId xmlns:a16="http://schemas.microsoft.com/office/drawing/2014/main" id="{AB0A1469-A667-C519-F250-8336599C89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60" y="0"/>
            <a:ext cx="8847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Eugene Manet photo">
            <a:extLst>
              <a:ext uri="{FF2B5EF4-FFF2-40B4-BE49-F238E27FC236}">
                <a16:creationId xmlns:a16="http://schemas.microsoft.com/office/drawing/2014/main" id="{C86CD80A-BC50-E317-5C9D-67DFB3983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9422" y="98958"/>
            <a:ext cx="2459107" cy="3282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F36440-C072-1DE6-1883-60F75A1DFF7F}"/>
              </a:ext>
            </a:extLst>
          </p:cNvPr>
          <p:cNvSpPr txBox="1"/>
          <p:nvPr/>
        </p:nvSpPr>
        <p:spPr>
          <a:xfrm>
            <a:off x="9304256" y="3676454"/>
            <a:ext cx="2733773" cy="923330"/>
          </a:xfrm>
          <a:prstGeom prst="rect">
            <a:avLst/>
          </a:prstGeom>
          <a:noFill/>
        </p:spPr>
        <p:txBody>
          <a:bodyPr wrap="square" rtlCol="0">
            <a:spAutoFit/>
          </a:bodyPr>
          <a:lstStyle/>
          <a:p>
            <a:r>
              <a:rPr lang="en-GB" dirty="0">
                <a:solidFill>
                  <a:srgbClr val="FF0000"/>
                </a:solidFill>
                <a:latin typeface="Bodoni MT Condensed" panose="02070606080606020203" pitchFamily="18" charset="0"/>
              </a:rPr>
              <a:t>Eugène Manet et </a:t>
            </a:r>
            <a:r>
              <a:rPr lang="en-GB" dirty="0" err="1">
                <a:solidFill>
                  <a:srgbClr val="FF0000"/>
                </a:solidFill>
                <a:latin typeface="Bodoni MT Condensed" panose="02070606080606020203" pitchFamily="18" charset="0"/>
              </a:rPr>
              <a:t>sa</a:t>
            </a:r>
            <a:r>
              <a:rPr lang="en-GB" dirty="0">
                <a:solidFill>
                  <a:srgbClr val="FF0000"/>
                </a:solidFill>
                <a:latin typeface="Bodoni MT Condensed" panose="02070606080606020203" pitchFamily="18" charset="0"/>
              </a:rPr>
              <a:t> Fille (Julie)</a:t>
            </a:r>
          </a:p>
          <a:p>
            <a:r>
              <a:rPr lang="en-GB" dirty="0">
                <a:solidFill>
                  <a:srgbClr val="FF0000"/>
                </a:solidFill>
                <a:latin typeface="Bodoni MT Condensed" panose="02070606080606020203" pitchFamily="18" charset="0"/>
              </a:rPr>
              <a:t>1883</a:t>
            </a:r>
          </a:p>
          <a:p>
            <a:r>
              <a:rPr lang="en-GB" dirty="0">
                <a:solidFill>
                  <a:srgbClr val="FF0000"/>
                </a:solidFill>
                <a:latin typeface="Bodoni MT Condensed" panose="02070606080606020203" pitchFamily="18" charset="0"/>
              </a:rPr>
              <a:t>Berthe Morisot</a:t>
            </a:r>
          </a:p>
        </p:txBody>
      </p:sp>
    </p:spTree>
    <p:extLst>
      <p:ext uri="{BB962C8B-B14F-4D97-AF65-F5344CB8AC3E}">
        <p14:creationId xmlns:p14="http://schemas.microsoft.com/office/powerpoint/2010/main" val="27540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wheel(1)">
                                      <p:cBhvr>
                                        <p:cTn id="13" dur="2000"/>
                                        <p:tgtEl>
                                          <p:spTgt spid="1229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290"/>
                                        </p:tgtEl>
                                        <p:attrNameLst>
                                          <p:attrName>style.visibility</p:attrName>
                                        </p:attrNameLst>
                                      </p:cBhvr>
                                      <p:to>
                                        <p:strVal val="visible"/>
                                      </p:to>
                                    </p:set>
                                    <p:animEffect transition="in" filter="barn(inVertical)">
                                      <p:cBhvr>
                                        <p:cTn id="60" dur="500"/>
                                        <p:tgtEl>
                                          <p:spTgt spid="1229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itting, looking, water, table&#10;&#10;Description automatically generated">
            <a:extLst>
              <a:ext uri="{FF2B5EF4-FFF2-40B4-BE49-F238E27FC236}">
                <a16:creationId xmlns:a16="http://schemas.microsoft.com/office/drawing/2014/main" id="{F0D8D970-5BEA-47BA-9CC1-5A66BF7E10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A3D1C-F178-412F-9B13-FC22D57AA495}"/>
              </a:ext>
            </a:extLst>
          </p:cNvPr>
          <p:cNvSpPr>
            <a:spLocks noGrp="1"/>
          </p:cNvSpPr>
          <p:nvPr>
            <p:ph type="title"/>
          </p:nvPr>
        </p:nvSpPr>
        <p:spPr>
          <a:xfrm>
            <a:off x="865325" y="4462819"/>
            <a:ext cx="2869683" cy="1608383"/>
          </a:xfrm>
        </p:spPr>
        <p:txBody>
          <a:bodyPr>
            <a:normAutofit/>
          </a:bodyPr>
          <a:lstStyle/>
          <a:p>
            <a:r>
              <a:rPr lang="en-GB" sz="4000" b="1" dirty="0">
                <a:solidFill>
                  <a:srgbClr val="FF6699"/>
                </a:solidFill>
              </a:rPr>
              <a:t>Berthe</a:t>
            </a:r>
            <a:r>
              <a:rPr lang="en-GB" sz="4000" b="1" dirty="0"/>
              <a:t> </a:t>
            </a:r>
            <a:r>
              <a:rPr lang="en-GB" sz="4000" b="1" dirty="0">
                <a:solidFill>
                  <a:srgbClr val="FF6699"/>
                </a:solidFill>
              </a:rPr>
              <a:t>Morisot </a:t>
            </a:r>
            <a:r>
              <a:rPr lang="en-GB" sz="2400" b="1" dirty="0">
                <a:solidFill>
                  <a:srgbClr val="FF6699"/>
                </a:solidFill>
              </a:rPr>
              <a:t>1841-1895</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3E5EB9B-35B9-4675-B0DF-B8E9B84C0F6A}"/>
              </a:ext>
            </a:extLst>
          </p:cNvPr>
          <p:cNvSpPr>
            <a:spLocks noGrp="1"/>
          </p:cNvSpPr>
          <p:nvPr>
            <p:ph type="body"/>
          </p:nvPr>
        </p:nvSpPr>
        <p:spPr>
          <a:xfrm>
            <a:off x="0" y="6030238"/>
            <a:ext cx="3712464" cy="1161736"/>
          </a:xfrm>
        </p:spPr>
        <p:txBody>
          <a:bodyPr anchor="ctr">
            <a:norm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https://www.bing.com/videos/search?q=Berthe+Morisot+Paintings+Baby&amp;&amp;view=detail&amp;mid=963FE5D5F6DB92DAF191963FE5D5F6DB92DAF191&amp;&amp;FORM=VRDGAR</a:t>
            </a:r>
            <a:endParaRPr lang="en-GB" sz="1200" dirty="0">
              <a:solidFill>
                <a:srgbClr val="FFFF00"/>
              </a:solidFill>
            </a:endParaRPr>
          </a:p>
          <a:p>
            <a:endParaRPr lang="en-GB" sz="1700" dirty="0"/>
          </a:p>
        </p:txBody>
      </p:sp>
      <p:sp>
        <p:nvSpPr>
          <p:cNvPr id="4" name="TextBox 3">
            <a:extLst>
              <a:ext uri="{FF2B5EF4-FFF2-40B4-BE49-F238E27FC236}">
                <a16:creationId xmlns:a16="http://schemas.microsoft.com/office/drawing/2014/main" id="{C7505F65-706B-5901-F914-0B87A4DB6836}"/>
              </a:ext>
            </a:extLst>
          </p:cNvPr>
          <p:cNvSpPr txBox="1"/>
          <p:nvPr/>
        </p:nvSpPr>
        <p:spPr>
          <a:xfrm>
            <a:off x="136187" y="3937609"/>
            <a:ext cx="3598821"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Jeune</a:t>
            </a:r>
            <a:r>
              <a:rPr lang="en-GB" dirty="0">
                <a:solidFill>
                  <a:srgbClr val="FFFF00"/>
                </a:solidFill>
                <a:latin typeface="Bodoni MT Condensed" panose="02070606080606020203" pitchFamily="18" charset="0"/>
              </a:rPr>
              <a:t> Fille au Chapeau 1884 Berthe Morisot</a:t>
            </a:r>
          </a:p>
        </p:txBody>
      </p:sp>
      <p:sp>
        <p:nvSpPr>
          <p:cNvPr id="6" name="TextBox 5">
            <a:extLst>
              <a:ext uri="{FF2B5EF4-FFF2-40B4-BE49-F238E27FC236}">
                <a16:creationId xmlns:a16="http://schemas.microsoft.com/office/drawing/2014/main" id="{B83E39C4-A260-F08C-C694-52663BCD2B85}"/>
              </a:ext>
            </a:extLst>
          </p:cNvPr>
          <p:cNvSpPr txBox="1"/>
          <p:nvPr/>
        </p:nvSpPr>
        <p:spPr>
          <a:xfrm>
            <a:off x="4131633" y="3914139"/>
            <a:ext cx="397396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Villa au Bord de Mer 1874 Berthe Morisot</a:t>
            </a:r>
          </a:p>
        </p:txBody>
      </p:sp>
      <p:sp>
        <p:nvSpPr>
          <p:cNvPr id="8" name="TextBox 7">
            <a:extLst>
              <a:ext uri="{FF2B5EF4-FFF2-40B4-BE49-F238E27FC236}">
                <a16:creationId xmlns:a16="http://schemas.microsoft.com/office/drawing/2014/main" id="{7C942819-20D4-DFB0-A3F4-3A26E0DA0A47}"/>
              </a:ext>
            </a:extLst>
          </p:cNvPr>
          <p:cNvSpPr txBox="1"/>
          <p:nvPr/>
        </p:nvSpPr>
        <p:spPr>
          <a:xfrm>
            <a:off x="8340471" y="4093487"/>
            <a:ext cx="376244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Interieur et Enfant 1886 Berthe Morisot</a:t>
            </a:r>
          </a:p>
        </p:txBody>
      </p:sp>
      <p:pic>
        <p:nvPicPr>
          <p:cNvPr id="43010" name="Picture 2" descr="Berthe Morisot - Young girl with hat [1892] | Berthe Morisot… | Flickr">
            <a:extLst>
              <a:ext uri="{FF2B5EF4-FFF2-40B4-BE49-F238E27FC236}">
                <a16:creationId xmlns:a16="http://schemas.microsoft.com/office/drawing/2014/main" id="{44D53A64-8577-6830-B6E4-8C0F6DB066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484" y="317489"/>
            <a:ext cx="3294980" cy="362012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1886 Interior of Cottage or the Child with the Headstock Painting by ...">
            <a:extLst>
              <a:ext uri="{FF2B5EF4-FFF2-40B4-BE49-F238E27FC236}">
                <a16:creationId xmlns:a16="http://schemas.microsoft.com/office/drawing/2014/main" id="{8BFD6CF3-F3C2-08A5-5896-A93C3ED12BE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56869" y="735555"/>
            <a:ext cx="3913632" cy="31785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4ACF7F-A139-8396-1565-636E305D29DE}"/>
              </a:ext>
            </a:extLst>
          </p:cNvPr>
          <p:cNvSpPr txBox="1"/>
          <p:nvPr/>
        </p:nvSpPr>
        <p:spPr>
          <a:xfrm>
            <a:off x="8904443" y="6055782"/>
            <a:ext cx="3381954"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Eugene Manet A la Fenêtre 1869 Berthe Morisot</a:t>
            </a:r>
          </a:p>
        </p:txBody>
      </p:sp>
      <p:pic>
        <p:nvPicPr>
          <p:cNvPr id="19458" name="Picture 2" descr="Eugene Manet at windows, 1875, Berthe Morisot. French Impressionist ...">
            <a:extLst>
              <a:ext uri="{FF2B5EF4-FFF2-40B4-BE49-F238E27FC236}">
                <a16:creationId xmlns:a16="http://schemas.microsoft.com/office/drawing/2014/main" id="{7AA4B280-6253-D638-8D86-0A753E5EF9C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2243" y="10"/>
            <a:ext cx="833509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90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3010"/>
                                        </p:tgtEl>
                                        <p:attrNameLst>
                                          <p:attrName>style.visibility</p:attrName>
                                        </p:attrNameLst>
                                      </p:cBhvr>
                                      <p:to>
                                        <p:strVal val="visible"/>
                                      </p:to>
                                    </p:set>
                                    <p:animEffect transition="in" filter="barn(inVertical)">
                                      <p:cBhvr>
                                        <p:cTn id="13" dur="500"/>
                                        <p:tgtEl>
                                          <p:spTgt spid="430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3012"/>
                                        </p:tgtEl>
                                        <p:attrNameLst>
                                          <p:attrName>style.visibility</p:attrName>
                                        </p:attrNameLst>
                                      </p:cBhvr>
                                      <p:to>
                                        <p:strVal val="visible"/>
                                      </p:to>
                                    </p:set>
                                    <p:animEffect transition="in" filter="wheel(1)">
                                      <p:cBhvr>
                                        <p:cTn id="29" dur="2000"/>
                                        <p:tgtEl>
                                          <p:spTgt spid="430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additive="base">
                                        <p:cTn id="3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9458"/>
                                        </p:tgtEl>
                                        <p:attrNameLst>
                                          <p:attrName>style.visibility</p:attrName>
                                        </p:attrNameLst>
                                      </p:cBhvr>
                                      <p:to>
                                        <p:strVal val="visible"/>
                                      </p:to>
                                    </p:set>
                                    <p:animEffect transition="in" filter="circle(in)">
                                      <p:cBhvr>
                                        <p:cTn id="46" dur="2000"/>
                                        <p:tgtEl>
                                          <p:spTgt spid="1945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 calcmode="lin" valueType="num">
                                      <p:cBhvr additive="base">
                                        <p:cTn id="5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20B5-A7E9-9C61-6773-2F4F39794B8D}"/>
              </a:ext>
            </a:extLst>
          </p:cNvPr>
          <p:cNvSpPr>
            <a:spLocks noGrp="1"/>
          </p:cNvSpPr>
          <p:nvPr>
            <p:ph type="title"/>
          </p:nvPr>
        </p:nvSpPr>
        <p:spPr/>
        <p:txBody>
          <a:bodyPr/>
          <a:lstStyle/>
          <a:p>
            <a:r>
              <a:rPr lang="en-GB" dirty="0">
                <a:solidFill>
                  <a:srgbClr val="FFC000"/>
                </a:solidFill>
              </a:rPr>
              <a:t>Berthe Morisot </a:t>
            </a:r>
            <a:r>
              <a:rPr lang="en-GB" sz="2800" dirty="0">
                <a:solidFill>
                  <a:srgbClr val="99FFCC"/>
                </a:solidFill>
              </a:rPr>
              <a:t>1841-1895</a:t>
            </a:r>
            <a:endParaRPr lang="en-GB" dirty="0"/>
          </a:p>
        </p:txBody>
      </p:sp>
      <p:sp>
        <p:nvSpPr>
          <p:cNvPr id="3" name="Text Placeholder 2">
            <a:extLst>
              <a:ext uri="{FF2B5EF4-FFF2-40B4-BE49-F238E27FC236}">
                <a16:creationId xmlns:a16="http://schemas.microsoft.com/office/drawing/2014/main" id="{F5178C20-D143-9F12-6488-9F510E7745C3}"/>
              </a:ext>
            </a:extLst>
          </p:cNvPr>
          <p:cNvSpPr>
            <a:spLocks noGrp="1"/>
          </p:cNvSpPr>
          <p:nvPr>
            <p:ph type="body"/>
          </p:nvPr>
        </p:nvSpPr>
        <p:spPr/>
        <p:txBody>
          <a:bodyPr/>
          <a:lstStyle/>
          <a:p>
            <a:endParaRPr lang="en-GB" dirty="0"/>
          </a:p>
        </p:txBody>
      </p:sp>
      <p:pic>
        <p:nvPicPr>
          <p:cNvPr id="44034" name="Picture 2" descr="Berthe Morisot - Femme et enfant au balcon | Berthe Morisot | Art ...">
            <a:extLst>
              <a:ext uri="{FF2B5EF4-FFF2-40B4-BE49-F238E27FC236}">
                <a16:creationId xmlns:a16="http://schemas.microsoft.com/office/drawing/2014/main" id="{AEBF6835-83C6-5A1E-957F-5A8D159B177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41688" y="0"/>
            <a:ext cx="550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AD69DF-B27F-69A8-2A19-A91CE58310CD}"/>
              </a:ext>
            </a:extLst>
          </p:cNvPr>
          <p:cNvSpPr txBox="1"/>
          <p:nvPr/>
        </p:nvSpPr>
        <p:spPr>
          <a:xfrm>
            <a:off x="9299643" y="2042809"/>
            <a:ext cx="1848255" cy="1200329"/>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Femme et Enfant sur un Balcon </a:t>
            </a:r>
          </a:p>
          <a:p>
            <a:r>
              <a:rPr lang="en-GB" dirty="0">
                <a:solidFill>
                  <a:srgbClr val="FFC000"/>
                </a:solidFill>
                <a:latin typeface="Bodoni MT Condensed" panose="02070606080606020203" pitchFamily="18" charset="0"/>
              </a:rPr>
              <a:t>1872</a:t>
            </a:r>
          </a:p>
          <a:p>
            <a:r>
              <a:rPr lang="en-GB" dirty="0">
                <a:solidFill>
                  <a:srgbClr val="FFC000"/>
                </a:solidFill>
                <a:latin typeface="Bodoni MT Condensed" panose="02070606080606020203" pitchFamily="18" charset="0"/>
              </a:rPr>
              <a:t>Berthe Morisot</a:t>
            </a:r>
          </a:p>
        </p:txBody>
      </p:sp>
    </p:spTree>
    <p:extLst>
      <p:ext uri="{BB962C8B-B14F-4D97-AF65-F5344CB8AC3E}">
        <p14:creationId xmlns:p14="http://schemas.microsoft.com/office/powerpoint/2010/main" val="67956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barn(inVertical)">
                                      <p:cBhvr>
                                        <p:cTn id="13" dur="500"/>
                                        <p:tgtEl>
                                          <p:spTgt spid="440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nodePh="1">
                                  <p:stCondLst>
                                    <p:cond delay="0"/>
                                  </p:stCondLst>
                                  <p:endCondLst>
                                    <p:cond evt="begin" delay="0">
                                      <p:tn val="16"/>
                                    </p:cond>
                                  </p:end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A01B-691F-77A6-E935-1305EFBD9960}"/>
              </a:ext>
            </a:extLst>
          </p:cNvPr>
          <p:cNvSpPr>
            <a:spLocks noGrp="1"/>
          </p:cNvSpPr>
          <p:nvPr>
            <p:ph type="title"/>
          </p:nvPr>
        </p:nvSpPr>
        <p:spPr/>
        <p:txBody>
          <a:bodyPr/>
          <a:lstStyle/>
          <a:p>
            <a:r>
              <a:rPr lang="en-GB" dirty="0">
                <a:solidFill>
                  <a:srgbClr val="FFC000"/>
                </a:solidFill>
              </a:rPr>
              <a:t>Berthe Morisot </a:t>
            </a:r>
            <a:r>
              <a:rPr lang="en-GB" sz="2800" dirty="0">
                <a:solidFill>
                  <a:srgbClr val="99FFCC"/>
                </a:solidFill>
              </a:rPr>
              <a:t>1841-1895</a:t>
            </a:r>
            <a:endParaRPr lang="en-GB" dirty="0"/>
          </a:p>
        </p:txBody>
      </p:sp>
      <p:sp>
        <p:nvSpPr>
          <p:cNvPr id="3" name="Text Placeholder 2">
            <a:extLst>
              <a:ext uri="{FF2B5EF4-FFF2-40B4-BE49-F238E27FC236}">
                <a16:creationId xmlns:a16="http://schemas.microsoft.com/office/drawing/2014/main" id="{182EE7DF-AC74-2E88-6C79-A9C1EF44DF0B}"/>
              </a:ext>
            </a:extLst>
          </p:cNvPr>
          <p:cNvSpPr>
            <a:spLocks noGrp="1"/>
          </p:cNvSpPr>
          <p:nvPr>
            <p:ph type="body"/>
          </p:nvPr>
        </p:nvSpPr>
        <p:spPr/>
        <p:txBody>
          <a:bodyPr/>
          <a:lstStyle/>
          <a:p>
            <a:endParaRPr lang="en-GB"/>
          </a:p>
        </p:txBody>
      </p:sp>
      <p:pic>
        <p:nvPicPr>
          <p:cNvPr id="45058" name="Picture 2" descr="Le berceau de Berthe Morisot - Se connaître">
            <a:extLst>
              <a:ext uri="{FF2B5EF4-FFF2-40B4-BE49-F238E27FC236}">
                <a16:creationId xmlns:a16="http://schemas.microsoft.com/office/drawing/2014/main" id="{AED355BB-4EC4-6ABD-5886-4FF118C2BB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0250" y="0"/>
            <a:ext cx="5649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F29CA8-6F73-42AE-59F3-65FD3D81BD74}"/>
              </a:ext>
            </a:extLst>
          </p:cNvPr>
          <p:cNvSpPr txBox="1"/>
          <p:nvPr/>
        </p:nvSpPr>
        <p:spPr>
          <a:xfrm>
            <a:off x="9309370" y="1799617"/>
            <a:ext cx="1410511"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Le </a:t>
            </a:r>
            <a:r>
              <a:rPr lang="en-GB" dirty="0" err="1">
                <a:solidFill>
                  <a:srgbClr val="FFC000"/>
                </a:solidFill>
                <a:latin typeface="Bodoni MT Condensed" panose="02070606080606020203" pitchFamily="18" charset="0"/>
              </a:rPr>
              <a:t>Berceau</a:t>
            </a:r>
            <a:r>
              <a:rPr lang="en-GB" dirty="0">
                <a:solidFill>
                  <a:srgbClr val="FFC000"/>
                </a:solidFill>
                <a:latin typeface="Bodoni MT Condensed" panose="02070606080606020203" pitchFamily="18" charset="0"/>
              </a:rPr>
              <a:t> </a:t>
            </a:r>
          </a:p>
          <a:p>
            <a:r>
              <a:rPr lang="en-GB" dirty="0">
                <a:solidFill>
                  <a:srgbClr val="FFC000"/>
                </a:solidFill>
                <a:latin typeface="Bodoni MT Condensed" panose="02070606080606020203" pitchFamily="18" charset="0"/>
              </a:rPr>
              <a:t>1872</a:t>
            </a:r>
          </a:p>
          <a:p>
            <a:r>
              <a:rPr lang="en-GB" dirty="0">
                <a:solidFill>
                  <a:srgbClr val="FFC000"/>
                </a:solidFill>
                <a:latin typeface="Bodoni MT Condensed" panose="02070606080606020203" pitchFamily="18" charset="0"/>
              </a:rPr>
              <a:t>Berthe Morisot </a:t>
            </a:r>
          </a:p>
        </p:txBody>
      </p:sp>
    </p:spTree>
    <p:extLst>
      <p:ext uri="{BB962C8B-B14F-4D97-AF65-F5344CB8AC3E}">
        <p14:creationId xmlns:p14="http://schemas.microsoft.com/office/powerpoint/2010/main" val="4023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5058"/>
                                        </p:tgtEl>
                                        <p:attrNameLst>
                                          <p:attrName>style.visibility</p:attrName>
                                        </p:attrNameLst>
                                      </p:cBhvr>
                                      <p:to>
                                        <p:strVal val="visible"/>
                                      </p:to>
                                    </p:set>
                                    <p:animEffect transition="in" filter="circle(in)">
                                      <p:cBhvr>
                                        <p:cTn id="13" dur="2000"/>
                                        <p:tgtEl>
                                          <p:spTgt spid="450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23B6-0706-8011-B0C5-CF30D033FF64}"/>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2416939A-84F5-51DE-05A8-F6DCF6A6196C}"/>
              </a:ext>
            </a:extLst>
          </p:cNvPr>
          <p:cNvSpPr>
            <a:spLocks noGrp="1"/>
          </p:cNvSpPr>
          <p:nvPr>
            <p:ph type="body"/>
          </p:nvPr>
        </p:nvSpPr>
        <p:spPr/>
        <p:txBody>
          <a:bodyPr/>
          <a:lstStyle/>
          <a:p>
            <a:endParaRPr lang="en-GB"/>
          </a:p>
        </p:txBody>
      </p:sp>
      <p:pic>
        <p:nvPicPr>
          <p:cNvPr id="21508" name="Picture 4" descr="A Bar at the Folies-Bergere, 1882 by Edouard Manet (With images ...">
            <a:extLst>
              <a:ext uri="{FF2B5EF4-FFF2-40B4-BE49-F238E27FC236}">
                <a16:creationId xmlns:a16="http://schemas.microsoft.com/office/drawing/2014/main" id="{9827B3BE-6D2E-DDA3-1336-AF5CEBC5D0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314" y="1417680"/>
            <a:ext cx="6102397" cy="447509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Berthe Morisot, femme impressionniste au Musée Marmottan Monet ...">
            <a:extLst>
              <a:ext uri="{FF2B5EF4-FFF2-40B4-BE49-F238E27FC236}">
                <a16:creationId xmlns:a16="http://schemas.microsoft.com/office/drawing/2014/main" id="{C9E58C56-C4D6-6313-B362-4ECBDB53A44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56181" y="2145719"/>
            <a:ext cx="5735819" cy="37470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922BDD-B4AD-31EC-28ED-AC284AD90BF0}"/>
              </a:ext>
            </a:extLst>
          </p:cNvPr>
          <p:cNvSpPr txBox="1"/>
          <p:nvPr/>
        </p:nvSpPr>
        <p:spPr>
          <a:xfrm>
            <a:off x="466928" y="6079787"/>
            <a:ext cx="5629072" cy="369332"/>
          </a:xfrm>
          <a:prstGeom prst="rect">
            <a:avLst/>
          </a:prstGeom>
          <a:noFill/>
        </p:spPr>
        <p:txBody>
          <a:bodyPr wrap="square" rtlCol="0">
            <a:spAutoFit/>
          </a:bodyPr>
          <a:lstStyle/>
          <a:p>
            <a:pPr algn="ctr"/>
            <a:r>
              <a:rPr lang="en-GB" dirty="0">
                <a:latin typeface="Bodoni MT Condensed" panose="02070606080606020203" pitchFamily="18" charset="0"/>
              </a:rPr>
              <a:t>Un Bar aux Folies Bergères Édouard Manet </a:t>
            </a:r>
          </a:p>
        </p:txBody>
      </p:sp>
      <p:sp>
        <p:nvSpPr>
          <p:cNvPr id="5" name="TextBox 4">
            <a:extLst>
              <a:ext uri="{FF2B5EF4-FFF2-40B4-BE49-F238E27FC236}">
                <a16:creationId xmlns:a16="http://schemas.microsoft.com/office/drawing/2014/main" id="{E0610AA7-9AD8-1FBD-7F93-E6A1117A1D54}"/>
              </a:ext>
            </a:extLst>
          </p:cNvPr>
          <p:cNvSpPr txBox="1"/>
          <p:nvPr/>
        </p:nvSpPr>
        <p:spPr>
          <a:xfrm>
            <a:off x="6994187" y="6079787"/>
            <a:ext cx="3900792" cy="369332"/>
          </a:xfrm>
          <a:prstGeom prst="rect">
            <a:avLst/>
          </a:prstGeom>
          <a:noFill/>
        </p:spPr>
        <p:txBody>
          <a:bodyPr wrap="square" rtlCol="0">
            <a:spAutoFit/>
          </a:bodyPr>
          <a:lstStyle/>
          <a:p>
            <a:pPr algn="ctr"/>
            <a:r>
              <a:rPr lang="en-GB" dirty="0">
                <a:latin typeface="Bodoni MT Condensed" panose="02070606080606020203" pitchFamily="18" charset="0"/>
              </a:rPr>
              <a:t>La Lecture Berthe Morisot</a:t>
            </a:r>
          </a:p>
        </p:txBody>
      </p:sp>
    </p:spTree>
    <p:extLst>
      <p:ext uri="{BB962C8B-B14F-4D97-AF65-F5344CB8AC3E}">
        <p14:creationId xmlns:p14="http://schemas.microsoft.com/office/powerpoint/2010/main" val="37544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barn(inVertical)">
                                      <p:cBhvr>
                                        <p:cTn id="13" dur="500"/>
                                        <p:tgtEl>
                                          <p:spTgt spid="2150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wheel(1)">
                                      <p:cBhvr>
                                        <p:cTn id="18" dur="2000"/>
                                        <p:tgtEl>
                                          <p:spTgt spid="215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3CA4-4093-4D4D-9B1A-AD7E96B1AD81}"/>
              </a:ext>
            </a:extLst>
          </p:cNvPr>
          <p:cNvSpPr>
            <a:spLocks noGrp="1"/>
          </p:cNvSpPr>
          <p:nvPr>
            <p:ph type="title"/>
          </p:nvPr>
        </p:nvSpPr>
        <p:spPr>
          <a:xfrm>
            <a:off x="655320" y="365125"/>
            <a:ext cx="5120114" cy="1692794"/>
          </a:xfrm>
        </p:spPr>
        <p:txBody>
          <a:bodyPr>
            <a:normAutofit/>
          </a:bodyPr>
          <a:lstStyle/>
          <a:p>
            <a:r>
              <a:rPr lang="en-GB" dirty="0">
                <a:solidFill>
                  <a:srgbClr val="FFC000"/>
                </a:solidFill>
              </a:rPr>
              <a:t>Marie Bracquemond </a:t>
            </a:r>
            <a:r>
              <a:rPr lang="en-GB" sz="2800" dirty="0">
                <a:solidFill>
                  <a:srgbClr val="92D050"/>
                </a:solidFill>
              </a:rPr>
              <a:t>1840-1916</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3631675-AF0A-41FC-8176-E6D408E3D0F2}"/>
              </a:ext>
            </a:extLst>
          </p:cNvPr>
          <p:cNvSpPr>
            <a:spLocks noGrp="1"/>
          </p:cNvSpPr>
          <p:nvPr>
            <p:ph type="body"/>
          </p:nvPr>
        </p:nvSpPr>
        <p:spPr>
          <a:xfrm>
            <a:off x="655321" y="2575034"/>
            <a:ext cx="5120113" cy="3462228"/>
          </a:xfrm>
        </p:spPr>
        <p:txBody>
          <a:bodyPr>
            <a:normAutofit/>
          </a:bodyPr>
          <a:lstStyle/>
          <a:p>
            <a:pPr>
              <a:spcAft>
                <a:spcPts val="600"/>
              </a:spcAft>
            </a:pPr>
            <a:r>
              <a:rPr lang="en-GB" sz="1800" dirty="0">
                <a:solidFill>
                  <a:srgbClr val="FFFF00"/>
                </a:solidFill>
              </a:rPr>
              <a:t>Born in Brittany</a:t>
            </a:r>
          </a:p>
          <a:p>
            <a:pPr>
              <a:spcAft>
                <a:spcPts val="600"/>
              </a:spcAft>
            </a:pPr>
            <a:r>
              <a:rPr lang="en-GB" sz="1800" dirty="0">
                <a:solidFill>
                  <a:srgbClr val="FFFF00"/>
                </a:solidFill>
              </a:rPr>
              <a:t>Child of an unhappy arranged marriage</a:t>
            </a:r>
          </a:p>
          <a:p>
            <a:pPr>
              <a:spcAft>
                <a:spcPts val="600"/>
              </a:spcAft>
            </a:pPr>
            <a:r>
              <a:rPr lang="en-GB" sz="1800" dirty="0">
                <a:solidFill>
                  <a:srgbClr val="FFFF00"/>
                </a:solidFill>
              </a:rPr>
              <a:t>Settled in suburb of Paris</a:t>
            </a:r>
          </a:p>
          <a:p>
            <a:pPr>
              <a:spcAft>
                <a:spcPts val="600"/>
              </a:spcAft>
            </a:pPr>
            <a:r>
              <a:rPr lang="en-GB" sz="1800" dirty="0">
                <a:solidFill>
                  <a:srgbClr val="FFFF00"/>
                </a:solidFill>
              </a:rPr>
              <a:t>Worked with Ingres</a:t>
            </a:r>
          </a:p>
          <a:p>
            <a:pPr>
              <a:spcAft>
                <a:spcPts val="600"/>
              </a:spcAft>
            </a:pPr>
            <a:r>
              <a:rPr lang="en-GB" sz="1800" dirty="0">
                <a:solidFill>
                  <a:srgbClr val="FFFF00"/>
                </a:solidFill>
              </a:rPr>
              <a:t>Met Gauguin in later years</a:t>
            </a:r>
          </a:p>
          <a:p>
            <a:pPr>
              <a:spcAft>
                <a:spcPts val="600"/>
              </a:spcAft>
            </a:pPr>
            <a:r>
              <a:rPr lang="en-GB" sz="1800" dirty="0">
                <a:solidFill>
                  <a:srgbClr val="FFFF00"/>
                </a:solidFill>
              </a:rPr>
              <a:t>Husband was jealous of her talent</a:t>
            </a:r>
          </a:p>
          <a:p>
            <a:pPr>
              <a:spcAft>
                <a:spcPts val="600"/>
              </a:spcAft>
            </a:pPr>
            <a:r>
              <a:rPr lang="en-GB" sz="1800" dirty="0">
                <a:solidFill>
                  <a:srgbClr val="FFFF00"/>
                </a:solidFill>
              </a:rPr>
              <a:t>He criticized her all the time</a:t>
            </a:r>
          </a:p>
          <a:p>
            <a:pPr>
              <a:spcAft>
                <a:spcPts val="600"/>
              </a:spcAft>
            </a:pPr>
            <a:r>
              <a:rPr lang="en-GB" sz="1800" dirty="0">
                <a:solidFill>
                  <a:srgbClr val="FFFF00"/>
                </a:solidFill>
              </a:rPr>
              <a:t>She gave up painting </a:t>
            </a:r>
          </a:p>
        </p:txBody>
      </p:sp>
      <p:pic>
        <p:nvPicPr>
          <p:cNvPr id="5" name="Picture 4" descr="A person posing for the camera&#10;&#10;Description automatically generated">
            <a:extLst>
              <a:ext uri="{FF2B5EF4-FFF2-40B4-BE49-F238E27FC236}">
                <a16:creationId xmlns:a16="http://schemas.microsoft.com/office/drawing/2014/main" id="{9127FD73-89A4-462B-9443-83FD7095DC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1207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3075-A6D9-4B76-90DD-81E4D6BF910E}"/>
              </a:ext>
            </a:extLst>
          </p:cNvPr>
          <p:cNvSpPr>
            <a:spLocks noGrp="1"/>
          </p:cNvSpPr>
          <p:nvPr>
            <p:ph type="title"/>
          </p:nvPr>
        </p:nvSpPr>
        <p:spPr/>
        <p:txBody>
          <a:bodyPr/>
          <a:lstStyle/>
          <a:p>
            <a:r>
              <a:rPr lang="en-GB" b="1" dirty="0"/>
              <a:t>Marie </a:t>
            </a:r>
            <a:r>
              <a:rPr lang="en-GB" b="1" dirty="0" err="1"/>
              <a:t>Bracquemond</a:t>
            </a:r>
            <a:r>
              <a:rPr lang="en-GB" b="1" dirty="0"/>
              <a:t> </a:t>
            </a:r>
            <a:r>
              <a:rPr lang="en-GB" sz="2800" b="1" dirty="0"/>
              <a:t>1840-1916</a:t>
            </a:r>
            <a:endParaRPr lang="en-GB" b="1" dirty="0"/>
          </a:p>
        </p:txBody>
      </p:sp>
      <p:sp>
        <p:nvSpPr>
          <p:cNvPr id="3" name="Text Placeholder 2">
            <a:extLst>
              <a:ext uri="{FF2B5EF4-FFF2-40B4-BE49-F238E27FC236}">
                <a16:creationId xmlns:a16="http://schemas.microsoft.com/office/drawing/2014/main" id="{6555BBAC-2814-4E3E-B0B1-6774009759D4}"/>
              </a:ext>
            </a:extLst>
          </p:cNvPr>
          <p:cNvSpPr>
            <a:spLocks noGrp="1"/>
          </p:cNvSpPr>
          <p:nvPr>
            <p:ph type="body"/>
          </p:nvPr>
        </p:nvSpPr>
        <p:spPr/>
        <p:txBody>
          <a:bodyPr/>
          <a:lstStyle/>
          <a:p>
            <a:endParaRPr lang="en-GB" dirty="0"/>
          </a:p>
        </p:txBody>
      </p:sp>
      <p:pic>
        <p:nvPicPr>
          <p:cNvPr id="5" name="Picture 4" descr="A close up of a tree&#10;&#10;Description automatically generated">
            <a:extLst>
              <a:ext uri="{FF2B5EF4-FFF2-40B4-BE49-F238E27FC236}">
                <a16:creationId xmlns:a16="http://schemas.microsoft.com/office/drawing/2014/main" id="{D937AEA7-B8EE-4D59-AFA3-397ABC3DAC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48" y="2366126"/>
            <a:ext cx="4815454" cy="2728321"/>
          </a:xfrm>
          <a:prstGeom prst="rect">
            <a:avLst/>
          </a:prstGeom>
        </p:spPr>
      </p:pic>
      <p:pic>
        <p:nvPicPr>
          <p:cNvPr id="7" name="Picture 6" descr="A close up of a tree&#10;&#10;Description automatically generated">
            <a:extLst>
              <a:ext uri="{FF2B5EF4-FFF2-40B4-BE49-F238E27FC236}">
                <a16:creationId xmlns:a16="http://schemas.microsoft.com/office/drawing/2014/main" id="{229BC629-BCA8-4373-AF39-A19B6F272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4211" y="1363323"/>
            <a:ext cx="3749768" cy="4733926"/>
          </a:xfrm>
          <a:prstGeom prst="rect">
            <a:avLst/>
          </a:prstGeom>
        </p:spPr>
      </p:pic>
      <p:sp>
        <p:nvSpPr>
          <p:cNvPr id="4" name="TextBox 3">
            <a:extLst>
              <a:ext uri="{FF2B5EF4-FFF2-40B4-BE49-F238E27FC236}">
                <a16:creationId xmlns:a16="http://schemas.microsoft.com/office/drawing/2014/main" id="{B09415B8-1699-B6BB-8321-08A60C7621BD}"/>
              </a:ext>
            </a:extLst>
          </p:cNvPr>
          <p:cNvSpPr txBox="1"/>
          <p:nvPr/>
        </p:nvSpPr>
        <p:spPr>
          <a:xfrm>
            <a:off x="4844302" y="6196519"/>
            <a:ext cx="378958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Jardin Vu de la Fenêtre 1890 Marie Bracquemond</a:t>
            </a:r>
          </a:p>
        </p:txBody>
      </p:sp>
      <p:sp>
        <p:nvSpPr>
          <p:cNvPr id="6" name="TextBox 5">
            <a:extLst>
              <a:ext uri="{FF2B5EF4-FFF2-40B4-BE49-F238E27FC236}">
                <a16:creationId xmlns:a16="http://schemas.microsoft.com/office/drawing/2014/main" id="{AA46E47B-E3A0-62FE-E6F6-8EA8FA3382A8}"/>
              </a:ext>
            </a:extLst>
          </p:cNvPr>
          <p:cNvSpPr txBox="1"/>
          <p:nvPr/>
        </p:nvSpPr>
        <p:spPr>
          <a:xfrm>
            <a:off x="145915" y="5184843"/>
            <a:ext cx="469838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Chemin et Jardin 1873 Marie Bracquemond </a:t>
            </a:r>
          </a:p>
        </p:txBody>
      </p:sp>
      <p:pic>
        <p:nvPicPr>
          <p:cNvPr id="14338" name="Picture 2" descr="See the source image">
            <a:extLst>
              <a:ext uri="{FF2B5EF4-FFF2-40B4-BE49-F238E27FC236}">
                <a16:creationId xmlns:a16="http://schemas.microsoft.com/office/drawing/2014/main" id="{B34B9051-2DFB-02FC-F30D-EDA2BFEE0E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01379" y="1722756"/>
            <a:ext cx="3344706" cy="40150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C7D936-D165-B6C6-17EA-1E80B27DCCA9}"/>
              </a:ext>
            </a:extLst>
          </p:cNvPr>
          <p:cNvSpPr txBox="1"/>
          <p:nvPr/>
        </p:nvSpPr>
        <p:spPr>
          <a:xfrm>
            <a:off x="8701379" y="5875506"/>
            <a:ext cx="3344706"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d’Hiver</a:t>
            </a:r>
            <a:r>
              <a:rPr lang="en-GB" dirty="0">
                <a:solidFill>
                  <a:srgbClr val="FFFF00"/>
                </a:solidFill>
                <a:latin typeface="Bodoni MT Condensed" panose="02070606080606020203" pitchFamily="18" charset="0"/>
              </a:rPr>
              <a:t> 1870 Marie Bracquemond</a:t>
            </a:r>
          </a:p>
        </p:txBody>
      </p:sp>
    </p:spTree>
    <p:extLst>
      <p:ext uri="{BB962C8B-B14F-4D97-AF65-F5344CB8AC3E}">
        <p14:creationId xmlns:p14="http://schemas.microsoft.com/office/powerpoint/2010/main" val="12792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338"/>
                                        </p:tgtEl>
                                        <p:attrNameLst>
                                          <p:attrName>style.visibility</p:attrName>
                                        </p:attrNameLst>
                                      </p:cBhvr>
                                      <p:to>
                                        <p:strVal val="visible"/>
                                      </p:to>
                                    </p:set>
                                    <p:animEffect transition="in" filter="circle(in)">
                                      <p:cBhvr>
                                        <p:cTn id="35" dur="2000"/>
                                        <p:tgtEl>
                                          <p:spTgt spid="1433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70ECDA-AE3E-4D7B-9B69-523D99FD743A}"/>
              </a:ext>
            </a:extLst>
          </p:cNvPr>
          <p:cNvSpPr>
            <a:spLocks noGrp="1"/>
          </p:cNvSpPr>
          <p:nvPr>
            <p:ph type="title"/>
          </p:nvPr>
        </p:nvSpPr>
        <p:spPr>
          <a:xfrm>
            <a:off x="838200" y="4440602"/>
            <a:ext cx="3300663" cy="1645920"/>
          </a:xfrm>
        </p:spPr>
        <p:txBody>
          <a:bodyPr>
            <a:normAutofit/>
          </a:bodyPr>
          <a:lstStyle/>
          <a:p>
            <a:r>
              <a:rPr lang="en-GB" sz="3600" b="1" dirty="0"/>
              <a:t>Marie </a:t>
            </a:r>
            <a:r>
              <a:rPr lang="en-GB" sz="3600" b="1" dirty="0" err="1"/>
              <a:t>Bracquemond</a:t>
            </a:r>
            <a:r>
              <a:rPr lang="en-GB" sz="3600" b="1" dirty="0"/>
              <a:t> </a:t>
            </a:r>
            <a:r>
              <a:rPr lang="en-GB" sz="2800" b="1" dirty="0"/>
              <a:t>1840-1916</a:t>
            </a:r>
            <a:endParaRPr lang="en-GB" sz="2800" dirty="0"/>
          </a:p>
        </p:txBody>
      </p:sp>
      <p:pic>
        <p:nvPicPr>
          <p:cNvPr id="7" name="Picture 6">
            <a:extLst>
              <a:ext uri="{FF2B5EF4-FFF2-40B4-BE49-F238E27FC236}">
                <a16:creationId xmlns:a16="http://schemas.microsoft.com/office/drawing/2014/main" id="{B44AE838-3B34-4183-96E2-ACB15282C2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832114" y="346905"/>
            <a:ext cx="4098249" cy="4160977"/>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7B8AFB55-8B96-4356-98B5-0866381A484C}"/>
              </a:ext>
            </a:extLst>
          </p:cNvPr>
          <p:cNvSpPr>
            <a:spLocks noGrp="1"/>
          </p:cNvSpPr>
          <p:nvPr>
            <p:ph type="body"/>
          </p:nvPr>
        </p:nvSpPr>
        <p:spPr>
          <a:xfrm>
            <a:off x="4578824" y="4440602"/>
            <a:ext cx="6860184" cy="1645920"/>
          </a:xfrm>
        </p:spPr>
        <p:txBody>
          <a:bodyPr anchor="ctr">
            <a:normAutofit/>
          </a:bodyPr>
          <a:lstStyle/>
          <a:p>
            <a:endParaRPr lang="en-GB" sz="1800" dirty="0"/>
          </a:p>
        </p:txBody>
      </p:sp>
      <p:sp>
        <p:nvSpPr>
          <p:cNvPr id="4" name="TextBox 3">
            <a:extLst>
              <a:ext uri="{FF2B5EF4-FFF2-40B4-BE49-F238E27FC236}">
                <a16:creationId xmlns:a16="http://schemas.microsoft.com/office/drawing/2014/main" id="{3C98EF03-5B7F-A2DE-DE42-46764269D31F}"/>
              </a:ext>
            </a:extLst>
          </p:cNvPr>
          <p:cNvSpPr txBox="1"/>
          <p:nvPr/>
        </p:nvSpPr>
        <p:spPr>
          <a:xfrm>
            <a:off x="4320476" y="4630055"/>
            <a:ext cx="387449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Auto portrait 1866 Marie Bracquemond</a:t>
            </a:r>
          </a:p>
        </p:txBody>
      </p:sp>
      <p:pic>
        <p:nvPicPr>
          <p:cNvPr id="15362" name="Picture 2" descr="See the source image">
            <a:extLst>
              <a:ext uri="{FF2B5EF4-FFF2-40B4-BE49-F238E27FC236}">
                <a16:creationId xmlns:a16="http://schemas.microsoft.com/office/drawing/2014/main" id="{0BC53EE2-1796-CFEB-0015-5E14C233FC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1976" y="346905"/>
            <a:ext cx="3468459" cy="5215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729881-3994-115C-E149-747BEBE79F94}"/>
              </a:ext>
            </a:extLst>
          </p:cNvPr>
          <p:cNvSpPr txBox="1"/>
          <p:nvPr/>
        </p:nvSpPr>
        <p:spPr>
          <a:xfrm>
            <a:off x="8273613" y="5739319"/>
            <a:ext cx="322940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Marie et </a:t>
            </a:r>
            <a:r>
              <a:rPr lang="en-GB" dirty="0" err="1">
                <a:solidFill>
                  <a:srgbClr val="FFFF00"/>
                </a:solidFill>
                <a:latin typeface="Bodoni MT Condensed" panose="02070606080606020203" pitchFamily="18" charset="0"/>
              </a:rPr>
              <a:t>Ses</a:t>
            </a:r>
            <a:r>
              <a:rPr lang="en-GB" dirty="0">
                <a:solidFill>
                  <a:srgbClr val="FFFF00"/>
                </a:solidFill>
                <a:latin typeface="Bodoni MT Condensed" panose="02070606080606020203" pitchFamily="18" charset="0"/>
              </a:rPr>
              <a:t> Amies 1865 Marie Bracquemond</a:t>
            </a:r>
          </a:p>
        </p:txBody>
      </p:sp>
      <p:pic>
        <p:nvPicPr>
          <p:cNvPr id="15364" name="Picture 4" descr="See the source image">
            <a:extLst>
              <a:ext uri="{FF2B5EF4-FFF2-40B4-BE49-F238E27FC236}">
                <a16:creationId xmlns:a16="http://schemas.microsoft.com/office/drawing/2014/main" id="{F5648DF2-C892-999C-65A5-2DD93AD8CA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4384"/>
            <a:ext cx="4723714" cy="3639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4FA79C-14FF-DF57-F8F9-6DC6FF832EFE}"/>
              </a:ext>
            </a:extLst>
          </p:cNvPr>
          <p:cNvSpPr txBox="1"/>
          <p:nvPr/>
        </p:nvSpPr>
        <p:spPr>
          <a:xfrm>
            <a:off x="126460" y="3820821"/>
            <a:ext cx="370565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Marie Et Les </a:t>
            </a:r>
            <a:r>
              <a:rPr lang="en-GB" dirty="0" err="1">
                <a:solidFill>
                  <a:srgbClr val="FFFF00"/>
                </a:solidFill>
                <a:latin typeface="Bodoni MT Condensed" panose="02070606080606020203" pitchFamily="18" charset="0"/>
              </a:rPr>
              <a:t>Fantin</a:t>
            </a:r>
            <a:r>
              <a:rPr lang="en-GB" dirty="0">
                <a:solidFill>
                  <a:srgbClr val="FFFF00"/>
                </a:solidFill>
                <a:latin typeface="Bodoni MT Condensed" panose="02070606080606020203" pitchFamily="18" charset="0"/>
              </a:rPr>
              <a:t>-Latour 1880 Marie Bracquemond </a:t>
            </a:r>
          </a:p>
        </p:txBody>
      </p:sp>
    </p:spTree>
    <p:extLst>
      <p:ext uri="{BB962C8B-B14F-4D97-AF65-F5344CB8AC3E}">
        <p14:creationId xmlns:p14="http://schemas.microsoft.com/office/powerpoint/2010/main" val="42481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wheel(1)">
                                      <p:cBhvr>
                                        <p:cTn id="18" dur="2000"/>
                                        <p:tgtEl>
                                          <p:spTgt spid="1536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364"/>
                                        </p:tgtEl>
                                        <p:attrNameLst>
                                          <p:attrName>style.visibility</p:attrName>
                                        </p:attrNameLst>
                                      </p:cBhvr>
                                      <p:to>
                                        <p:strVal val="visible"/>
                                      </p:to>
                                    </p:set>
                                    <p:animEffect transition="in" filter="circle(in)">
                                      <p:cBhvr>
                                        <p:cTn id="35" dur="2000"/>
                                        <p:tgtEl>
                                          <p:spTgt spid="1536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FFE4-8DBD-5BEE-0CF5-3A94AB0B0F50}"/>
              </a:ext>
            </a:extLst>
          </p:cNvPr>
          <p:cNvSpPr>
            <a:spLocks noGrp="1"/>
          </p:cNvSpPr>
          <p:nvPr>
            <p:ph type="title"/>
          </p:nvPr>
        </p:nvSpPr>
        <p:spPr/>
        <p:txBody>
          <a:bodyPr/>
          <a:lstStyle/>
          <a:p>
            <a:r>
              <a:rPr lang="en-GB" dirty="0">
                <a:latin typeface="Bodoni MT" panose="02070603080606020203" pitchFamily="18" charset="0"/>
              </a:rPr>
              <a:t>Felix Bracquemond</a:t>
            </a:r>
            <a:r>
              <a:rPr lang="en-GB" sz="2000" dirty="0">
                <a:latin typeface="Bodoni MT" panose="02070603080606020203" pitchFamily="18" charset="0"/>
              </a:rPr>
              <a:t> 1833-1914</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E2359DC3-409D-E9C9-A9DD-1E3A55FC569D}"/>
              </a:ext>
            </a:extLst>
          </p:cNvPr>
          <p:cNvSpPr>
            <a:spLocks noGrp="1"/>
          </p:cNvSpPr>
          <p:nvPr>
            <p:ph type="body"/>
          </p:nvPr>
        </p:nvSpPr>
        <p:spPr>
          <a:xfrm>
            <a:off x="473293" y="2489737"/>
            <a:ext cx="10971720" cy="3976560"/>
          </a:xfrm>
        </p:spPr>
        <p:txBody>
          <a:bodyPr/>
          <a:lstStyle/>
          <a:p>
            <a:r>
              <a:rPr lang="en-GB" sz="2800" dirty="0"/>
              <a:t>Trained as a lithographer </a:t>
            </a:r>
          </a:p>
          <a:p>
            <a:r>
              <a:rPr lang="en-GB" sz="2800" dirty="0"/>
              <a:t>Became a painter</a:t>
            </a:r>
          </a:p>
          <a:p>
            <a:r>
              <a:rPr lang="en-GB" sz="2800" dirty="0"/>
              <a:t>Originator of Japanese art so prised at the time</a:t>
            </a:r>
          </a:p>
          <a:p>
            <a:r>
              <a:rPr lang="en-GB" sz="2800" dirty="0"/>
              <a:t>Married Marie in 1869</a:t>
            </a:r>
          </a:p>
          <a:p>
            <a:r>
              <a:rPr lang="en-GB" sz="2800" dirty="0"/>
              <a:t>Son Pierre claimed father was jealous of his wife’s abilities</a:t>
            </a:r>
          </a:p>
          <a:p>
            <a:r>
              <a:rPr lang="en-GB" sz="2800" dirty="0"/>
              <a:t>Criticism was such that she stopped exhibiting her paintings</a:t>
            </a:r>
          </a:p>
          <a:p>
            <a:endParaRPr lang="en-GB" dirty="0"/>
          </a:p>
        </p:txBody>
      </p:sp>
      <p:pic>
        <p:nvPicPr>
          <p:cNvPr id="14338" name="Picture 2" descr="Image result for Felix Bracquemond">
            <a:extLst>
              <a:ext uri="{FF2B5EF4-FFF2-40B4-BE49-F238E27FC236}">
                <a16:creationId xmlns:a16="http://schemas.microsoft.com/office/drawing/2014/main" id="{89A636EC-07B6-E377-BD8B-747B91E632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7875" y="-76643"/>
            <a:ext cx="252412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late, Félix Bracquemond - Haviland Co. - 1872-80. (With images ...">
            <a:extLst>
              <a:ext uri="{FF2B5EF4-FFF2-40B4-BE49-F238E27FC236}">
                <a16:creationId xmlns:a16="http://schemas.microsoft.com/office/drawing/2014/main" id="{96ADBDB3-0DF1-AAF0-3818-E69AF5D78D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2536" y="-306"/>
            <a:ext cx="6819990" cy="6858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8DBAF4-4929-0741-591D-9D67003B39FB}"/>
              </a:ext>
            </a:extLst>
          </p:cNvPr>
          <p:cNvSpPr txBox="1"/>
          <p:nvPr/>
        </p:nvSpPr>
        <p:spPr>
          <a:xfrm>
            <a:off x="8872526" y="5554494"/>
            <a:ext cx="3319474" cy="369332"/>
          </a:xfrm>
          <a:prstGeom prst="rect">
            <a:avLst/>
          </a:prstGeom>
          <a:noFill/>
        </p:spPr>
        <p:txBody>
          <a:bodyPr wrap="square" rtlCol="0">
            <a:spAutoFit/>
          </a:bodyPr>
          <a:lstStyle/>
          <a:p>
            <a:r>
              <a:rPr lang="en-GB" dirty="0">
                <a:latin typeface="Bodoni MT Condensed" panose="02070606080606020203" pitchFamily="18" charset="0"/>
              </a:rPr>
              <a:t>Plate in Japanese Style 1882 Felix Bracquemond</a:t>
            </a:r>
          </a:p>
        </p:txBody>
      </p:sp>
    </p:spTree>
    <p:extLst>
      <p:ext uri="{BB962C8B-B14F-4D97-AF65-F5344CB8AC3E}">
        <p14:creationId xmlns:p14="http://schemas.microsoft.com/office/powerpoint/2010/main" val="9007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circle(in)">
                                      <p:cBhvr>
                                        <p:cTn id="13" dur="2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4340"/>
                                        </p:tgtEl>
                                        <p:attrNameLst>
                                          <p:attrName>style.visibility</p:attrName>
                                        </p:attrNameLst>
                                      </p:cBhvr>
                                      <p:to>
                                        <p:strVal val="visible"/>
                                      </p:to>
                                    </p:set>
                                    <p:animEffect transition="in" filter="barn(inVertical)">
                                      <p:cBhvr>
                                        <p:cTn id="54" dur="500"/>
                                        <p:tgtEl>
                                          <p:spTgt spid="1434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99081A-B18F-4AE1-8EE6-A9C55BE859AB}"/>
              </a:ext>
            </a:extLst>
          </p:cNvPr>
          <p:cNvSpPr>
            <a:spLocks noGrp="1"/>
          </p:cNvSpPr>
          <p:nvPr>
            <p:ph type="title"/>
          </p:nvPr>
        </p:nvSpPr>
        <p:spPr>
          <a:xfrm>
            <a:off x="838200" y="4440602"/>
            <a:ext cx="3300663" cy="1645920"/>
          </a:xfrm>
        </p:spPr>
        <p:txBody>
          <a:bodyPr>
            <a:normAutofit/>
          </a:bodyPr>
          <a:lstStyle/>
          <a:p>
            <a:r>
              <a:rPr lang="en-GB" sz="3600" b="1" dirty="0"/>
              <a:t>Marie </a:t>
            </a:r>
            <a:r>
              <a:rPr lang="en-GB" sz="3600" b="1" dirty="0" err="1"/>
              <a:t>Bracquemond</a:t>
            </a:r>
            <a:r>
              <a:rPr lang="en-GB" sz="2800" b="1" dirty="0"/>
              <a:t> </a:t>
            </a:r>
            <a:r>
              <a:rPr lang="en-GB" sz="2800" b="1" dirty="0">
                <a:solidFill>
                  <a:srgbClr val="FFFF00"/>
                </a:solidFill>
              </a:rPr>
              <a:t>1840-1916</a:t>
            </a:r>
          </a:p>
        </p:txBody>
      </p:sp>
      <p:pic>
        <p:nvPicPr>
          <p:cNvPr id="9" name="Picture 8" descr="A group of people sitting at a table&#10;&#10;Description automatically generated">
            <a:extLst>
              <a:ext uri="{FF2B5EF4-FFF2-40B4-BE49-F238E27FC236}">
                <a16:creationId xmlns:a16="http://schemas.microsoft.com/office/drawing/2014/main" id="{02B29A38-B4BB-4DFC-8718-8A2FB6941E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034023" y="464647"/>
            <a:ext cx="3573716" cy="3628416"/>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70ED47D-C881-4652-9695-7E03F81544CA}"/>
              </a:ext>
            </a:extLst>
          </p:cNvPr>
          <p:cNvSpPr>
            <a:spLocks noGrp="1"/>
          </p:cNvSpPr>
          <p:nvPr>
            <p:ph type="body"/>
          </p:nvPr>
        </p:nvSpPr>
        <p:spPr>
          <a:xfrm>
            <a:off x="133283" y="6434064"/>
            <a:ext cx="6860184" cy="374589"/>
          </a:xfrm>
        </p:spPr>
        <p:txBody>
          <a:bodyPr anchor="ctr">
            <a:normAutofit/>
          </a:bodyPr>
          <a:lstStyle/>
          <a:p>
            <a:r>
              <a:rPr lang="en-GB" sz="1200"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https://www.bing.com/videos/search?q=Marie+Braquemond&amp;&amp;view=detail&amp;mid=FFA166C0F2290917667EFFA166C0F2290917667E&amp;&amp;FORM=VRDGAR</a:t>
            </a:r>
            <a:endParaRPr lang="en-GB" sz="1200" dirty="0">
              <a:solidFill>
                <a:srgbClr val="FFFF00"/>
              </a:solidFill>
              <a:latin typeface="Bodoni MT Condensed" panose="02070606080606020203" pitchFamily="18" charset="0"/>
            </a:endParaRPr>
          </a:p>
          <a:p>
            <a:endParaRPr lang="en-GB" sz="1800" dirty="0"/>
          </a:p>
        </p:txBody>
      </p:sp>
      <p:pic>
        <p:nvPicPr>
          <p:cNvPr id="16386" name="Picture 2" descr="See the source image">
            <a:extLst>
              <a:ext uri="{FF2B5EF4-FFF2-40B4-BE49-F238E27FC236}">
                <a16:creationId xmlns:a16="http://schemas.microsoft.com/office/drawing/2014/main" id="{F3417540-DDEF-940E-0062-67004DE81B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663" y="1162126"/>
            <a:ext cx="4370253" cy="276964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Marie Bracquemond Paintings">
            <a:extLst>
              <a:ext uri="{FF2B5EF4-FFF2-40B4-BE49-F238E27FC236}">
                <a16:creationId xmlns:a16="http://schemas.microsoft.com/office/drawing/2014/main" id="{09DBBE49-B5C9-BEE2-0508-1037A20EFF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350594"/>
            <a:ext cx="2854043" cy="38053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3B497B-A432-DF0A-47A6-03F9EF67B540}"/>
              </a:ext>
            </a:extLst>
          </p:cNvPr>
          <p:cNvSpPr txBox="1"/>
          <p:nvPr/>
        </p:nvSpPr>
        <p:spPr>
          <a:xfrm>
            <a:off x="646145" y="4294677"/>
            <a:ext cx="321463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Felix Bracquemond 1872 Marie Bracquemond</a:t>
            </a:r>
          </a:p>
        </p:txBody>
      </p:sp>
      <p:sp>
        <p:nvSpPr>
          <p:cNvPr id="6" name="TextBox 5">
            <a:extLst>
              <a:ext uri="{FF2B5EF4-FFF2-40B4-BE49-F238E27FC236}">
                <a16:creationId xmlns:a16="http://schemas.microsoft.com/office/drawing/2014/main" id="{3EFB6408-1AB3-B418-B630-2F04496A580C}"/>
              </a:ext>
            </a:extLst>
          </p:cNvPr>
          <p:cNvSpPr txBox="1"/>
          <p:nvPr/>
        </p:nvSpPr>
        <p:spPr>
          <a:xfrm>
            <a:off x="4138863" y="4310342"/>
            <a:ext cx="330066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Pierre 1885 Marie Bracquemond</a:t>
            </a:r>
          </a:p>
        </p:txBody>
      </p:sp>
      <p:sp>
        <p:nvSpPr>
          <p:cNvPr id="8" name="TextBox 7">
            <a:extLst>
              <a:ext uri="{FF2B5EF4-FFF2-40B4-BE49-F238E27FC236}">
                <a16:creationId xmlns:a16="http://schemas.microsoft.com/office/drawing/2014/main" id="{56C5EBA3-B983-C633-75A7-69C20C102B28}"/>
              </a:ext>
            </a:extLst>
          </p:cNvPr>
          <p:cNvSpPr txBox="1"/>
          <p:nvPr/>
        </p:nvSpPr>
        <p:spPr>
          <a:xfrm>
            <a:off x="7696664" y="4440602"/>
            <a:ext cx="4303282" cy="369332"/>
          </a:xfrm>
          <a:prstGeom prst="rect">
            <a:avLst/>
          </a:prstGeom>
          <a:noFill/>
        </p:spPr>
        <p:txBody>
          <a:bodyPr wrap="square" rtlCol="0">
            <a:spAutoFit/>
          </a:bodyPr>
          <a:lstStyle/>
          <a:p>
            <a:r>
              <a:rPr lang="en-GB" b="1" dirty="0">
                <a:solidFill>
                  <a:srgbClr val="FFFF00"/>
                </a:solidFill>
                <a:latin typeface="Bodoni MT Condensed" panose="02070606080606020203" pitchFamily="18" charset="0"/>
              </a:rPr>
              <a:t>Jardin et Maison de </a:t>
            </a:r>
            <a:r>
              <a:rPr lang="en-GB" b="1" dirty="0" err="1">
                <a:solidFill>
                  <a:srgbClr val="FFFF00"/>
                </a:solidFill>
                <a:latin typeface="Bodoni MT Condensed" panose="02070606080606020203" pitchFamily="18" charset="0"/>
              </a:rPr>
              <a:t>Famille</a:t>
            </a:r>
            <a:r>
              <a:rPr lang="en-GB" b="1" dirty="0">
                <a:solidFill>
                  <a:srgbClr val="FFFF00"/>
                </a:solidFill>
                <a:latin typeface="Bodoni MT Condensed" panose="02070606080606020203" pitchFamily="18" charset="0"/>
              </a:rPr>
              <a:t> 1882 Marie Bracquemond</a:t>
            </a:r>
          </a:p>
        </p:txBody>
      </p:sp>
      <p:pic>
        <p:nvPicPr>
          <p:cNvPr id="16390" name="Picture 6" descr="See the source image">
            <a:extLst>
              <a:ext uri="{FF2B5EF4-FFF2-40B4-BE49-F238E27FC236}">
                <a16:creationId xmlns:a16="http://schemas.microsoft.com/office/drawing/2014/main" id="{438126E7-9057-DD61-929F-02F45B7027A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9276" y="455397"/>
            <a:ext cx="11153866" cy="64340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73C0C06-C1D9-4359-A15D-8496976EE4B4}"/>
              </a:ext>
            </a:extLst>
          </p:cNvPr>
          <p:cNvSpPr txBox="1"/>
          <p:nvPr/>
        </p:nvSpPr>
        <p:spPr>
          <a:xfrm>
            <a:off x="1473192" y="6360137"/>
            <a:ext cx="5331341" cy="369332"/>
          </a:xfrm>
          <a:prstGeom prst="rect">
            <a:avLst/>
          </a:prstGeom>
          <a:noFill/>
        </p:spPr>
        <p:txBody>
          <a:bodyPr wrap="square" rtlCol="0">
            <a:spAutoFit/>
          </a:bodyPr>
          <a:lstStyle/>
          <a:p>
            <a:r>
              <a:rPr lang="en-GB" dirty="0">
                <a:latin typeface="Bodoni MT Condensed" panose="02070606080606020203" pitchFamily="18" charset="0"/>
              </a:rPr>
              <a:t>Sous la Lampe 1887 Marie Bracquemond</a:t>
            </a:r>
          </a:p>
        </p:txBody>
      </p:sp>
    </p:spTree>
    <p:extLst>
      <p:ext uri="{BB962C8B-B14F-4D97-AF65-F5344CB8AC3E}">
        <p14:creationId xmlns:p14="http://schemas.microsoft.com/office/powerpoint/2010/main" val="1607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barn(inVertical)">
                                      <p:cBhvr>
                                        <p:cTn id="13" dur="500"/>
                                        <p:tgtEl>
                                          <p:spTgt spid="163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6386"/>
                                        </p:tgtEl>
                                        <p:attrNameLst>
                                          <p:attrName>style.visibility</p:attrName>
                                        </p:attrNameLst>
                                      </p:cBhvr>
                                      <p:to>
                                        <p:strVal val="visible"/>
                                      </p:to>
                                    </p:set>
                                    <p:animEffect transition="in" filter="wheel(1)">
                                      <p:cBhvr>
                                        <p:cTn id="36" dur="2000"/>
                                        <p:tgtEl>
                                          <p:spTgt spid="1638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390"/>
                                        </p:tgtEl>
                                        <p:attrNameLst>
                                          <p:attrName>style.visibility</p:attrName>
                                        </p:attrNameLst>
                                      </p:cBhvr>
                                      <p:to>
                                        <p:strVal val="visible"/>
                                      </p:to>
                                    </p:set>
                                    <p:animEffect transition="in" filter="barn(inVertical)">
                                      <p:cBhvr>
                                        <p:cTn id="47" dur="500"/>
                                        <p:tgtEl>
                                          <p:spTgt spid="1639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 calcmode="lin" valueType="num">
                                      <p:cBhvr additive="base">
                                        <p:cTn id="5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2EA-D166-4191-0A2F-D08D59AA7AA2}"/>
              </a:ext>
            </a:extLst>
          </p:cNvPr>
          <p:cNvSpPr>
            <a:spLocks noGrp="1"/>
          </p:cNvSpPr>
          <p:nvPr>
            <p:ph type="title"/>
          </p:nvPr>
        </p:nvSpPr>
        <p:spPr/>
        <p:txBody>
          <a:bodyPr/>
          <a:lstStyle/>
          <a:p>
            <a:r>
              <a:rPr lang="en-US" sz="4400" b="1" strike="noStrike" kern="1200" spc="-1" dirty="0">
                <a:solidFill>
                  <a:srgbClr val="FFFFFF"/>
                </a:solidFill>
                <a:latin typeface="Bodoni MT" panose="02070603080606020203" pitchFamily="18" charset="0"/>
                <a:ea typeface="+mj-ea"/>
                <a:cs typeface="+mj-cs"/>
              </a:rPr>
              <a:t>Nicolas Froment </a:t>
            </a:r>
            <a:r>
              <a:rPr lang="en-US" sz="1800" b="1" strike="noStrike" kern="1200" spc="-1" dirty="0">
                <a:solidFill>
                  <a:srgbClr val="FFFFFF"/>
                </a:solidFill>
                <a:latin typeface="Bodoni MT" panose="02070603080606020203" pitchFamily="18" charset="0"/>
                <a:ea typeface="+mj-ea"/>
                <a:cs typeface="+mj-cs"/>
              </a:rPr>
              <a:t>1450-1490</a:t>
            </a:r>
            <a:br>
              <a:rPr lang="en-US" sz="1800" b="0" strike="noStrike" kern="1200" spc="-1" dirty="0">
                <a:solidFill>
                  <a:srgbClr val="FFFFFF"/>
                </a:solidFill>
                <a:latin typeface="Bodoni MT" panose="02070603080606020203" pitchFamily="18" charset="0"/>
                <a:ea typeface="+mj-ea"/>
                <a:cs typeface="+mj-cs"/>
              </a:rPr>
            </a:br>
            <a:endParaRPr lang="en-GB" dirty="0"/>
          </a:p>
        </p:txBody>
      </p:sp>
      <p:pic>
        <p:nvPicPr>
          <p:cNvPr id="1028" name="Picture 4">
            <a:extLst>
              <a:ext uri="{FF2B5EF4-FFF2-40B4-BE49-F238E27FC236}">
                <a16:creationId xmlns:a16="http://schemas.microsoft.com/office/drawing/2014/main" id="{1E4EA220-80DC-B4CF-9B71-4CC1E6938A2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97985" y="104775"/>
            <a:ext cx="2476500" cy="6648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749E39-2202-C49C-7CEE-73D825939DDA}"/>
              </a:ext>
            </a:extLst>
          </p:cNvPr>
          <p:cNvSpPr txBox="1"/>
          <p:nvPr/>
        </p:nvSpPr>
        <p:spPr>
          <a:xfrm>
            <a:off x="10674485" y="4980562"/>
            <a:ext cx="1374843" cy="923330"/>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Le Christ et Sainte Marthe  Nicolas Froment 1462</a:t>
            </a:r>
          </a:p>
        </p:txBody>
      </p:sp>
      <p:pic>
        <p:nvPicPr>
          <p:cNvPr id="1030" name="Picture 6" descr="Panneau central du triptyque Le Buisson ardent">
            <a:extLst>
              <a:ext uri="{FF2B5EF4-FFF2-40B4-BE49-F238E27FC236}">
                <a16:creationId xmlns:a16="http://schemas.microsoft.com/office/drawing/2014/main" id="{6E445762-7B14-9637-E237-9FE13B2AAB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7515" y="817123"/>
            <a:ext cx="3546219" cy="6040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A457A4-440E-ED9E-81D9-28B547F97F1D}"/>
              </a:ext>
            </a:extLst>
          </p:cNvPr>
          <p:cNvSpPr txBox="1"/>
          <p:nvPr/>
        </p:nvSpPr>
        <p:spPr>
          <a:xfrm>
            <a:off x="5330757" y="4980562"/>
            <a:ext cx="2101175" cy="1477328"/>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Le Buisson Ardent </a:t>
            </a:r>
          </a:p>
          <a:p>
            <a:r>
              <a:rPr lang="fr-FR" dirty="0">
                <a:solidFill>
                  <a:schemeClr val="bg1"/>
                </a:solidFill>
                <a:latin typeface="Bodoni MT Condensed" panose="02070606080606020203" pitchFamily="18" charset="0"/>
              </a:rPr>
              <a:t>Panneau</a:t>
            </a:r>
            <a:r>
              <a:rPr lang="en-GB" dirty="0">
                <a:solidFill>
                  <a:schemeClr val="bg1"/>
                </a:solidFill>
                <a:latin typeface="Bodoni MT Condensed" panose="02070606080606020203" pitchFamily="18" charset="0"/>
              </a:rPr>
              <a:t> Central </a:t>
            </a:r>
          </a:p>
          <a:p>
            <a:r>
              <a:rPr lang="en-GB" dirty="0">
                <a:solidFill>
                  <a:schemeClr val="bg1"/>
                </a:solidFill>
                <a:latin typeface="Bodoni MT Condensed" panose="02070606080606020203" pitchFamily="18" charset="0"/>
              </a:rPr>
              <a:t>Nicolas Froment</a:t>
            </a:r>
          </a:p>
          <a:p>
            <a:r>
              <a:rPr lang="en-GB" dirty="0">
                <a:solidFill>
                  <a:schemeClr val="bg1"/>
                </a:solidFill>
                <a:latin typeface="Bodoni MT Condensed" panose="02070606080606020203" pitchFamily="18" charset="0"/>
              </a:rPr>
              <a:t>1475</a:t>
            </a:r>
          </a:p>
          <a:p>
            <a:endParaRPr lang="en-GB" dirty="0"/>
          </a:p>
        </p:txBody>
      </p:sp>
      <p:sp>
        <p:nvSpPr>
          <p:cNvPr id="6" name="TextBox 5">
            <a:extLst>
              <a:ext uri="{FF2B5EF4-FFF2-40B4-BE49-F238E27FC236}">
                <a16:creationId xmlns:a16="http://schemas.microsoft.com/office/drawing/2014/main" id="{48AFDAC8-214D-D9F3-4909-64A58517BE32}"/>
              </a:ext>
            </a:extLst>
          </p:cNvPr>
          <p:cNvSpPr txBox="1"/>
          <p:nvPr/>
        </p:nvSpPr>
        <p:spPr>
          <a:xfrm>
            <a:off x="2283568" y="-8636"/>
            <a:ext cx="6094378" cy="276999"/>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VIRGIN AND CHILD BY NICOLAS FROMENT - YouTube</a:t>
            </a:r>
            <a:endParaRPr lang="en-GB" sz="1200" dirty="0">
              <a:solidFill>
                <a:srgbClr val="FFFF00"/>
              </a:solidFill>
            </a:endParaRPr>
          </a:p>
        </p:txBody>
      </p:sp>
    </p:spTree>
    <p:extLst>
      <p:ext uri="{BB962C8B-B14F-4D97-AF65-F5344CB8AC3E}">
        <p14:creationId xmlns:p14="http://schemas.microsoft.com/office/powerpoint/2010/main" val="1834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wheel(1)">
                                      <p:cBhvr>
                                        <p:cTn id="24" dur="20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A3B1-AE2B-53CE-393A-8A6E63D4D54D}"/>
              </a:ext>
            </a:extLst>
          </p:cNvPr>
          <p:cNvSpPr>
            <a:spLocks noGrp="1"/>
          </p:cNvSpPr>
          <p:nvPr>
            <p:ph type="title"/>
          </p:nvPr>
        </p:nvSpPr>
        <p:spPr/>
        <p:txBody>
          <a:bodyPr/>
          <a:lstStyle/>
          <a:p>
            <a:r>
              <a:rPr lang="en-GB" dirty="0">
                <a:solidFill>
                  <a:srgbClr val="FF0000"/>
                </a:solidFill>
                <a:latin typeface="Bodoni MT" panose="02070603080606020203" pitchFamily="18" charset="0"/>
              </a:rPr>
              <a:t>Mary Cassatt </a:t>
            </a:r>
            <a:r>
              <a:rPr lang="en-GB" sz="2800" dirty="0">
                <a:solidFill>
                  <a:srgbClr val="00B050"/>
                </a:solidFill>
                <a:latin typeface="Bodoni MT" panose="02070603080606020203" pitchFamily="18" charset="0"/>
              </a:rPr>
              <a:t>1844-1926</a:t>
            </a:r>
            <a:r>
              <a:rPr lang="en-GB" dirty="0">
                <a:latin typeface="Bodoni MT" panose="02070603080606020203" pitchFamily="18" charset="0"/>
              </a:rPr>
              <a:t> </a:t>
            </a:r>
          </a:p>
        </p:txBody>
      </p:sp>
      <p:sp>
        <p:nvSpPr>
          <p:cNvPr id="3" name="Text Placeholder 2">
            <a:extLst>
              <a:ext uri="{FF2B5EF4-FFF2-40B4-BE49-F238E27FC236}">
                <a16:creationId xmlns:a16="http://schemas.microsoft.com/office/drawing/2014/main" id="{765DF265-6B5B-C571-8696-1927FE7A4D55}"/>
              </a:ext>
            </a:extLst>
          </p:cNvPr>
          <p:cNvSpPr>
            <a:spLocks noGrp="1"/>
          </p:cNvSpPr>
          <p:nvPr>
            <p:ph type="body"/>
          </p:nvPr>
        </p:nvSpPr>
        <p:spPr>
          <a:xfrm>
            <a:off x="1115318" y="1974172"/>
            <a:ext cx="10971720" cy="3976560"/>
          </a:xfrm>
        </p:spPr>
        <p:txBody>
          <a:bodyPr/>
          <a:lstStyle/>
          <a:p>
            <a:r>
              <a:rPr lang="en-GB" sz="3600" dirty="0">
                <a:latin typeface="Bodoni MT" panose="02070603080606020203" pitchFamily="18" charset="0"/>
              </a:rPr>
              <a:t>American by birth</a:t>
            </a:r>
          </a:p>
          <a:p>
            <a:r>
              <a:rPr lang="en-GB" sz="3600" dirty="0">
                <a:latin typeface="Bodoni MT" panose="02070603080606020203" pitchFamily="18" charset="0"/>
              </a:rPr>
              <a:t>Wealthy family </a:t>
            </a:r>
          </a:p>
          <a:p>
            <a:r>
              <a:rPr lang="en-GB" sz="3600" dirty="0">
                <a:latin typeface="Bodoni MT" panose="02070603080606020203" pitchFamily="18" charset="0"/>
              </a:rPr>
              <a:t>Travelled extensively</a:t>
            </a:r>
          </a:p>
          <a:p>
            <a:r>
              <a:rPr lang="en-GB" sz="3600" dirty="0">
                <a:latin typeface="Bodoni MT" panose="02070603080606020203" pitchFamily="18" charset="0"/>
              </a:rPr>
              <a:t>Came to France as a young child and stayed for a few years</a:t>
            </a:r>
          </a:p>
          <a:p>
            <a:r>
              <a:rPr lang="en-GB" sz="3600" dirty="0">
                <a:latin typeface="Bodoni MT" panose="02070603080606020203" pitchFamily="18" charset="0"/>
              </a:rPr>
              <a:t>Returned to Philadelphia to study art</a:t>
            </a:r>
          </a:p>
          <a:p>
            <a:r>
              <a:rPr lang="en-GB" sz="3600" dirty="0">
                <a:latin typeface="Bodoni MT" panose="02070603080606020203" pitchFamily="18" charset="0"/>
              </a:rPr>
              <a:t>Returned to France in early 1870s and stayed until 1926</a:t>
            </a:r>
          </a:p>
          <a:p>
            <a:r>
              <a:rPr lang="en-GB" sz="3600" dirty="0">
                <a:latin typeface="Bodoni MT" panose="02070603080606020203" pitchFamily="18" charset="0"/>
              </a:rPr>
              <a:t>Friend of Degas, taught by Thomas Couture</a:t>
            </a:r>
          </a:p>
          <a:p>
            <a:r>
              <a:rPr lang="en-GB" sz="3600" dirty="0">
                <a:latin typeface="Bodoni MT" panose="02070603080606020203" pitchFamily="18" charset="0"/>
              </a:rPr>
              <a:t>Impressionist by inclination</a:t>
            </a:r>
          </a:p>
        </p:txBody>
      </p:sp>
      <p:pic>
        <p:nvPicPr>
          <p:cNvPr id="8194" name="Picture 2" descr="Image result for photo of mary cassatt">
            <a:extLst>
              <a:ext uri="{FF2B5EF4-FFF2-40B4-BE49-F238E27FC236}">
                <a16:creationId xmlns:a16="http://schemas.microsoft.com/office/drawing/2014/main" id="{1A06900A-8725-F0A0-3751-014E7DF977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80188" y="273600"/>
            <a:ext cx="1985826" cy="316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5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194"/>
                                        </p:tgtEl>
                                        <p:attrNameLst>
                                          <p:attrName>style.visibility</p:attrName>
                                        </p:attrNameLst>
                                      </p:cBhvr>
                                      <p:to>
                                        <p:strVal val="visible"/>
                                      </p:to>
                                    </p:set>
                                    <p:animEffect transition="in" filter="barn(inVertical)">
                                      <p:cBhvr>
                                        <p:cTn id="6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29B9-138C-D6BF-E23C-346B8111659D}"/>
              </a:ext>
            </a:extLst>
          </p:cNvPr>
          <p:cNvSpPr>
            <a:spLocks noGrp="1"/>
          </p:cNvSpPr>
          <p:nvPr>
            <p:ph type="title"/>
          </p:nvPr>
        </p:nvSpPr>
        <p:spPr/>
        <p:txBody>
          <a:bodyPr/>
          <a:lstStyle/>
          <a:p>
            <a:r>
              <a:rPr lang="en-GB" dirty="0">
                <a:latin typeface="Bodoni MT" panose="02070603080606020203" pitchFamily="18" charset="0"/>
              </a:rPr>
              <a:t>Mary Cassatt </a:t>
            </a:r>
            <a:r>
              <a:rPr lang="en-GB" sz="3200" dirty="0">
                <a:latin typeface="Bodoni MT" panose="02070603080606020203" pitchFamily="18" charset="0"/>
              </a:rPr>
              <a:t>1844-1926</a:t>
            </a:r>
            <a:r>
              <a:rPr lang="en-GB" dirty="0">
                <a:latin typeface="Bodoni MT" panose="02070603080606020203" pitchFamily="18" charset="0"/>
              </a:rPr>
              <a:t> </a:t>
            </a:r>
            <a:endParaRPr lang="en-GB" dirty="0"/>
          </a:p>
        </p:txBody>
      </p:sp>
      <p:sp>
        <p:nvSpPr>
          <p:cNvPr id="3" name="Text Placeholder 2">
            <a:extLst>
              <a:ext uri="{FF2B5EF4-FFF2-40B4-BE49-F238E27FC236}">
                <a16:creationId xmlns:a16="http://schemas.microsoft.com/office/drawing/2014/main" id="{1C9316DF-50AE-021C-74FF-84004D747A0A}"/>
              </a:ext>
            </a:extLst>
          </p:cNvPr>
          <p:cNvSpPr>
            <a:spLocks noGrp="1"/>
          </p:cNvSpPr>
          <p:nvPr>
            <p:ph type="body"/>
          </p:nvPr>
        </p:nvSpPr>
        <p:spPr/>
        <p:txBody>
          <a:bodyPr/>
          <a:lstStyle/>
          <a:p>
            <a:endParaRPr lang="en-GB"/>
          </a:p>
        </p:txBody>
      </p:sp>
      <p:pic>
        <p:nvPicPr>
          <p:cNvPr id="9218" name="Picture 2" descr="10 Must-See Artworks At NYC's Metropolitan Museum of Art">
            <a:extLst>
              <a:ext uri="{FF2B5EF4-FFF2-40B4-BE49-F238E27FC236}">
                <a16:creationId xmlns:a16="http://schemas.microsoft.com/office/drawing/2014/main" id="{BF5DF042-85E0-356D-F61F-EFE164AF24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8950" y="0"/>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B88266-27E8-DF5F-102F-D3AAA48A57A9}"/>
              </a:ext>
            </a:extLst>
          </p:cNvPr>
          <p:cNvSpPr txBox="1"/>
          <p:nvPr/>
        </p:nvSpPr>
        <p:spPr>
          <a:xfrm>
            <a:off x="6750996" y="6468574"/>
            <a:ext cx="5100536" cy="369332"/>
          </a:xfrm>
          <a:prstGeom prst="rect">
            <a:avLst/>
          </a:prstGeom>
          <a:noFill/>
        </p:spPr>
        <p:txBody>
          <a:bodyPr wrap="square" rtlCol="0">
            <a:spAutoFit/>
          </a:bodyPr>
          <a:lstStyle/>
          <a:p>
            <a:r>
              <a:rPr lang="fr-FR" dirty="0">
                <a:latin typeface="Bodoni MT Condensed" panose="02070606080606020203" pitchFamily="18" charset="0"/>
              </a:rPr>
              <a:t>Enfant et Mère A Sa Couture c.1880 Mary Cassatt </a:t>
            </a:r>
          </a:p>
        </p:txBody>
      </p:sp>
      <p:pic>
        <p:nvPicPr>
          <p:cNvPr id="9220" name="Picture 4" descr="Mary Cassatt | Impressionist painter | Tutt'Art@ | Pittura • Scultura ...">
            <a:extLst>
              <a:ext uri="{FF2B5EF4-FFF2-40B4-BE49-F238E27FC236}">
                <a16:creationId xmlns:a16="http://schemas.microsoft.com/office/drawing/2014/main" id="{AB9D8630-C2B6-4ACA-2424-75E2D34B8D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76125"/>
            <a:ext cx="6893447" cy="4506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A0DBB1-E02C-2824-03DE-D00BD5C635D1}"/>
              </a:ext>
            </a:extLst>
          </p:cNvPr>
          <p:cNvSpPr txBox="1"/>
          <p:nvPr/>
        </p:nvSpPr>
        <p:spPr>
          <a:xfrm>
            <a:off x="97277" y="5739319"/>
            <a:ext cx="6741673" cy="369332"/>
          </a:xfrm>
          <a:prstGeom prst="rect">
            <a:avLst/>
          </a:prstGeom>
          <a:noFill/>
        </p:spPr>
        <p:txBody>
          <a:bodyPr wrap="square" rtlCol="0">
            <a:spAutoFit/>
          </a:bodyPr>
          <a:lstStyle/>
          <a:p>
            <a:r>
              <a:rPr lang="fr-FR" dirty="0">
                <a:latin typeface="Bodoni MT Condensed" panose="02070606080606020203" pitchFamily="18" charset="0"/>
              </a:rPr>
              <a:t>Lydia Au Jardin Avec Son Chien Sur Ses Genoux 1880 Mary Cassatt  </a:t>
            </a:r>
          </a:p>
        </p:txBody>
      </p:sp>
    </p:spTree>
    <p:extLst>
      <p:ext uri="{BB962C8B-B14F-4D97-AF65-F5344CB8AC3E}">
        <p14:creationId xmlns:p14="http://schemas.microsoft.com/office/powerpoint/2010/main" val="279750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wipe(down)">
                                      <p:cBhvr>
                                        <p:cTn id="13" dur="50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barn(inVertical)">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1DF7-0455-8A01-E126-2E870D13D327}"/>
              </a:ext>
            </a:extLst>
          </p:cNvPr>
          <p:cNvSpPr>
            <a:spLocks noGrp="1"/>
          </p:cNvSpPr>
          <p:nvPr>
            <p:ph type="title"/>
          </p:nvPr>
        </p:nvSpPr>
        <p:spPr/>
        <p:txBody>
          <a:bodyPr/>
          <a:lstStyle/>
          <a:p>
            <a:r>
              <a:rPr lang="en-GB" dirty="0">
                <a:latin typeface="Bodoni MT" panose="02070603080606020203" pitchFamily="18" charset="0"/>
              </a:rPr>
              <a:t>Mary Cassatt </a:t>
            </a:r>
            <a:r>
              <a:rPr lang="en-GB" sz="3200" dirty="0">
                <a:latin typeface="Bodoni MT" panose="02070603080606020203" pitchFamily="18" charset="0"/>
              </a:rPr>
              <a:t>1844-1926</a:t>
            </a:r>
            <a:r>
              <a:rPr lang="en-GB" dirty="0">
                <a:latin typeface="Bodoni MT" panose="02070603080606020203" pitchFamily="18" charset="0"/>
              </a:rPr>
              <a:t> </a:t>
            </a:r>
            <a:endParaRPr lang="en-GB" dirty="0"/>
          </a:p>
        </p:txBody>
      </p:sp>
      <p:sp>
        <p:nvSpPr>
          <p:cNvPr id="3" name="Text Placeholder 2">
            <a:extLst>
              <a:ext uri="{FF2B5EF4-FFF2-40B4-BE49-F238E27FC236}">
                <a16:creationId xmlns:a16="http://schemas.microsoft.com/office/drawing/2014/main" id="{8BED6487-5CA6-7062-01F1-9202A1AC7BBA}"/>
              </a:ext>
            </a:extLst>
          </p:cNvPr>
          <p:cNvSpPr>
            <a:spLocks noGrp="1"/>
          </p:cNvSpPr>
          <p:nvPr>
            <p:ph type="body"/>
          </p:nvPr>
        </p:nvSpPr>
        <p:spPr/>
        <p:txBody>
          <a:bodyPr/>
          <a:lstStyle/>
          <a:p>
            <a:endParaRPr lang="en-GB" dirty="0"/>
          </a:p>
        </p:txBody>
      </p:sp>
      <p:pic>
        <p:nvPicPr>
          <p:cNvPr id="10242" name="Picture 2" descr="The Child's Bath by Mary Cassatt - Paintings by Mary Cassatt ...">
            <a:extLst>
              <a:ext uri="{FF2B5EF4-FFF2-40B4-BE49-F238E27FC236}">
                <a16:creationId xmlns:a16="http://schemas.microsoft.com/office/drawing/2014/main" id="{DD8B92A2-17F3-A29F-1B5A-D804B04563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47750"/>
            <a:ext cx="3810000" cy="581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42BB8B-38E4-2CF1-C0C7-20E1C1AE1D2E}"/>
              </a:ext>
            </a:extLst>
          </p:cNvPr>
          <p:cNvSpPr txBox="1"/>
          <p:nvPr/>
        </p:nvSpPr>
        <p:spPr>
          <a:xfrm>
            <a:off x="3810000" y="1994170"/>
            <a:ext cx="1459149" cy="923330"/>
          </a:xfrm>
          <a:prstGeom prst="rect">
            <a:avLst/>
          </a:prstGeom>
          <a:noFill/>
        </p:spPr>
        <p:txBody>
          <a:bodyPr wrap="square" rtlCol="0">
            <a:spAutoFit/>
          </a:bodyPr>
          <a:lstStyle/>
          <a:p>
            <a:r>
              <a:rPr lang="en-GB" dirty="0">
                <a:latin typeface="Bodoni MT Condensed" panose="02070606080606020203" pitchFamily="18" charset="0"/>
              </a:rPr>
              <a:t>L’Enfant au Bain</a:t>
            </a:r>
          </a:p>
          <a:p>
            <a:r>
              <a:rPr lang="en-GB" dirty="0">
                <a:latin typeface="Bodoni MT Condensed" panose="02070606080606020203" pitchFamily="18" charset="0"/>
              </a:rPr>
              <a:t>1890</a:t>
            </a:r>
          </a:p>
          <a:p>
            <a:r>
              <a:rPr lang="en-GB" dirty="0">
                <a:latin typeface="Bodoni MT Condensed" panose="02070606080606020203" pitchFamily="18" charset="0"/>
              </a:rPr>
              <a:t>Mary Cassatt</a:t>
            </a:r>
          </a:p>
        </p:txBody>
      </p:sp>
      <p:pic>
        <p:nvPicPr>
          <p:cNvPr id="10244" name="Picture 4" descr="Mary Cassatt Mary Cassatt Print Impressionism Art">
            <a:extLst>
              <a:ext uri="{FF2B5EF4-FFF2-40B4-BE49-F238E27FC236}">
                <a16:creationId xmlns:a16="http://schemas.microsoft.com/office/drawing/2014/main" id="{07CFB843-6429-0131-1978-0E5E0FE466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69150" y="1054000"/>
            <a:ext cx="6722540" cy="5260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FB0DFB-7434-EC16-E9C0-C1CD1A000D8A}"/>
              </a:ext>
            </a:extLst>
          </p:cNvPr>
          <p:cNvSpPr txBox="1"/>
          <p:nvPr/>
        </p:nvSpPr>
        <p:spPr>
          <a:xfrm>
            <a:off x="5486400" y="6391072"/>
            <a:ext cx="6094800" cy="369332"/>
          </a:xfrm>
          <a:prstGeom prst="rect">
            <a:avLst/>
          </a:prstGeom>
          <a:noFill/>
        </p:spPr>
        <p:txBody>
          <a:bodyPr wrap="square" rtlCol="0">
            <a:spAutoFit/>
          </a:bodyPr>
          <a:lstStyle/>
          <a:p>
            <a:pPr algn="ctr"/>
            <a:r>
              <a:rPr lang="en-GB" dirty="0">
                <a:latin typeface="Bodoni MT Condensed" panose="02070606080606020203" pitchFamily="18" charset="0"/>
              </a:rPr>
              <a:t>En Bateau 1894 Mary Cassatt</a:t>
            </a:r>
          </a:p>
        </p:txBody>
      </p:sp>
    </p:spTree>
    <p:extLst>
      <p:ext uri="{BB962C8B-B14F-4D97-AF65-F5344CB8AC3E}">
        <p14:creationId xmlns:p14="http://schemas.microsoft.com/office/powerpoint/2010/main" val="4070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ipe(down)">
                                      <p:cBhvr>
                                        <p:cTn id="13" dur="500"/>
                                        <p:tgtEl>
                                          <p:spTgt spid="102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barn(inVertical)">
                                      <p:cBhvr>
                                        <p:cTn id="24" dur="500"/>
                                        <p:tgtEl>
                                          <p:spTgt spid="1024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417C-0184-89D7-03CE-DC60298B37F7}"/>
              </a:ext>
            </a:extLst>
          </p:cNvPr>
          <p:cNvSpPr>
            <a:spLocks noGrp="1"/>
          </p:cNvSpPr>
          <p:nvPr>
            <p:ph type="title"/>
          </p:nvPr>
        </p:nvSpPr>
        <p:spPr/>
        <p:txBody>
          <a:bodyPr/>
          <a:lstStyle/>
          <a:p>
            <a:r>
              <a:rPr lang="en-GB" dirty="0">
                <a:latin typeface="Bodoni MT" panose="02070603080606020203" pitchFamily="18" charset="0"/>
              </a:rPr>
              <a:t>Mary Cassatt </a:t>
            </a:r>
            <a:r>
              <a:rPr lang="en-GB" sz="3200" dirty="0">
                <a:latin typeface="Bodoni MT" panose="02070603080606020203" pitchFamily="18" charset="0"/>
              </a:rPr>
              <a:t>1844-1926</a:t>
            </a:r>
            <a:r>
              <a:rPr lang="en-GB" dirty="0">
                <a:latin typeface="Bodoni MT" panose="02070603080606020203" pitchFamily="18" charset="0"/>
              </a:rPr>
              <a:t> </a:t>
            </a:r>
            <a:endParaRPr lang="en-GB" dirty="0"/>
          </a:p>
        </p:txBody>
      </p:sp>
      <p:sp>
        <p:nvSpPr>
          <p:cNvPr id="3" name="Text Placeholder 2">
            <a:extLst>
              <a:ext uri="{FF2B5EF4-FFF2-40B4-BE49-F238E27FC236}">
                <a16:creationId xmlns:a16="http://schemas.microsoft.com/office/drawing/2014/main" id="{0C4EB03F-3C30-87D0-EA3D-CF17322D5B11}"/>
              </a:ext>
            </a:extLst>
          </p:cNvPr>
          <p:cNvSpPr>
            <a:spLocks noGrp="1"/>
          </p:cNvSpPr>
          <p:nvPr>
            <p:ph type="body"/>
          </p:nvPr>
        </p:nvSpPr>
        <p:spPr/>
        <p:txBody>
          <a:bodyPr/>
          <a:lstStyle/>
          <a:p>
            <a:endParaRPr lang="en-GB"/>
          </a:p>
        </p:txBody>
      </p:sp>
      <p:pic>
        <p:nvPicPr>
          <p:cNvPr id="11266" name="Picture 2" descr="Mary Cassatt Poppies in a Field stretched canvas art print | Poppy art ...">
            <a:extLst>
              <a:ext uri="{FF2B5EF4-FFF2-40B4-BE49-F238E27FC236}">
                <a16:creationId xmlns:a16="http://schemas.microsoft.com/office/drawing/2014/main" id="{21D2C8D9-002E-CC5B-9A97-261D690408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1790" y="0"/>
            <a:ext cx="9118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3D5EDD-17AB-39C9-7EAC-1A9CE60E2494}"/>
              </a:ext>
            </a:extLst>
          </p:cNvPr>
          <p:cNvSpPr txBox="1"/>
          <p:nvPr/>
        </p:nvSpPr>
        <p:spPr>
          <a:xfrm>
            <a:off x="10214042" y="992221"/>
            <a:ext cx="1853405" cy="1200329"/>
          </a:xfrm>
          <a:prstGeom prst="rect">
            <a:avLst/>
          </a:prstGeom>
          <a:noFill/>
        </p:spPr>
        <p:txBody>
          <a:bodyPr wrap="square" rtlCol="0">
            <a:spAutoFit/>
          </a:bodyPr>
          <a:lstStyle/>
          <a:p>
            <a:r>
              <a:rPr lang="en-GB" dirty="0">
                <a:latin typeface="Bodoni MT Condensed" panose="02070606080606020203" pitchFamily="18" charset="0"/>
              </a:rPr>
              <a:t>La Cueillette des Coquelicots </a:t>
            </a:r>
          </a:p>
          <a:p>
            <a:r>
              <a:rPr lang="en-GB" dirty="0">
                <a:latin typeface="Bodoni MT Condensed" panose="02070606080606020203" pitchFamily="18" charset="0"/>
              </a:rPr>
              <a:t>1876</a:t>
            </a:r>
          </a:p>
          <a:p>
            <a:r>
              <a:rPr lang="en-GB" dirty="0">
                <a:latin typeface="Bodoni MT Condensed" panose="02070606080606020203" pitchFamily="18" charset="0"/>
              </a:rPr>
              <a:t>Mary Cassatt</a:t>
            </a:r>
          </a:p>
        </p:txBody>
      </p:sp>
      <p:sp>
        <p:nvSpPr>
          <p:cNvPr id="6" name="TextBox 5">
            <a:extLst>
              <a:ext uri="{FF2B5EF4-FFF2-40B4-BE49-F238E27FC236}">
                <a16:creationId xmlns:a16="http://schemas.microsoft.com/office/drawing/2014/main" id="{3202E10B-D1E7-7F98-D9BD-3FF813C2B279}"/>
              </a:ext>
            </a:extLst>
          </p:cNvPr>
          <p:cNvSpPr txBox="1"/>
          <p:nvPr/>
        </p:nvSpPr>
        <p:spPr>
          <a:xfrm>
            <a:off x="6451870" y="6535922"/>
            <a:ext cx="6094378" cy="276999"/>
          </a:xfrm>
          <a:prstGeom prst="rect">
            <a:avLst/>
          </a:prstGeom>
          <a:noFill/>
        </p:spPr>
        <p:txBody>
          <a:bodyPr wrap="square">
            <a:sp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Mary Cassatt Paintings - 50 Most Famous Mary Cassatt Paintings - Bing video</a:t>
            </a:r>
            <a:endParaRPr lang="en-GB" sz="1200" dirty="0">
              <a:solidFill>
                <a:srgbClr val="FFFF00"/>
              </a:solidFill>
            </a:endParaRPr>
          </a:p>
        </p:txBody>
      </p:sp>
    </p:spTree>
    <p:extLst>
      <p:ext uri="{BB962C8B-B14F-4D97-AF65-F5344CB8AC3E}">
        <p14:creationId xmlns:p14="http://schemas.microsoft.com/office/powerpoint/2010/main" val="42457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60C9-147B-4A6C-5A1B-0B36AB9FAF17}"/>
              </a:ext>
            </a:extLst>
          </p:cNvPr>
          <p:cNvSpPr>
            <a:spLocks noGrp="1"/>
          </p:cNvSpPr>
          <p:nvPr>
            <p:ph type="title"/>
          </p:nvPr>
        </p:nvSpPr>
        <p:spPr/>
        <p:txBody>
          <a:bodyPr/>
          <a:lstStyle/>
          <a:p>
            <a:r>
              <a:rPr lang="en-GB" dirty="0"/>
              <a:t>Unfair Comparison</a:t>
            </a:r>
          </a:p>
        </p:txBody>
      </p:sp>
      <p:pic>
        <p:nvPicPr>
          <p:cNvPr id="22530" name="Picture 2" descr=" ">
            <a:extLst>
              <a:ext uri="{FF2B5EF4-FFF2-40B4-BE49-F238E27FC236}">
                <a16:creationId xmlns:a16="http://schemas.microsoft.com/office/drawing/2014/main" id="{27208B88-59D4-E804-C56B-93F874911E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196" y="1417680"/>
            <a:ext cx="6214455" cy="4558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7D4B3F-CE96-2E58-EDBB-7490A71F0266}"/>
              </a:ext>
            </a:extLst>
          </p:cNvPr>
          <p:cNvSpPr txBox="1"/>
          <p:nvPr/>
        </p:nvSpPr>
        <p:spPr>
          <a:xfrm>
            <a:off x="350196" y="6118698"/>
            <a:ext cx="6099242" cy="369332"/>
          </a:xfrm>
          <a:prstGeom prst="rect">
            <a:avLst/>
          </a:prstGeom>
          <a:noFill/>
        </p:spPr>
        <p:txBody>
          <a:bodyPr wrap="square" rtlCol="0">
            <a:spAutoFit/>
          </a:bodyPr>
          <a:lstStyle/>
          <a:p>
            <a:pPr algn="ctr"/>
            <a:r>
              <a:rPr lang="en-GB" dirty="0">
                <a:latin typeface="Bodoni MT Condensed" panose="02070606080606020203" pitchFamily="18" charset="0"/>
              </a:rPr>
              <a:t>La Cueillette des Coquelicots 1876 Mary Cassatt</a:t>
            </a:r>
          </a:p>
        </p:txBody>
      </p:sp>
      <p:pic>
        <p:nvPicPr>
          <p:cNvPr id="22534" name="Picture 6" descr="Bild &quot;Das Mohnfeld bei Argenteuil (Les coquelicots à Argenteuil ...">
            <a:extLst>
              <a:ext uri="{FF2B5EF4-FFF2-40B4-BE49-F238E27FC236}">
                <a16:creationId xmlns:a16="http://schemas.microsoft.com/office/drawing/2014/main" id="{83A8C4BB-4BE6-9EDD-E3C9-F48D3313B14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64651" y="421675"/>
            <a:ext cx="5574518" cy="42801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C4339E-E92F-381C-27B0-A0DD4D6B621A}"/>
              </a:ext>
            </a:extLst>
          </p:cNvPr>
          <p:cNvSpPr txBox="1"/>
          <p:nvPr/>
        </p:nvSpPr>
        <p:spPr>
          <a:xfrm>
            <a:off x="6823935" y="4893013"/>
            <a:ext cx="5170269" cy="369332"/>
          </a:xfrm>
          <a:prstGeom prst="rect">
            <a:avLst/>
          </a:prstGeom>
          <a:noFill/>
        </p:spPr>
        <p:txBody>
          <a:bodyPr wrap="square" rtlCol="0">
            <a:spAutoFit/>
          </a:bodyPr>
          <a:lstStyle/>
          <a:p>
            <a:pPr algn="ctr"/>
            <a:r>
              <a:rPr lang="en-GB" dirty="0">
                <a:latin typeface="Bodoni MT Condensed" panose="02070606080606020203" pitchFamily="18" charset="0"/>
              </a:rPr>
              <a:t>Les Coquelicots 1873 Claude Monet</a:t>
            </a:r>
          </a:p>
        </p:txBody>
      </p:sp>
    </p:spTree>
    <p:extLst>
      <p:ext uri="{BB962C8B-B14F-4D97-AF65-F5344CB8AC3E}">
        <p14:creationId xmlns:p14="http://schemas.microsoft.com/office/powerpoint/2010/main" val="56837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arn(inVertical)">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534"/>
                                        </p:tgtEl>
                                        <p:attrNameLst>
                                          <p:attrName>style.visibility</p:attrName>
                                        </p:attrNameLst>
                                      </p:cBhvr>
                                      <p:to>
                                        <p:strVal val="visible"/>
                                      </p:to>
                                    </p:set>
                                    <p:animEffect transition="in" filter="barn(inVertical)">
                                      <p:cBhvr>
                                        <p:cTn id="24" dur="500"/>
                                        <p:tgtEl>
                                          <p:spTgt spid="225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BD48-B3A1-5D84-9A4C-FEC02E959453}"/>
              </a:ext>
            </a:extLst>
          </p:cNvPr>
          <p:cNvSpPr>
            <a:spLocks noGrp="1"/>
          </p:cNvSpPr>
          <p:nvPr>
            <p:ph type="title"/>
          </p:nvPr>
        </p:nvSpPr>
        <p:spPr/>
        <p:txBody>
          <a:bodyPr/>
          <a:lstStyle/>
          <a:p>
            <a:r>
              <a:rPr lang="en-GB" dirty="0"/>
              <a:t>Unfair Comparison 2</a:t>
            </a:r>
          </a:p>
        </p:txBody>
      </p:sp>
      <p:sp>
        <p:nvSpPr>
          <p:cNvPr id="3" name="Text Placeholder 2">
            <a:extLst>
              <a:ext uri="{FF2B5EF4-FFF2-40B4-BE49-F238E27FC236}">
                <a16:creationId xmlns:a16="http://schemas.microsoft.com/office/drawing/2014/main" id="{47FC1F1B-65E9-9DDE-496D-092B4AA13159}"/>
              </a:ext>
            </a:extLst>
          </p:cNvPr>
          <p:cNvSpPr>
            <a:spLocks noGrp="1"/>
          </p:cNvSpPr>
          <p:nvPr>
            <p:ph type="body"/>
          </p:nvPr>
        </p:nvSpPr>
        <p:spPr/>
        <p:txBody>
          <a:bodyPr/>
          <a:lstStyle/>
          <a:p>
            <a:endParaRPr lang="en-GB"/>
          </a:p>
        </p:txBody>
      </p:sp>
      <p:pic>
        <p:nvPicPr>
          <p:cNvPr id="24578" name="Picture 2" descr="Morisot - Eugène Manet et sa fille Julie dans le jardin de… | Flickr">
            <a:extLst>
              <a:ext uri="{FF2B5EF4-FFF2-40B4-BE49-F238E27FC236}">
                <a16:creationId xmlns:a16="http://schemas.microsoft.com/office/drawing/2014/main" id="{66673FDB-7BB7-5635-683A-9B0D501987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65430"/>
            <a:ext cx="6701788" cy="5321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279481-7C93-76C2-9186-6141448F58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9712" y="0"/>
            <a:ext cx="5352288" cy="6858000"/>
          </a:xfrm>
          <a:prstGeom prst="rect">
            <a:avLst/>
          </a:prstGeom>
        </p:spPr>
      </p:pic>
      <p:sp>
        <p:nvSpPr>
          <p:cNvPr id="6" name="TextBox 5">
            <a:extLst>
              <a:ext uri="{FF2B5EF4-FFF2-40B4-BE49-F238E27FC236}">
                <a16:creationId xmlns:a16="http://schemas.microsoft.com/office/drawing/2014/main" id="{04D3829D-7E74-EE9B-C069-C72249F57259}"/>
              </a:ext>
            </a:extLst>
          </p:cNvPr>
          <p:cNvSpPr txBox="1"/>
          <p:nvPr/>
        </p:nvSpPr>
        <p:spPr>
          <a:xfrm>
            <a:off x="2653914" y="75384"/>
            <a:ext cx="4047874" cy="369332"/>
          </a:xfrm>
          <a:prstGeom prst="rect">
            <a:avLst/>
          </a:prstGeom>
          <a:noFill/>
        </p:spPr>
        <p:txBody>
          <a:bodyPr wrap="square" rtlCol="0">
            <a:spAutoFit/>
          </a:bodyPr>
          <a:lstStyle/>
          <a:p>
            <a:pPr algn="r"/>
            <a:r>
              <a:rPr lang="en-GB" dirty="0">
                <a:latin typeface="Bodoni MT Condensed" panose="02070606080606020203" pitchFamily="18" charset="0"/>
              </a:rPr>
              <a:t>Enfant et Femme à </a:t>
            </a:r>
            <a:r>
              <a:rPr lang="en-GB" dirty="0" err="1">
                <a:latin typeface="Bodoni MT Condensed" panose="02070606080606020203" pitchFamily="18" charset="0"/>
              </a:rPr>
              <a:t>sa</a:t>
            </a:r>
            <a:r>
              <a:rPr lang="en-GB" dirty="0">
                <a:latin typeface="Bodoni MT Condensed" panose="02070606080606020203" pitchFamily="18" charset="0"/>
              </a:rPr>
              <a:t> couture Mary Cassatt</a:t>
            </a:r>
          </a:p>
        </p:txBody>
      </p:sp>
      <p:sp>
        <p:nvSpPr>
          <p:cNvPr id="7" name="TextBox 6">
            <a:extLst>
              <a:ext uri="{FF2B5EF4-FFF2-40B4-BE49-F238E27FC236}">
                <a16:creationId xmlns:a16="http://schemas.microsoft.com/office/drawing/2014/main" id="{6E15B057-2DF9-DCE6-F145-05A7B14B8FFC}"/>
              </a:ext>
            </a:extLst>
          </p:cNvPr>
          <p:cNvSpPr txBox="1"/>
          <p:nvPr/>
        </p:nvSpPr>
        <p:spPr>
          <a:xfrm>
            <a:off x="330740" y="6050604"/>
            <a:ext cx="6206247" cy="369332"/>
          </a:xfrm>
          <a:prstGeom prst="rect">
            <a:avLst/>
          </a:prstGeom>
          <a:noFill/>
        </p:spPr>
        <p:txBody>
          <a:bodyPr wrap="square" rtlCol="0">
            <a:spAutoFit/>
          </a:bodyPr>
          <a:lstStyle/>
          <a:p>
            <a:pPr algn="ctr"/>
            <a:r>
              <a:rPr lang="en-GB" dirty="0">
                <a:latin typeface="Bodoni MT Condensed" panose="02070606080606020203" pitchFamily="18" charset="0"/>
              </a:rPr>
              <a:t>(Jeux) Eugène et Julie Manet au Jardin Berthe Morisot</a:t>
            </a:r>
          </a:p>
        </p:txBody>
      </p:sp>
    </p:spTree>
    <p:extLst>
      <p:ext uri="{BB962C8B-B14F-4D97-AF65-F5344CB8AC3E}">
        <p14:creationId xmlns:p14="http://schemas.microsoft.com/office/powerpoint/2010/main" val="11273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2D56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8A8F-8D2A-7C77-377B-B21076CAFDDB}"/>
              </a:ext>
            </a:extLst>
          </p:cNvPr>
          <p:cNvSpPr>
            <a:spLocks noGrp="1"/>
          </p:cNvSpPr>
          <p:nvPr>
            <p:ph type="title"/>
          </p:nvPr>
        </p:nvSpPr>
        <p:spPr/>
        <p:txBody>
          <a:bodyPr/>
          <a:lstStyle/>
          <a:p>
            <a:r>
              <a:rPr lang="en-GB" dirty="0">
                <a:solidFill>
                  <a:srgbClr val="FF6699"/>
                </a:solidFill>
              </a:rPr>
              <a:t>Fauvism </a:t>
            </a:r>
            <a:r>
              <a:rPr lang="en-GB" sz="2400" dirty="0">
                <a:solidFill>
                  <a:srgbClr val="FFFF00"/>
                </a:solidFill>
              </a:rPr>
              <a:t>(1900 -)</a:t>
            </a:r>
          </a:p>
        </p:txBody>
      </p:sp>
      <p:sp>
        <p:nvSpPr>
          <p:cNvPr id="3" name="Text Placeholder 2">
            <a:extLst>
              <a:ext uri="{FF2B5EF4-FFF2-40B4-BE49-F238E27FC236}">
                <a16:creationId xmlns:a16="http://schemas.microsoft.com/office/drawing/2014/main" id="{ED8753C7-4023-3498-F90B-51AEB35823CD}"/>
              </a:ext>
            </a:extLst>
          </p:cNvPr>
          <p:cNvSpPr>
            <a:spLocks noGrp="1"/>
          </p:cNvSpPr>
          <p:nvPr>
            <p:ph type="body"/>
          </p:nvPr>
        </p:nvSpPr>
        <p:spPr>
          <a:xfrm>
            <a:off x="708077" y="3751101"/>
            <a:ext cx="10971720" cy="2833299"/>
          </a:xfrm>
        </p:spPr>
        <p:txBody>
          <a:bodyPr/>
          <a:lstStyle/>
          <a:p>
            <a:r>
              <a:rPr lang="en-GB" sz="3200" dirty="0">
                <a:solidFill>
                  <a:schemeClr val="bg1"/>
                </a:solidFill>
              </a:rPr>
              <a:t>Very Strong lines</a:t>
            </a:r>
          </a:p>
          <a:p>
            <a:r>
              <a:rPr lang="en-GB" sz="3200" dirty="0">
                <a:solidFill>
                  <a:srgbClr val="00B050"/>
                </a:solidFill>
              </a:rPr>
              <a:t>Compartmentalisation of colours</a:t>
            </a:r>
          </a:p>
          <a:p>
            <a:r>
              <a:rPr lang="en-GB" sz="3200" dirty="0">
                <a:solidFill>
                  <a:srgbClr val="00B0F0"/>
                </a:solidFill>
              </a:rPr>
              <a:t>Shapes are simplified</a:t>
            </a:r>
          </a:p>
          <a:p>
            <a:r>
              <a:rPr lang="en-GB" sz="3200" dirty="0">
                <a:solidFill>
                  <a:srgbClr val="FF0000"/>
                </a:solidFill>
              </a:rPr>
              <a:t>Colours are strong </a:t>
            </a:r>
          </a:p>
          <a:p>
            <a:r>
              <a:rPr lang="en-GB" sz="3200" dirty="0">
                <a:solidFill>
                  <a:srgbClr val="92D050"/>
                </a:solidFill>
              </a:rPr>
              <a:t>Use of colours is more adventurous</a:t>
            </a:r>
          </a:p>
          <a:p>
            <a:r>
              <a:rPr lang="en-GB" sz="3200" dirty="0">
                <a:solidFill>
                  <a:schemeClr val="accent1"/>
                </a:solidFill>
              </a:rPr>
              <a:t>Fauvism emanates from expressionism and against realism </a:t>
            </a:r>
          </a:p>
          <a:p>
            <a:r>
              <a:rPr lang="en-GB" sz="3200" dirty="0">
                <a:solidFill>
                  <a:schemeClr val="accent6">
                    <a:lumMod val="60000"/>
                    <a:lumOff val="40000"/>
                  </a:schemeClr>
                </a:solidFill>
              </a:rPr>
              <a:t>Beyond impressionism, but very short life </a:t>
            </a:r>
          </a:p>
          <a:p>
            <a:r>
              <a:rPr lang="en-GB" sz="3200" dirty="0">
                <a:solidFill>
                  <a:srgbClr val="FF6600"/>
                </a:solidFill>
              </a:rPr>
              <a:t>Le Douanier Rousseau, Derain, De Vlaminck and Matisse  </a:t>
            </a:r>
          </a:p>
          <a:p>
            <a:endParaRPr lang="en-GB" dirty="0"/>
          </a:p>
          <a:p>
            <a:endParaRPr lang="en-GB" dirty="0"/>
          </a:p>
          <a:p>
            <a:endParaRPr lang="en-GB" dirty="0"/>
          </a:p>
        </p:txBody>
      </p:sp>
      <p:pic>
        <p:nvPicPr>
          <p:cNvPr id="46082" name="Picture 2" descr="Mountains at Collioure - Watercolor">
            <a:extLst>
              <a:ext uri="{FF2B5EF4-FFF2-40B4-BE49-F238E27FC236}">
                <a16:creationId xmlns:a16="http://schemas.microsoft.com/office/drawing/2014/main" id="{383DB1DA-648B-4C6A-0941-184090C7FE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0863" y="273600"/>
            <a:ext cx="4888934" cy="3552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AED482-3E7A-1D73-5D18-74C52DB498D7}"/>
              </a:ext>
            </a:extLst>
          </p:cNvPr>
          <p:cNvSpPr txBox="1"/>
          <p:nvPr/>
        </p:nvSpPr>
        <p:spPr>
          <a:xfrm>
            <a:off x="6790863" y="4007796"/>
            <a:ext cx="4888934" cy="369332"/>
          </a:xfrm>
          <a:prstGeom prst="rect">
            <a:avLst/>
          </a:prstGeom>
          <a:noFill/>
        </p:spPr>
        <p:txBody>
          <a:bodyPr wrap="square" rtlCol="0">
            <a:spAutoFit/>
          </a:bodyPr>
          <a:lstStyle/>
          <a:p>
            <a:pPr algn="ctr"/>
            <a:r>
              <a:rPr lang="en-GB" dirty="0">
                <a:solidFill>
                  <a:schemeClr val="accent6">
                    <a:lumMod val="60000"/>
                    <a:lumOff val="40000"/>
                  </a:schemeClr>
                </a:solidFill>
                <a:latin typeface="Bodoni MT Condensed" panose="02070606080606020203" pitchFamily="18" charset="0"/>
              </a:rPr>
              <a:t>Mountain at Collioure 1905 André Derain</a:t>
            </a:r>
          </a:p>
        </p:txBody>
      </p:sp>
    </p:spTree>
    <p:extLst>
      <p:ext uri="{BB962C8B-B14F-4D97-AF65-F5344CB8AC3E}">
        <p14:creationId xmlns:p14="http://schemas.microsoft.com/office/powerpoint/2010/main" val="31744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46082"/>
                                        </p:tgtEl>
                                        <p:attrNameLst>
                                          <p:attrName>style.visibility</p:attrName>
                                        </p:attrNameLst>
                                      </p:cBhvr>
                                      <p:to>
                                        <p:strVal val="visible"/>
                                      </p:to>
                                    </p:set>
                                    <p:animEffect transition="in" filter="wheel(1)">
                                      <p:cBhvr>
                                        <p:cTn id="61" dur="2000"/>
                                        <p:tgtEl>
                                          <p:spTgt spid="4608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52E4-A781-4806-BE58-7FFA80A00717}"/>
              </a:ext>
            </a:extLst>
          </p:cNvPr>
          <p:cNvSpPr>
            <a:spLocks noGrp="1"/>
          </p:cNvSpPr>
          <p:nvPr>
            <p:ph type="title"/>
          </p:nvPr>
        </p:nvSpPr>
        <p:spPr>
          <a:xfrm>
            <a:off x="762001" y="803325"/>
            <a:ext cx="5314536" cy="1325563"/>
          </a:xfrm>
        </p:spPr>
        <p:txBody>
          <a:bodyPr>
            <a:normAutofit/>
          </a:bodyPr>
          <a:lstStyle/>
          <a:p>
            <a:r>
              <a:rPr lang="en-GB" sz="4100" b="1" dirty="0">
                <a:solidFill>
                  <a:srgbClr val="FFFF00"/>
                </a:solidFill>
                <a:latin typeface="Bodoni MT" panose="02070603080606020203" pitchFamily="18" charset="0"/>
              </a:rPr>
              <a:t>Henri “Le Douanier” Rousseau </a:t>
            </a:r>
            <a:r>
              <a:rPr lang="en-GB" sz="2800" b="1" dirty="0"/>
              <a:t>1844-1910</a:t>
            </a:r>
          </a:p>
        </p:txBody>
      </p:sp>
      <p:sp>
        <p:nvSpPr>
          <p:cNvPr id="3" name="Text Placeholder 2">
            <a:extLst>
              <a:ext uri="{FF2B5EF4-FFF2-40B4-BE49-F238E27FC236}">
                <a16:creationId xmlns:a16="http://schemas.microsoft.com/office/drawing/2014/main" id="{7F6F50F7-5C13-4CD5-AA48-B0780341F5D2}"/>
              </a:ext>
            </a:extLst>
          </p:cNvPr>
          <p:cNvSpPr>
            <a:spLocks noGrp="1"/>
          </p:cNvSpPr>
          <p:nvPr>
            <p:ph type="body"/>
          </p:nvPr>
        </p:nvSpPr>
        <p:spPr>
          <a:xfrm>
            <a:off x="762000" y="2279017"/>
            <a:ext cx="5314543" cy="4384429"/>
          </a:xfrm>
        </p:spPr>
        <p:txBody>
          <a:bodyPr anchor="t">
            <a:normAutofit/>
          </a:bodyPr>
          <a:lstStyle/>
          <a:p>
            <a:pPr>
              <a:spcAft>
                <a:spcPts val="600"/>
              </a:spcAft>
            </a:pPr>
            <a:r>
              <a:rPr lang="en-GB" sz="2800" dirty="0">
                <a:solidFill>
                  <a:srgbClr val="FFC000"/>
                </a:solidFill>
              </a:rPr>
              <a:t>Self-taught artist</a:t>
            </a:r>
          </a:p>
          <a:p>
            <a:pPr>
              <a:spcAft>
                <a:spcPts val="600"/>
              </a:spcAft>
            </a:pPr>
            <a:r>
              <a:rPr lang="en-GB" sz="2800" dirty="0">
                <a:solidFill>
                  <a:srgbClr val="FFC000"/>
                </a:solidFill>
              </a:rPr>
              <a:t>Musician and Customs Official</a:t>
            </a:r>
          </a:p>
          <a:p>
            <a:pPr>
              <a:spcAft>
                <a:spcPts val="600"/>
              </a:spcAft>
            </a:pPr>
            <a:r>
              <a:rPr lang="en-GB" sz="2800" dirty="0">
                <a:solidFill>
                  <a:srgbClr val="FFC000"/>
                </a:solidFill>
              </a:rPr>
              <a:t>Started painting seriously in his forties</a:t>
            </a:r>
          </a:p>
          <a:p>
            <a:pPr>
              <a:spcAft>
                <a:spcPts val="600"/>
              </a:spcAft>
            </a:pPr>
            <a:r>
              <a:rPr lang="en-GB" sz="2800" dirty="0">
                <a:solidFill>
                  <a:srgbClr val="FFC000"/>
                </a:solidFill>
              </a:rPr>
              <a:t>Post-impressionist</a:t>
            </a:r>
          </a:p>
          <a:p>
            <a:pPr>
              <a:spcAft>
                <a:spcPts val="600"/>
              </a:spcAft>
            </a:pPr>
            <a:r>
              <a:rPr lang="en-GB" sz="3000" dirty="0">
                <a:solidFill>
                  <a:srgbClr val="FFC000"/>
                </a:solidFill>
              </a:rPr>
              <a:t>Naïve Fauvism</a:t>
            </a:r>
          </a:p>
          <a:p>
            <a:pPr>
              <a:spcAft>
                <a:spcPts val="600"/>
              </a:spcAft>
            </a:pPr>
            <a:r>
              <a:rPr lang="en-GB" sz="3000" dirty="0">
                <a:solidFill>
                  <a:srgbClr val="FFC000"/>
                </a:solidFill>
              </a:rPr>
              <a:t>Renewed interest in his art</a:t>
            </a:r>
          </a:p>
          <a:p>
            <a:pPr>
              <a:spcAft>
                <a:spcPts val="600"/>
              </a:spcAft>
            </a:pPr>
            <a:r>
              <a:rPr lang="en-GB" sz="3000" dirty="0">
                <a:solidFill>
                  <a:srgbClr val="FFC000"/>
                </a:solidFill>
              </a:rPr>
              <a:t>Painted mainly jungles</a:t>
            </a: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itting on a bench&#10;&#10;Description automatically generated">
            <a:extLst>
              <a:ext uri="{FF2B5EF4-FFF2-40B4-BE49-F238E27FC236}">
                <a16:creationId xmlns:a16="http://schemas.microsoft.com/office/drawing/2014/main" id="{5439EF5F-5001-479A-93AB-32375E28BC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83473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483EA-0F26-40D3-B499-43011CDC7D27}"/>
              </a:ext>
            </a:extLst>
          </p:cNvPr>
          <p:cNvSpPr>
            <a:spLocks noGrp="1"/>
          </p:cNvSpPr>
          <p:nvPr>
            <p:ph type="title"/>
          </p:nvPr>
        </p:nvSpPr>
        <p:spPr>
          <a:xfrm>
            <a:off x="6400800" y="484632"/>
            <a:ext cx="5299586" cy="1609344"/>
          </a:xfrm>
          <a:ln>
            <a:noFill/>
          </a:ln>
        </p:spPr>
        <p:txBody>
          <a:bodyPr>
            <a:normAutofit/>
          </a:bodyPr>
          <a:lstStyle/>
          <a:p>
            <a:r>
              <a:rPr lang="en-GB" sz="4000" b="1" dirty="0">
                <a:solidFill>
                  <a:srgbClr val="FFFF00"/>
                </a:solidFill>
                <a:latin typeface="Bodoni MT" panose="02070603080606020203" pitchFamily="18" charset="0"/>
              </a:rPr>
              <a:t>Henri “Le Douanier” Rousseau </a:t>
            </a:r>
            <a:r>
              <a:rPr lang="en-GB" sz="2800" b="1" dirty="0"/>
              <a:t>1844-1910</a:t>
            </a:r>
            <a:endParaRPr lang="en-GB" sz="2800" dirty="0"/>
          </a:p>
        </p:txBody>
      </p:sp>
      <p:pic>
        <p:nvPicPr>
          <p:cNvPr id="5" name="Picture 4" descr="A picture containing man, person, holding, standing&#10;&#10;Description automatically generated">
            <a:extLst>
              <a:ext uri="{FF2B5EF4-FFF2-40B4-BE49-F238E27FC236}">
                <a16:creationId xmlns:a16="http://schemas.microsoft.com/office/drawing/2014/main" id="{B08FAAF1-95EC-4E86-9FFB-85C40DD99C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98319" y="1289304"/>
            <a:ext cx="2917457" cy="3407774"/>
          </a:xfrm>
          <a:prstGeom prst="rect">
            <a:avLst/>
          </a:prstGeom>
        </p:spPr>
      </p:pic>
      <p:pic>
        <p:nvPicPr>
          <p:cNvPr id="7" name="Picture 6" descr="A person riding a horse drawn carriage&#10;&#10;Description automatically generated">
            <a:extLst>
              <a:ext uri="{FF2B5EF4-FFF2-40B4-BE49-F238E27FC236}">
                <a16:creationId xmlns:a16="http://schemas.microsoft.com/office/drawing/2014/main" id="{0AA6AC84-DF5D-4178-B978-3435BD92A4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9937" y="2121408"/>
            <a:ext cx="5926333" cy="3363686"/>
          </a:xfrm>
          <a:prstGeom prst="rect">
            <a:avLst/>
          </a:prstGeom>
        </p:spPr>
      </p:pic>
      <p:sp>
        <p:nvSpPr>
          <p:cNvPr id="3" name="Text Placeholder 2">
            <a:extLst>
              <a:ext uri="{FF2B5EF4-FFF2-40B4-BE49-F238E27FC236}">
                <a16:creationId xmlns:a16="http://schemas.microsoft.com/office/drawing/2014/main" id="{091A5504-1343-4DBE-9A82-9385A4A3F010}"/>
              </a:ext>
            </a:extLst>
          </p:cNvPr>
          <p:cNvSpPr>
            <a:spLocks noGrp="1"/>
          </p:cNvSpPr>
          <p:nvPr>
            <p:ph type="body"/>
          </p:nvPr>
        </p:nvSpPr>
        <p:spPr>
          <a:xfrm>
            <a:off x="6400800" y="2121408"/>
            <a:ext cx="5118756" cy="4050792"/>
          </a:xfrm>
        </p:spPr>
        <p:txBody>
          <a:bodyPr>
            <a:normAutofit/>
          </a:bodyPr>
          <a:lstStyle/>
          <a:p>
            <a:endParaRPr lang="en-GB" sz="2000" dirty="0"/>
          </a:p>
        </p:txBody>
      </p:sp>
      <p:sp>
        <p:nvSpPr>
          <p:cNvPr id="4" name="TextBox 3">
            <a:extLst>
              <a:ext uri="{FF2B5EF4-FFF2-40B4-BE49-F238E27FC236}">
                <a16:creationId xmlns:a16="http://schemas.microsoft.com/office/drawing/2014/main" id="{27607F9D-52C8-FDB6-B970-3F39C47C1872}"/>
              </a:ext>
            </a:extLst>
          </p:cNvPr>
          <p:cNvSpPr txBox="1"/>
          <p:nvPr/>
        </p:nvSpPr>
        <p:spPr>
          <a:xfrm>
            <a:off x="3098319" y="4697078"/>
            <a:ext cx="2997681"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Moi-Même</a:t>
            </a:r>
            <a:r>
              <a:rPr lang="en-GB" dirty="0">
                <a:solidFill>
                  <a:srgbClr val="FFFF00"/>
                </a:solidFill>
                <a:latin typeface="Bodoni MT Condensed" panose="02070606080606020203" pitchFamily="18" charset="0"/>
              </a:rPr>
              <a:t>  1890 Le Douanier Rousseau</a:t>
            </a:r>
          </a:p>
        </p:txBody>
      </p:sp>
      <p:sp>
        <p:nvSpPr>
          <p:cNvPr id="6" name="TextBox 5">
            <a:extLst>
              <a:ext uri="{FF2B5EF4-FFF2-40B4-BE49-F238E27FC236}">
                <a16:creationId xmlns:a16="http://schemas.microsoft.com/office/drawing/2014/main" id="{26B0C03A-0B14-C093-BC40-DD0FD7888113}"/>
              </a:ext>
            </a:extLst>
          </p:cNvPr>
          <p:cNvSpPr txBox="1"/>
          <p:nvPr/>
        </p:nvSpPr>
        <p:spPr>
          <a:xfrm>
            <a:off x="6219936" y="5568696"/>
            <a:ext cx="5926333"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La Carriole du Père </a:t>
            </a:r>
            <a:r>
              <a:rPr lang="fr-FR" dirty="0" err="1">
                <a:solidFill>
                  <a:srgbClr val="FFFF00"/>
                </a:solidFill>
                <a:latin typeface="Bodoni MT Condensed" panose="02070606080606020203" pitchFamily="18" charset="0"/>
              </a:rPr>
              <a:t>Junier</a:t>
            </a:r>
            <a:r>
              <a:rPr lang="fr-FR" dirty="0">
                <a:solidFill>
                  <a:srgbClr val="FFFF00"/>
                </a:solidFill>
                <a:latin typeface="Bodoni MT Condensed" panose="02070606080606020203" pitchFamily="18" charset="0"/>
              </a:rPr>
              <a:t> 1908 Le Douanier Rousseau</a:t>
            </a:r>
          </a:p>
        </p:txBody>
      </p:sp>
      <p:pic>
        <p:nvPicPr>
          <p:cNvPr id="17410" name="Picture 2" descr="See the source image">
            <a:extLst>
              <a:ext uri="{FF2B5EF4-FFF2-40B4-BE49-F238E27FC236}">
                <a16:creationId xmlns:a16="http://schemas.microsoft.com/office/drawing/2014/main" id="{6AC0E966-0607-6A2D-AC36-7D49BCC203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823" y="282101"/>
            <a:ext cx="2927416" cy="41440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F5BE55-21B8-0B80-B73A-54C376E6BE45}"/>
              </a:ext>
            </a:extLst>
          </p:cNvPr>
          <p:cNvSpPr txBox="1"/>
          <p:nvPr/>
        </p:nvSpPr>
        <p:spPr>
          <a:xfrm>
            <a:off x="155643" y="4533089"/>
            <a:ext cx="281873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Noce 1905 Le Douanier Rousseau</a:t>
            </a:r>
          </a:p>
        </p:txBody>
      </p:sp>
    </p:spTree>
    <p:extLst>
      <p:ext uri="{BB962C8B-B14F-4D97-AF65-F5344CB8AC3E}">
        <p14:creationId xmlns:p14="http://schemas.microsoft.com/office/powerpoint/2010/main" val="3615474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410"/>
                                        </p:tgtEl>
                                        <p:attrNameLst>
                                          <p:attrName>style.visibility</p:attrName>
                                        </p:attrNameLst>
                                      </p:cBhvr>
                                      <p:to>
                                        <p:strVal val="visible"/>
                                      </p:to>
                                    </p:set>
                                    <p:animEffect transition="in" filter="barn(inVertical)">
                                      <p:cBhvr>
                                        <p:cTn id="35" dur="500"/>
                                        <p:tgtEl>
                                          <p:spTgt spid="174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53A6-2122-43C7-B0BC-4F5381075EBD}"/>
              </a:ext>
            </a:extLst>
          </p:cNvPr>
          <p:cNvSpPr>
            <a:spLocks noGrp="1"/>
          </p:cNvSpPr>
          <p:nvPr>
            <p:ph type="title"/>
          </p:nvPr>
        </p:nvSpPr>
        <p:spPr>
          <a:xfrm>
            <a:off x="6400800" y="484632"/>
            <a:ext cx="5299586" cy="1609344"/>
          </a:xfrm>
          <a:ln>
            <a:noFill/>
          </a:ln>
        </p:spPr>
        <p:txBody>
          <a:bodyPr>
            <a:normAutofit/>
          </a:bodyPr>
          <a:lstStyle/>
          <a:p>
            <a:r>
              <a:rPr lang="en-GB" sz="4000" b="1" dirty="0"/>
              <a:t>Henri “Le Douanier” Rousseau </a:t>
            </a:r>
            <a:r>
              <a:rPr lang="en-GB" sz="2800" b="1" dirty="0">
                <a:solidFill>
                  <a:srgbClr val="FFFF00"/>
                </a:solidFill>
              </a:rPr>
              <a:t>1844-1910</a:t>
            </a:r>
            <a:endParaRPr lang="en-GB" sz="2800" dirty="0">
              <a:solidFill>
                <a:srgbClr val="FFFF00"/>
              </a:solidFill>
            </a:endParaRPr>
          </a:p>
        </p:txBody>
      </p:sp>
      <p:pic>
        <p:nvPicPr>
          <p:cNvPr id="5" name="Picture 4" descr="A picture containing water, sitting, old, looking&#10;&#10;Description automatically generated">
            <a:extLst>
              <a:ext uri="{FF2B5EF4-FFF2-40B4-BE49-F238E27FC236}">
                <a16:creationId xmlns:a16="http://schemas.microsoft.com/office/drawing/2014/main" id="{0FAF4FCB-CECA-4C76-B32A-6DB2CF41C5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846" y="-61449"/>
            <a:ext cx="2917436" cy="3407764"/>
          </a:xfrm>
          <a:prstGeom prst="rect">
            <a:avLst/>
          </a:prstGeom>
        </p:spPr>
      </p:pic>
      <p:pic>
        <p:nvPicPr>
          <p:cNvPr id="11" name="Picture 10" descr="A picture containing grass, sheep, man, water&#10;&#10;Description automatically generated">
            <a:extLst>
              <a:ext uri="{FF2B5EF4-FFF2-40B4-BE49-F238E27FC236}">
                <a16:creationId xmlns:a16="http://schemas.microsoft.com/office/drawing/2014/main" id="{2D4DE6EF-C028-4E68-8D6E-CF2C943053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8583" y="1805980"/>
            <a:ext cx="3236762" cy="3780742"/>
          </a:xfrm>
          <a:prstGeom prst="rect">
            <a:avLst/>
          </a:prstGeom>
        </p:spPr>
      </p:pic>
      <p:sp>
        <p:nvSpPr>
          <p:cNvPr id="3" name="Text Placeholder 2">
            <a:extLst>
              <a:ext uri="{FF2B5EF4-FFF2-40B4-BE49-F238E27FC236}">
                <a16:creationId xmlns:a16="http://schemas.microsoft.com/office/drawing/2014/main" id="{5CDBD67A-3852-45D0-9BD9-FD87D0ED7667}"/>
              </a:ext>
            </a:extLst>
          </p:cNvPr>
          <p:cNvSpPr>
            <a:spLocks noGrp="1"/>
          </p:cNvSpPr>
          <p:nvPr>
            <p:ph type="body"/>
          </p:nvPr>
        </p:nvSpPr>
        <p:spPr>
          <a:xfrm>
            <a:off x="6400800" y="2121408"/>
            <a:ext cx="5118756" cy="4050792"/>
          </a:xfrm>
        </p:spPr>
        <p:txBody>
          <a:bodyPr>
            <a:normAutofit/>
          </a:bodyPr>
          <a:lstStyle/>
          <a:p>
            <a:endParaRPr lang="en-GB" sz="2000" dirty="0"/>
          </a:p>
        </p:txBody>
      </p:sp>
      <p:sp>
        <p:nvSpPr>
          <p:cNvPr id="4" name="TextBox 3">
            <a:extLst>
              <a:ext uri="{FF2B5EF4-FFF2-40B4-BE49-F238E27FC236}">
                <a16:creationId xmlns:a16="http://schemas.microsoft.com/office/drawing/2014/main" id="{768F98F7-C38C-EF73-E201-2AB54F3B9C19}"/>
              </a:ext>
            </a:extLst>
          </p:cNvPr>
          <p:cNvSpPr txBox="1"/>
          <p:nvPr/>
        </p:nvSpPr>
        <p:spPr>
          <a:xfrm>
            <a:off x="0" y="3511685"/>
            <a:ext cx="3013282"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Avec Pont Le Douanier Rousseau</a:t>
            </a:r>
          </a:p>
        </p:txBody>
      </p:sp>
      <p:sp>
        <p:nvSpPr>
          <p:cNvPr id="6" name="TextBox 5">
            <a:extLst>
              <a:ext uri="{FF2B5EF4-FFF2-40B4-BE49-F238E27FC236}">
                <a16:creationId xmlns:a16="http://schemas.microsoft.com/office/drawing/2014/main" id="{1D350E5E-0E7B-68C2-BF3C-2B4F73827D2E}"/>
              </a:ext>
            </a:extLst>
          </p:cNvPr>
          <p:cNvSpPr txBox="1"/>
          <p:nvPr/>
        </p:nvSpPr>
        <p:spPr>
          <a:xfrm>
            <a:off x="3300701" y="5692977"/>
            <a:ext cx="3247981" cy="372968"/>
          </a:xfrm>
          <a:prstGeom prst="rect">
            <a:avLst/>
          </a:prstGeom>
          <a:noFill/>
        </p:spPr>
        <p:txBody>
          <a:bodyPr wrap="square" rtlCol="0">
            <a:spAutoFit/>
          </a:bodyPr>
          <a:lstStyle/>
          <a:p>
            <a:pPr algn="ctr"/>
            <a:r>
              <a:rPr lang="en-GB" dirty="0">
                <a:latin typeface="Bodoni MT Condensed" panose="02070606080606020203" pitchFamily="18" charset="0"/>
              </a:rPr>
              <a:t>Le </a:t>
            </a:r>
            <a:r>
              <a:rPr lang="en-GB" dirty="0" err="1">
                <a:latin typeface="Bodoni MT Condensed" panose="02070606080606020203" pitchFamily="18" charset="0"/>
              </a:rPr>
              <a:t>Pêcheur</a:t>
            </a:r>
            <a:r>
              <a:rPr lang="en-GB" dirty="0">
                <a:latin typeface="Bodoni MT Condensed" panose="02070606080606020203" pitchFamily="18" charset="0"/>
              </a:rPr>
              <a:t> 1909 Le Douanier Rousseau</a:t>
            </a:r>
          </a:p>
        </p:txBody>
      </p:sp>
      <p:pic>
        <p:nvPicPr>
          <p:cNvPr id="2050" name="Picture 2" descr="A Lion Devouring its Prey - Henri Rousseau - WikiPaintings.org">
            <a:extLst>
              <a:ext uri="{FF2B5EF4-FFF2-40B4-BE49-F238E27FC236}">
                <a16:creationId xmlns:a16="http://schemas.microsoft.com/office/drawing/2014/main" id="{507FF67D-07CF-ED41-A696-084471D1A9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15404" y="2221555"/>
            <a:ext cx="3829616" cy="39237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20A919-8455-3FF3-1C6E-91C82821808C}"/>
              </a:ext>
            </a:extLst>
          </p:cNvPr>
          <p:cNvSpPr txBox="1"/>
          <p:nvPr/>
        </p:nvSpPr>
        <p:spPr>
          <a:xfrm>
            <a:off x="6906639" y="6346510"/>
            <a:ext cx="4793748" cy="369332"/>
          </a:xfrm>
          <a:prstGeom prst="rect">
            <a:avLst/>
          </a:prstGeom>
          <a:noFill/>
        </p:spPr>
        <p:txBody>
          <a:bodyPr wrap="square" rtlCol="0">
            <a:spAutoFit/>
          </a:bodyPr>
          <a:lstStyle/>
          <a:p>
            <a:pPr algn="ctr"/>
            <a:r>
              <a:rPr lang="en-GB" dirty="0">
                <a:latin typeface="Bodoni MT Condensed" panose="02070606080606020203" pitchFamily="18" charset="0"/>
              </a:rPr>
              <a:t>Le Lion </a:t>
            </a:r>
            <a:r>
              <a:rPr lang="en-GB" dirty="0" err="1">
                <a:latin typeface="Bodoni MT Condensed" panose="02070606080606020203" pitchFamily="18" charset="0"/>
              </a:rPr>
              <a:t>Affamé</a:t>
            </a:r>
            <a:r>
              <a:rPr lang="en-GB" dirty="0">
                <a:latin typeface="Bodoni MT Condensed" panose="02070606080606020203" pitchFamily="18" charset="0"/>
              </a:rPr>
              <a:t>, se </a:t>
            </a:r>
            <a:r>
              <a:rPr lang="en-GB" dirty="0" err="1">
                <a:latin typeface="Bodoni MT Condensed" panose="02070606080606020203" pitchFamily="18" charset="0"/>
              </a:rPr>
              <a:t>Jette</a:t>
            </a:r>
            <a:r>
              <a:rPr lang="en-GB" dirty="0">
                <a:latin typeface="Bodoni MT Condensed" panose="02070606080606020203" pitchFamily="18" charset="0"/>
              </a:rPr>
              <a:t> sur </a:t>
            </a:r>
            <a:r>
              <a:rPr lang="en-GB" dirty="0" err="1">
                <a:latin typeface="Bodoni MT Condensed" panose="02070606080606020203" pitchFamily="18" charset="0"/>
              </a:rPr>
              <a:t>l’Antilope</a:t>
            </a:r>
            <a:r>
              <a:rPr lang="en-GB" dirty="0">
                <a:latin typeface="Bodoni MT Condensed" panose="02070606080606020203" pitchFamily="18" charset="0"/>
              </a:rPr>
              <a:t> 1905 Le Douanier Rousseau </a:t>
            </a:r>
          </a:p>
        </p:txBody>
      </p:sp>
    </p:spTree>
    <p:extLst>
      <p:ext uri="{BB962C8B-B14F-4D97-AF65-F5344CB8AC3E}">
        <p14:creationId xmlns:p14="http://schemas.microsoft.com/office/powerpoint/2010/main" val="216375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circle(in)">
                                      <p:cBhvr>
                                        <p:cTn id="35" dur="20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9" name="Straight Connector 11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CustomShape 1"/>
          <p:cNvSpPr/>
          <p:nvPr/>
        </p:nvSpPr>
        <p:spPr>
          <a:xfrm>
            <a:off x="527538" y="4756638"/>
            <a:ext cx="11139854" cy="930447"/>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algn="ctr">
              <a:lnSpc>
                <a:spcPct val="90000"/>
              </a:lnSpc>
              <a:spcBef>
                <a:spcPct val="0"/>
              </a:spcBef>
              <a:spcAft>
                <a:spcPts val="600"/>
              </a:spcAft>
            </a:pPr>
            <a:r>
              <a:rPr lang="en-US" sz="5400" b="1" strike="noStrike" kern="1200" spc="-1" dirty="0">
                <a:solidFill>
                  <a:srgbClr val="FFFFFF"/>
                </a:solidFill>
                <a:latin typeface="Bodoni MT" panose="02070603080606020203" pitchFamily="18" charset="0"/>
                <a:ea typeface="+mj-ea"/>
                <a:cs typeface="+mj-cs"/>
              </a:rPr>
              <a:t>Nicolas Froment </a:t>
            </a:r>
            <a:r>
              <a:rPr lang="en-US" sz="2400" b="1" strike="noStrike" kern="1200" spc="-1" dirty="0">
                <a:solidFill>
                  <a:srgbClr val="FFFFFF"/>
                </a:solidFill>
                <a:latin typeface="Bodoni MT" panose="02070603080606020203" pitchFamily="18" charset="0"/>
                <a:ea typeface="+mj-ea"/>
                <a:cs typeface="+mj-cs"/>
              </a:rPr>
              <a:t>1450-1490</a:t>
            </a:r>
            <a:endParaRPr lang="en-US" sz="2400" b="0" strike="noStrike" kern="1200" spc="-1" dirty="0">
              <a:solidFill>
                <a:srgbClr val="FFFFFF"/>
              </a:solidFill>
              <a:latin typeface="Bodoni MT" panose="02070603080606020203" pitchFamily="18" charset="0"/>
              <a:ea typeface="+mj-ea"/>
              <a:cs typeface="+mj-cs"/>
            </a:endParaRPr>
          </a:p>
        </p:txBody>
      </p:sp>
      <p:pic>
        <p:nvPicPr>
          <p:cNvPr id="306" name="Picture 305"/>
          <p:cNvPicPr/>
          <p:nvPr/>
        </p:nvPicPr>
        <p:blipFill>
          <a:blip r:embed="rId2" cstate="email">
            <a:extLst>
              <a:ext uri="{28A0092B-C50C-407E-A947-70E740481C1C}">
                <a14:useLocalDpi xmlns:a14="http://schemas.microsoft.com/office/drawing/2010/main"/>
              </a:ext>
            </a:extLst>
          </a:blip>
          <a:stretch/>
        </p:blipFill>
        <p:spPr>
          <a:xfrm>
            <a:off x="810146" y="108913"/>
            <a:ext cx="2758369" cy="3997637"/>
          </a:xfrm>
          <a:prstGeom prst="rect">
            <a:avLst/>
          </a:prstGeom>
        </p:spPr>
      </p:pic>
      <p:pic>
        <p:nvPicPr>
          <p:cNvPr id="305" name="Picture 304"/>
          <p:cNvPicPr/>
          <p:nvPr/>
        </p:nvPicPr>
        <p:blipFill>
          <a:blip r:embed="rId3" cstate="email">
            <a:extLst>
              <a:ext uri="{28A0092B-C50C-407E-A947-70E740481C1C}">
                <a14:useLocalDpi xmlns:a14="http://schemas.microsoft.com/office/drawing/2010/main"/>
              </a:ext>
            </a:extLst>
          </a:blip>
          <a:stretch/>
        </p:blipFill>
        <p:spPr>
          <a:xfrm>
            <a:off x="8438388" y="207507"/>
            <a:ext cx="3433324" cy="3857667"/>
          </a:xfrm>
          <a:prstGeom prst="rect">
            <a:avLst/>
          </a:prstGeom>
        </p:spPr>
      </p:pic>
      <p:cxnSp>
        <p:nvCxnSpPr>
          <p:cNvPr id="123" name="Straight Connector 12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4" name="Picture 303"/>
          <p:cNvPicPr/>
          <p:nvPr/>
        </p:nvPicPr>
        <p:blipFill>
          <a:blip r:embed="rId4" cstate="email">
            <a:extLst>
              <a:ext uri="{28A0092B-C50C-407E-A947-70E740481C1C}">
                <a14:useLocalDpi xmlns:a14="http://schemas.microsoft.com/office/drawing/2010/main"/>
              </a:ext>
            </a:extLst>
          </a:blip>
          <a:stretch/>
        </p:blipFill>
        <p:spPr>
          <a:xfrm>
            <a:off x="4845577" y="207507"/>
            <a:ext cx="2598464" cy="3997637"/>
          </a:xfrm>
          <a:prstGeom prst="rect">
            <a:avLst/>
          </a:prstGeom>
        </p:spPr>
      </p:pic>
      <p:cxnSp>
        <p:nvCxnSpPr>
          <p:cNvPr id="125" name="Straight Connector 12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03" name="CustomShape 2"/>
          <p:cNvSpPr/>
          <p:nvPr/>
        </p:nvSpPr>
        <p:spPr>
          <a:xfrm>
            <a:off x="1339920" y="1944000"/>
            <a:ext cx="10971720" cy="3976560"/>
          </a:xfrm>
          <a:prstGeom prst="rect">
            <a:avLst/>
          </a:prstGeom>
          <a:noFill/>
          <a:ln>
            <a:noFill/>
          </a:ln>
        </p:spPr>
        <p:style>
          <a:lnRef idx="0">
            <a:scrgbClr r="0" g="0" b="0"/>
          </a:lnRef>
          <a:fillRef idx="0">
            <a:scrgbClr r="0" g="0" b="0"/>
          </a:fillRef>
          <a:effectRef idx="0">
            <a:scrgbClr r="0" g="0" b="0"/>
          </a:effectRef>
          <a:fontRef idx="minor"/>
        </p:style>
      </p:sp>
      <p:sp>
        <p:nvSpPr>
          <p:cNvPr id="2" name="TextBox 1">
            <a:extLst>
              <a:ext uri="{FF2B5EF4-FFF2-40B4-BE49-F238E27FC236}">
                <a16:creationId xmlns:a16="http://schemas.microsoft.com/office/drawing/2014/main" id="{CBD05503-3F3B-0EEA-85EC-1A465BE04AFF}"/>
              </a:ext>
            </a:extLst>
          </p:cNvPr>
          <p:cNvSpPr txBox="1"/>
          <p:nvPr/>
        </p:nvSpPr>
        <p:spPr>
          <a:xfrm>
            <a:off x="687338" y="4199396"/>
            <a:ext cx="2970262" cy="369332"/>
          </a:xfrm>
          <a:prstGeom prst="rect">
            <a:avLst/>
          </a:prstGeom>
          <a:noFill/>
        </p:spPr>
        <p:txBody>
          <a:bodyPr wrap="square" rtlCol="0">
            <a:spAutoFit/>
          </a:bodyPr>
          <a:lstStyle/>
          <a:p>
            <a:pPr algn="ctr"/>
            <a:r>
              <a:rPr lang="en-GB" dirty="0">
                <a:latin typeface="Bodoni MT Condensed" panose="02070606080606020203" pitchFamily="18" charset="0"/>
              </a:rPr>
              <a:t>Matheron Diptych Nicolas Froment 1474</a:t>
            </a:r>
          </a:p>
        </p:txBody>
      </p:sp>
      <p:sp>
        <p:nvSpPr>
          <p:cNvPr id="3" name="TextBox 2">
            <a:extLst>
              <a:ext uri="{FF2B5EF4-FFF2-40B4-BE49-F238E27FC236}">
                <a16:creationId xmlns:a16="http://schemas.microsoft.com/office/drawing/2014/main" id="{817A4065-D182-2B7A-1767-0CDBE6421174}"/>
              </a:ext>
            </a:extLst>
          </p:cNvPr>
          <p:cNvSpPr txBox="1"/>
          <p:nvPr/>
        </p:nvSpPr>
        <p:spPr>
          <a:xfrm>
            <a:off x="8438388" y="4199396"/>
            <a:ext cx="3609068" cy="369332"/>
          </a:xfrm>
          <a:prstGeom prst="rect">
            <a:avLst/>
          </a:prstGeom>
          <a:noFill/>
        </p:spPr>
        <p:txBody>
          <a:bodyPr wrap="square" rtlCol="0">
            <a:spAutoFit/>
          </a:bodyPr>
          <a:lstStyle/>
          <a:p>
            <a:pPr algn="ctr"/>
            <a:r>
              <a:rPr lang="en-GB" dirty="0">
                <a:latin typeface="Bodoni MT Condensed" panose="02070606080606020203" pitchFamily="18" charset="0"/>
              </a:rPr>
              <a:t>Le Roi René d’Anjou Nicolas Froment 1475</a:t>
            </a:r>
          </a:p>
        </p:txBody>
      </p:sp>
      <p:sp>
        <p:nvSpPr>
          <p:cNvPr id="4" name="TextBox 3">
            <a:extLst>
              <a:ext uri="{FF2B5EF4-FFF2-40B4-BE49-F238E27FC236}">
                <a16:creationId xmlns:a16="http://schemas.microsoft.com/office/drawing/2014/main" id="{54A13A0D-15A6-0C68-3A08-3392684B5165}"/>
              </a:ext>
            </a:extLst>
          </p:cNvPr>
          <p:cNvSpPr txBox="1"/>
          <p:nvPr/>
        </p:nvSpPr>
        <p:spPr>
          <a:xfrm>
            <a:off x="4065688" y="4238411"/>
            <a:ext cx="4087709" cy="369332"/>
          </a:xfrm>
          <a:prstGeom prst="rect">
            <a:avLst/>
          </a:prstGeom>
          <a:noFill/>
        </p:spPr>
        <p:txBody>
          <a:bodyPr wrap="square" rtlCol="0">
            <a:spAutoFit/>
          </a:bodyPr>
          <a:lstStyle/>
          <a:p>
            <a:pPr algn="ctr"/>
            <a:r>
              <a:rPr lang="en-GB" dirty="0">
                <a:latin typeface="Bodoni MT Condensed" panose="02070606080606020203" pitchFamily="18" charset="0"/>
              </a:rPr>
              <a:t>The Burning Bush Triptych Nicolas Froment 1476 (details)</a:t>
            </a:r>
          </a:p>
        </p:txBody>
      </p:sp>
      <p:sp>
        <p:nvSpPr>
          <p:cNvPr id="6" name="TextBox 5">
            <a:extLst>
              <a:ext uri="{FF2B5EF4-FFF2-40B4-BE49-F238E27FC236}">
                <a16:creationId xmlns:a16="http://schemas.microsoft.com/office/drawing/2014/main" id="{DB85CACE-A2BD-6ED5-AEB5-0AC5B0E7EC6D}"/>
              </a:ext>
            </a:extLst>
          </p:cNvPr>
          <p:cNvSpPr txBox="1"/>
          <p:nvPr/>
        </p:nvSpPr>
        <p:spPr>
          <a:xfrm>
            <a:off x="2830698" y="5855565"/>
            <a:ext cx="6155702" cy="369332"/>
          </a:xfrm>
          <a:prstGeom prst="rect">
            <a:avLst/>
          </a:prstGeom>
          <a:noFill/>
        </p:spPr>
        <p:txBody>
          <a:bodyPr wrap="square">
            <a:spAutoFit/>
          </a:bodyPr>
          <a:lstStyle/>
          <a:p>
            <a:pPr algn="ctr"/>
            <a:endParaRPr lang="en-GB"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 calcmode="lin" valueType="num">
                                      <p:cBhvr additive="repl">
                                        <p:cTn id="7" dur="500" fill="hold"/>
                                        <p:tgtEl>
                                          <p:spTgt spid="30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wheel(1)">
                                      <p:cBhvr additive="repl">
                                        <p:cTn id="13" dur="2000"/>
                                        <p:tgtEl>
                                          <p:spTgt spid="30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05"/>
                                        </p:tgtEl>
                                        <p:attrNameLst>
                                          <p:attrName>style.visibility</p:attrName>
                                        </p:attrNameLst>
                                      </p:cBhvr>
                                      <p:to>
                                        <p:strVal val="visible"/>
                                      </p:to>
                                    </p:set>
                                    <p:animEffect transition="in" filter="wheel(1)">
                                      <p:cBhvr additive="repl">
                                        <p:cTn id="24" dur="2000"/>
                                        <p:tgtEl>
                                          <p:spTgt spid="30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06"/>
                                        </p:tgtEl>
                                        <p:attrNameLst>
                                          <p:attrName>style.visibility</p:attrName>
                                        </p:attrNameLst>
                                      </p:cBhvr>
                                      <p:to>
                                        <p:strVal val="visible"/>
                                      </p:to>
                                    </p:set>
                                    <p:animEffect transition="in" filter="wheel(1)">
                                      <p:cBhvr additive="repl">
                                        <p:cTn id="35" dur="2000"/>
                                        <p:tgtEl>
                                          <p:spTgt spid="30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nodePh="1">
                                  <p:stCondLst>
                                    <p:cond delay="0"/>
                                  </p:stCondLst>
                                  <p:endCondLst>
                                    <p:cond evt="begin" delay="0">
                                      <p:tn val="44"/>
                                    </p:cond>
                                  </p:end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B357-B3DA-50B5-ADCB-94EA47F39F92}"/>
              </a:ext>
            </a:extLst>
          </p:cNvPr>
          <p:cNvSpPr>
            <a:spLocks noGrp="1"/>
          </p:cNvSpPr>
          <p:nvPr>
            <p:ph type="title"/>
          </p:nvPr>
        </p:nvSpPr>
        <p:spPr/>
        <p:txBody>
          <a:bodyPr/>
          <a:lstStyle/>
          <a:p>
            <a:r>
              <a:rPr lang="en-GB" sz="4400" b="1" dirty="0">
                <a:solidFill>
                  <a:srgbClr val="FFFF00"/>
                </a:solidFill>
                <a:latin typeface="Bodoni MT" panose="02070603080606020203" pitchFamily="18" charset="0"/>
              </a:rPr>
              <a:t>Henri “Le Douanier” Rousseau </a:t>
            </a:r>
            <a:r>
              <a:rPr lang="en-GB" sz="3200" b="1" dirty="0"/>
              <a:t>1844-1910</a:t>
            </a:r>
            <a:endParaRPr lang="en-GB" dirty="0"/>
          </a:p>
        </p:txBody>
      </p:sp>
      <p:sp>
        <p:nvSpPr>
          <p:cNvPr id="3" name="Text Placeholder 2">
            <a:extLst>
              <a:ext uri="{FF2B5EF4-FFF2-40B4-BE49-F238E27FC236}">
                <a16:creationId xmlns:a16="http://schemas.microsoft.com/office/drawing/2014/main" id="{2232BDC4-B990-60A7-09BE-6E0A0F8FBE5C}"/>
              </a:ext>
            </a:extLst>
          </p:cNvPr>
          <p:cNvSpPr>
            <a:spLocks noGrp="1"/>
          </p:cNvSpPr>
          <p:nvPr>
            <p:ph type="body"/>
          </p:nvPr>
        </p:nvSpPr>
        <p:spPr/>
        <p:txBody>
          <a:bodyPr/>
          <a:lstStyle/>
          <a:p>
            <a:endParaRPr lang="en-GB" dirty="0"/>
          </a:p>
        </p:txBody>
      </p:sp>
      <p:pic>
        <p:nvPicPr>
          <p:cNvPr id="1026" name="Picture 2" descr="Henri_Rousseau_Vue du pont de Sèvres | YVES FEY">
            <a:extLst>
              <a:ext uri="{FF2B5EF4-FFF2-40B4-BE49-F238E27FC236}">
                <a16:creationId xmlns:a16="http://schemas.microsoft.com/office/drawing/2014/main" id="{5545B113-133A-F745-B8EB-026CD90BF0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1995" y="0"/>
            <a:ext cx="8593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A5CFC7-F09D-AB76-BDBD-EFF4EACE64F2}"/>
              </a:ext>
            </a:extLst>
          </p:cNvPr>
          <p:cNvSpPr txBox="1"/>
          <p:nvPr/>
        </p:nvSpPr>
        <p:spPr>
          <a:xfrm>
            <a:off x="9873574" y="1196502"/>
            <a:ext cx="2140141"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Vue du Pont de Sèvres </a:t>
            </a:r>
          </a:p>
          <a:p>
            <a:r>
              <a:rPr lang="en-GB" dirty="0">
                <a:solidFill>
                  <a:srgbClr val="FFFF00"/>
                </a:solidFill>
                <a:latin typeface="Bodoni MT Condensed" panose="02070606080606020203" pitchFamily="18" charset="0"/>
              </a:rPr>
              <a:t>1907</a:t>
            </a:r>
          </a:p>
          <a:p>
            <a:r>
              <a:rPr lang="en-GB" dirty="0">
                <a:solidFill>
                  <a:srgbClr val="FFFF00"/>
                </a:solidFill>
                <a:latin typeface="Bodoni MT Condensed" panose="02070606080606020203" pitchFamily="18" charset="0"/>
              </a:rPr>
              <a:t>Henri “Le Douanier” Rousseau</a:t>
            </a:r>
          </a:p>
        </p:txBody>
      </p:sp>
    </p:spTree>
    <p:extLst>
      <p:ext uri="{BB962C8B-B14F-4D97-AF65-F5344CB8AC3E}">
        <p14:creationId xmlns:p14="http://schemas.microsoft.com/office/powerpoint/2010/main" val="25623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8168-59A6-2727-2AA0-7379EEA6772A}"/>
              </a:ext>
            </a:extLst>
          </p:cNvPr>
          <p:cNvSpPr>
            <a:spLocks noGrp="1"/>
          </p:cNvSpPr>
          <p:nvPr>
            <p:ph type="title"/>
          </p:nvPr>
        </p:nvSpPr>
        <p:spPr/>
        <p:txBody>
          <a:bodyPr/>
          <a:lstStyle/>
          <a:p>
            <a:r>
              <a:rPr lang="en-GB" sz="4400" b="1" dirty="0">
                <a:solidFill>
                  <a:srgbClr val="FFFF00"/>
                </a:solidFill>
                <a:latin typeface="Bodoni MT" panose="02070603080606020203" pitchFamily="18" charset="0"/>
              </a:rPr>
              <a:t>Henri “Le Douanier” Rousseau </a:t>
            </a:r>
            <a:r>
              <a:rPr lang="en-GB" sz="3200" b="1" dirty="0"/>
              <a:t>1844-1910</a:t>
            </a:r>
            <a:endParaRPr lang="en-GB" dirty="0"/>
          </a:p>
        </p:txBody>
      </p:sp>
      <p:sp>
        <p:nvSpPr>
          <p:cNvPr id="3" name="Text Placeholder 2">
            <a:extLst>
              <a:ext uri="{FF2B5EF4-FFF2-40B4-BE49-F238E27FC236}">
                <a16:creationId xmlns:a16="http://schemas.microsoft.com/office/drawing/2014/main" id="{F24BEACC-28BD-F48F-3214-C561CB17D04E}"/>
              </a:ext>
            </a:extLst>
          </p:cNvPr>
          <p:cNvSpPr>
            <a:spLocks noGrp="1"/>
          </p:cNvSpPr>
          <p:nvPr>
            <p:ph type="body"/>
          </p:nvPr>
        </p:nvSpPr>
        <p:spPr/>
        <p:txBody>
          <a:bodyPr/>
          <a:lstStyle/>
          <a:p>
            <a:endParaRPr lang="en-GB"/>
          </a:p>
        </p:txBody>
      </p:sp>
      <p:pic>
        <p:nvPicPr>
          <p:cNvPr id="17410" name="Picture 2" descr="Henri Rousseau: Le Rêve/The Dream 1910. Canvas Print Giclee | Etsy">
            <a:extLst>
              <a:ext uri="{FF2B5EF4-FFF2-40B4-BE49-F238E27FC236}">
                <a16:creationId xmlns:a16="http://schemas.microsoft.com/office/drawing/2014/main" id="{2F3ACD76-2382-B292-925A-361D94331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8100" y="0"/>
            <a:ext cx="703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C2C154-18F2-B185-F9FA-F53524862CEC}"/>
              </a:ext>
            </a:extLst>
          </p:cNvPr>
          <p:cNvSpPr txBox="1"/>
          <p:nvPr/>
        </p:nvSpPr>
        <p:spPr>
          <a:xfrm>
            <a:off x="9766570" y="1819072"/>
            <a:ext cx="1814630" cy="923330"/>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Le Rêve </a:t>
            </a:r>
          </a:p>
          <a:p>
            <a:r>
              <a:rPr lang="fr-FR" dirty="0">
                <a:solidFill>
                  <a:srgbClr val="FFFF00"/>
                </a:solidFill>
                <a:latin typeface="Bodoni MT Condensed" panose="02070606080606020203" pitchFamily="18" charset="0"/>
              </a:rPr>
              <a:t>1910</a:t>
            </a:r>
          </a:p>
          <a:p>
            <a:r>
              <a:rPr lang="fr-FR" dirty="0">
                <a:solidFill>
                  <a:srgbClr val="FFFF00"/>
                </a:solidFill>
                <a:latin typeface="Bodoni MT Condensed" panose="02070606080606020203" pitchFamily="18" charset="0"/>
              </a:rPr>
              <a:t>Le Douanier Rousseau </a:t>
            </a:r>
          </a:p>
        </p:txBody>
      </p:sp>
    </p:spTree>
    <p:extLst>
      <p:ext uri="{BB962C8B-B14F-4D97-AF65-F5344CB8AC3E}">
        <p14:creationId xmlns:p14="http://schemas.microsoft.com/office/powerpoint/2010/main" val="4578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inVertical)">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192D-21FF-8A00-FB0A-1EB070DD94A8}"/>
              </a:ext>
            </a:extLst>
          </p:cNvPr>
          <p:cNvSpPr>
            <a:spLocks noGrp="1"/>
          </p:cNvSpPr>
          <p:nvPr>
            <p:ph type="title"/>
          </p:nvPr>
        </p:nvSpPr>
        <p:spPr/>
        <p:txBody>
          <a:bodyPr/>
          <a:lstStyle/>
          <a:p>
            <a:r>
              <a:rPr lang="en-GB" sz="4400" b="1" dirty="0">
                <a:solidFill>
                  <a:srgbClr val="FFFF00"/>
                </a:solidFill>
                <a:latin typeface="Bodoni MT" panose="02070603080606020203" pitchFamily="18" charset="0"/>
              </a:rPr>
              <a:t>Henri “Le Douanier” Rousseau </a:t>
            </a:r>
            <a:r>
              <a:rPr lang="en-GB" sz="3200" b="1" dirty="0"/>
              <a:t>1844-1910</a:t>
            </a:r>
            <a:endParaRPr lang="en-GB" dirty="0"/>
          </a:p>
        </p:txBody>
      </p:sp>
      <p:sp>
        <p:nvSpPr>
          <p:cNvPr id="3" name="Text Placeholder 2">
            <a:extLst>
              <a:ext uri="{FF2B5EF4-FFF2-40B4-BE49-F238E27FC236}">
                <a16:creationId xmlns:a16="http://schemas.microsoft.com/office/drawing/2014/main" id="{96C26E21-E7D8-4992-4C5B-1E18ECFC6F19}"/>
              </a:ext>
            </a:extLst>
          </p:cNvPr>
          <p:cNvSpPr>
            <a:spLocks noGrp="1"/>
          </p:cNvSpPr>
          <p:nvPr>
            <p:ph type="body"/>
          </p:nvPr>
        </p:nvSpPr>
        <p:spPr/>
        <p:txBody>
          <a:bodyPr/>
          <a:lstStyle/>
          <a:p>
            <a:endParaRPr lang="en-GB"/>
          </a:p>
        </p:txBody>
      </p:sp>
      <p:pic>
        <p:nvPicPr>
          <p:cNvPr id="16386" name="Picture 2" descr="Landscape with Factory, 1896 - 1906 - Henri Rousseau - WikiArt.org">
            <a:extLst>
              <a:ext uri="{FF2B5EF4-FFF2-40B4-BE49-F238E27FC236}">
                <a16:creationId xmlns:a16="http://schemas.microsoft.com/office/drawing/2014/main" id="{AA12F501-F3E5-2FBD-CE67-6E6DDA02A8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10235"/>
            <a:ext cx="8521699" cy="6868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25C302-CD4D-223D-83B5-D33F3A46EB3E}"/>
              </a:ext>
            </a:extLst>
          </p:cNvPr>
          <p:cNvSpPr txBox="1"/>
          <p:nvPr/>
        </p:nvSpPr>
        <p:spPr>
          <a:xfrm>
            <a:off x="10603149" y="1955260"/>
            <a:ext cx="1400783" cy="1200329"/>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avec </a:t>
            </a:r>
            <a:r>
              <a:rPr lang="en-GB" dirty="0" err="1">
                <a:solidFill>
                  <a:srgbClr val="FFFF00"/>
                </a:solidFill>
                <a:latin typeface="Bodoni MT Condensed" panose="02070606080606020203" pitchFamily="18" charset="0"/>
              </a:rPr>
              <a:t>Usine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1896-1906</a:t>
            </a:r>
          </a:p>
          <a:p>
            <a:r>
              <a:rPr lang="en-GB" dirty="0">
                <a:solidFill>
                  <a:srgbClr val="FFFF00"/>
                </a:solidFill>
                <a:latin typeface="Bodoni MT Condensed" panose="02070606080606020203" pitchFamily="18" charset="0"/>
              </a:rPr>
              <a:t>Le Douanier Rousseau</a:t>
            </a:r>
          </a:p>
        </p:txBody>
      </p:sp>
    </p:spTree>
    <p:extLst>
      <p:ext uri="{BB962C8B-B14F-4D97-AF65-F5344CB8AC3E}">
        <p14:creationId xmlns:p14="http://schemas.microsoft.com/office/powerpoint/2010/main" val="145398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circle(in)">
                                      <p:cBhvr>
                                        <p:cTn id="13" dur="2000"/>
                                        <p:tgtEl>
                                          <p:spTgt spid="163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EDAD6C-1ECF-4942-8C3B-677A3E55FB32}"/>
              </a:ext>
            </a:extLst>
          </p:cNvPr>
          <p:cNvSpPr>
            <a:spLocks noGrp="1"/>
          </p:cNvSpPr>
          <p:nvPr>
            <p:ph type="title"/>
          </p:nvPr>
        </p:nvSpPr>
        <p:spPr>
          <a:xfrm>
            <a:off x="838200" y="4435052"/>
            <a:ext cx="3093720" cy="1645920"/>
          </a:xfrm>
        </p:spPr>
        <p:txBody>
          <a:bodyPr>
            <a:normAutofit fontScale="90000"/>
          </a:bodyPr>
          <a:lstStyle/>
          <a:p>
            <a:r>
              <a:rPr lang="en-GB" sz="3200" b="1" dirty="0">
                <a:latin typeface="Bodoni MT" panose="02070603080606020203" pitchFamily="18" charset="0"/>
              </a:rPr>
              <a:t>Henri “Le Douanier” Rousseau </a:t>
            </a:r>
            <a:r>
              <a:rPr lang="en-GB" sz="2600" b="1" dirty="0">
                <a:solidFill>
                  <a:srgbClr val="FFFF00"/>
                </a:solidFill>
                <a:latin typeface="Bodoni MT" panose="02070603080606020203" pitchFamily="18" charset="0"/>
              </a:rPr>
              <a:t>1844-1910</a:t>
            </a:r>
            <a:endParaRPr lang="en-GB" sz="2600" dirty="0">
              <a:solidFill>
                <a:srgbClr val="FFFF00"/>
              </a:solidFill>
              <a:latin typeface="Bodoni MT" panose="02070603080606020203" pitchFamily="18" charset="0"/>
            </a:endParaRPr>
          </a:p>
        </p:txBody>
      </p:sp>
      <p:pic>
        <p:nvPicPr>
          <p:cNvPr id="9" name="Picture 8" descr="A zebra stands next to a palm tree&#10;&#10;Description automatically generated">
            <a:extLst>
              <a:ext uri="{FF2B5EF4-FFF2-40B4-BE49-F238E27FC236}">
                <a16:creationId xmlns:a16="http://schemas.microsoft.com/office/drawing/2014/main" id="{BFCA1124-7DC1-4E7B-9409-605C67B963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94498" y="106917"/>
            <a:ext cx="3931900" cy="4005072"/>
          </a:xfrm>
          <a:prstGeom prst="rect">
            <a:avLst/>
          </a:prstGeom>
        </p:spPr>
      </p:pic>
      <p:pic>
        <p:nvPicPr>
          <p:cNvPr id="11" name="Picture 10" descr="A picture containing table, large, filled, standing&#10;&#10;Description automatically generated">
            <a:extLst>
              <a:ext uri="{FF2B5EF4-FFF2-40B4-BE49-F238E27FC236}">
                <a16:creationId xmlns:a16="http://schemas.microsoft.com/office/drawing/2014/main" id="{400E0305-7115-4FFC-AF68-2250D53E2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20876" y="1006964"/>
            <a:ext cx="3931920" cy="4005071"/>
          </a:xfrm>
          <a:prstGeom prst="rect">
            <a:avLst/>
          </a:prstGeom>
        </p:spPr>
      </p:pic>
      <p:pic>
        <p:nvPicPr>
          <p:cNvPr id="5" name="Picture 4" descr="A close up of a plant&#10;&#10;Description automatically generated">
            <a:extLst>
              <a:ext uri="{FF2B5EF4-FFF2-40B4-BE49-F238E27FC236}">
                <a16:creationId xmlns:a16="http://schemas.microsoft.com/office/drawing/2014/main" id="{33D26525-7CDE-4933-9E6A-6BF807E616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0060" y="2109450"/>
            <a:ext cx="3931920" cy="4005072"/>
          </a:xfrm>
          <a:prstGeom prst="rect">
            <a:avLst/>
          </a:prstGeom>
        </p:spPr>
      </p:pic>
      <p:sp>
        <p:nvSpPr>
          <p:cNvPr id="20" name="Rectangle 1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843EC50-8551-4082-840D-BF2AF9F31158}"/>
              </a:ext>
            </a:extLst>
          </p:cNvPr>
          <p:cNvSpPr>
            <a:spLocks noGrp="1"/>
          </p:cNvSpPr>
          <p:nvPr>
            <p:ph type="body"/>
          </p:nvPr>
        </p:nvSpPr>
        <p:spPr>
          <a:xfrm>
            <a:off x="275194" y="6327180"/>
            <a:ext cx="7104188" cy="721032"/>
          </a:xfrm>
        </p:spPr>
        <p:txBody>
          <a:bodyPr anchor="ctr">
            <a:norm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https://www.bing.com/videos/search?q=henri+le+douanier+rousseau&amp;&amp;view=detail&amp;mid=8ABFD2207642C508FFC08ABFD2207642C508FFC0&amp;&amp;FORM=VDRVRV</a:t>
            </a:r>
            <a:endParaRPr lang="en-GB" sz="1200" dirty="0">
              <a:solidFill>
                <a:srgbClr val="FFFF00"/>
              </a:solidFill>
            </a:endParaRPr>
          </a:p>
          <a:p>
            <a:endParaRPr lang="en-GB" sz="1800" dirty="0"/>
          </a:p>
        </p:txBody>
      </p:sp>
      <p:sp>
        <p:nvSpPr>
          <p:cNvPr id="4" name="TextBox 3">
            <a:extLst>
              <a:ext uri="{FF2B5EF4-FFF2-40B4-BE49-F238E27FC236}">
                <a16:creationId xmlns:a16="http://schemas.microsoft.com/office/drawing/2014/main" id="{E8B25976-0933-E88F-8AC5-816128CE7A4F}"/>
              </a:ext>
            </a:extLst>
          </p:cNvPr>
          <p:cNvSpPr txBox="1"/>
          <p:nvPr/>
        </p:nvSpPr>
        <p:spPr>
          <a:xfrm>
            <a:off x="8463909" y="6244733"/>
            <a:ext cx="3524221"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Le Rêve 1907 Le Douanier  </a:t>
            </a:r>
          </a:p>
        </p:txBody>
      </p:sp>
      <p:sp>
        <p:nvSpPr>
          <p:cNvPr id="7" name="TextBox 6">
            <a:extLst>
              <a:ext uri="{FF2B5EF4-FFF2-40B4-BE49-F238E27FC236}">
                <a16:creationId xmlns:a16="http://schemas.microsoft.com/office/drawing/2014/main" id="{9F8DADE9-4009-9C42-7820-C0B529D08043}"/>
              </a:ext>
            </a:extLst>
          </p:cNvPr>
          <p:cNvSpPr txBox="1"/>
          <p:nvPr/>
        </p:nvSpPr>
        <p:spPr>
          <a:xfrm>
            <a:off x="4139184" y="5012035"/>
            <a:ext cx="365073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Jungle </a:t>
            </a:r>
            <a:r>
              <a:rPr lang="en-GB" dirty="0" err="1">
                <a:solidFill>
                  <a:srgbClr val="FFFF00"/>
                </a:solidFill>
                <a:latin typeface="Bodoni MT Condensed" panose="02070606080606020203" pitchFamily="18" charset="0"/>
              </a:rPr>
              <a:t>Imaginaire</a:t>
            </a:r>
            <a:r>
              <a:rPr lang="en-GB" dirty="0">
                <a:solidFill>
                  <a:srgbClr val="FFFF00"/>
                </a:solidFill>
                <a:latin typeface="Bodoni MT Condensed" panose="02070606080606020203" pitchFamily="18" charset="0"/>
              </a:rPr>
              <a:t>  1904 Le Douanier Rousseau</a:t>
            </a:r>
          </a:p>
        </p:txBody>
      </p:sp>
      <p:sp>
        <p:nvSpPr>
          <p:cNvPr id="8" name="TextBox 7">
            <a:extLst>
              <a:ext uri="{FF2B5EF4-FFF2-40B4-BE49-F238E27FC236}">
                <a16:creationId xmlns:a16="http://schemas.microsoft.com/office/drawing/2014/main" id="{FDB26B7B-AFBA-E796-5A96-A38A02A079F5}"/>
              </a:ext>
            </a:extLst>
          </p:cNvPr>
          <p:cNvSpPr txBox="1"/>
          <p:nvPr/>
        </p:nvSpPr>
        <p:spPr>
          <a:xfrm>
            <a:off x="94488" y="4244840"/>
            <a:ext cx="393192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Curiosité</a:t>
            </a:r>
            <a:r>
              <a:rPr lang="en-GB" dirty="0">
                <a:solidFill>
                  <a:srgbClr val="FFFF00"/>
                </a:solidFill>
                <a:latin typeface="Bodoni MT Condensed" panose="02070606080606020203" pitchFamily="18" charset="0"/>
              </a:rPr>
              <a:t> 1901 Le Douanier Rousseau</a:t>
            </a:r>
          </a:p>
        </p:txBody>
      </p:sp>
      <p:pic>
        <p:nvPicPr>
          <p:cNvPr id="18434" name="Picture 2" descr="See the source image">
            <a:extLst>
              <a:ext uri="{FF2B5EF4-FFF2-40B4-BE49-F238E27FC236}">
                <a16:creationId xmlns:a16="http://schemas.microsoft.com/office/drawing/2014/main" id="{26BD09E6-EC39-087B-D9F4-A9AD447F57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2250" y="0"/>
            <a:ext cx="11745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9F16FC-3ADB-0502-23CA-A78F39740A26}"/>
              </a:ext>
            </a:extLst>
          </p:cNvPr>
          <p:cNvSpPr txBox="1"/>
          <p:nvPr/>
        </p:nvSpPr>
        <p:spPr>
          <a:xfrm>
            <a:off x="490408" y="204281"/>
            <a:ext cx="3050460"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Guerre 1907 Le Douanier Rousseau</a:t>
            </a:r>
          </a:p>
        </p:txBody>
      </p:sp>
    </p:spTree>
    <p:extLst>
      <p:ext uri="{BB962C8B-B14F-4D97-AF65-F5344CB8AC3E}">
        <p14:creationId xmlns:p14="http://schemas.microsoft.com/office/powerpoint/2010/main" val="304774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8434"/>
                                        </p:tgtEl>
                                        <p:attrNameLst>
                                          <p:attrName>style.visibility</p:attrName>
                                        </p:attrNameLst>
                                      </p:cBhvr>
                                      <p:to>
                                        <p:strVal val="visible"/>
                                      </p:to>
                                    </p:set>
                                    <p:animEffect transition="in" filter="wipe(down)">
                                      <p:cBhvr>
                                        <p:cTn id="46" dur="500"/>
                                        <p:tgtEl>
                                          <p:spTgt spid="1843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P spid="8" grpId="0"/>
      <p:bldP spid="10" grpId="0"/>
    </p:bld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3D15-CA75-A6A8-8A70-8430B5D5C66F}"/>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7B03973A-BEE9-5247-7B28-CA8107CAE7B1}"/>
              </a:ext>
            </a:extLst>
          </p:cNvPr>
          <p:cNvSpPr>
            <a:spLocks noGrp="1"/>
          </p:cNvSpPr>
          <p:nvPr>
            <p:ph type="body"/>
          </p:nvPr>
        </p:nvSpPr>
        <p:spPr/>
        <p:txBody>
          <a:bodyPr/>
          <a:lstStyle/>
          <a:p>
            <a:endParaRPr lang="en-GB" dirty="0"/>
          </a:p>
        </p:txBody>
      </p:sp>
      <p:pic>
        <p:nvPicPr>
          <p:cNvPr id="15362" name="Picture 2" descr="Pin by zelos Lan on Henri rousseau | Henri rousseau paintings, Henri ...">
            <a:extLst>
              <a:ext uri="{FF2B5EF4-FFF2-40B4-BE49-F238E27FC236}">
                <a16:creationId xmlns:a16="http://schemas.microsoft.com/office/drawing/2014/main" id="{5ADF3DAB-436D-1F46-7922-1E2F73FE9B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53548"/>
            <a:ext cx="6409276" cy="5347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705197-16C6-58A6-54DE-24AE8DEC2BE4}"/>
              </a:ext>
            </a:extLst>
          </p:cNvPr>
          <p:cNvSpPr txBox="1"/>
          <p:nvPr/>
        </p:nvSpPr>
        <p:spPr>
          <a:xfrm>
            <a:off x="0" y="6488349"/>
            <a:ext cx="6293796" cy="369332"/>
          </a:xfrm>
          <a:prstGeom prst="rect">
            <a:avLst/>
          </a:prstGeom>
          <a:noFill/>
        </p:spPr>
        <p:txBody>
          <a:bodyPr wrap="square" rtlCol="0">
            <a:spAutoFit/>
          </a:bodyPr>
          <a:lstStyle/>
          <a:p>
            <a:pPr algn="ctr"/>
            <a:r>
              <a:rPr lang="en-GB" dirty="0">
                <a:latin typeface="Bodoni MT Condensed" panose="02070606080606020203" pitchFamily="18" charset="0"/>
              </a:rPr>
              <a:t>La Seine </a:t>
            </a:r>
            <a:r>
              <a:rPr lang="en-GB" dirty="0">
                <a:latin typeface="Bodoni MT Condensed" panose="02070606080606020203" pitchFamily="18" charset="0"/>
                <a:cs typeface="Arial" panose="020B0604020202020204" pitchFamily="34" charset="0"/>
              </a:rPr>
              <a:t>à</a:t>
            </a:r>
            <a:r>
              <a:rPr lang="en-GB" dirty="0">
                <a:latin typeface="Bodoni MT Condensed" panose="02070606080606020203" pitchFamily="18" charset="0"/>
              </a:rPr>
              <a:t> </a:t>
            </a:r>
            <a:r>
              <a:rPr lang="en-GB" dirty="0" err="1">
                <a:latin typeface="Bodoni MT Condensed" panose="02070606080606020203" pitchFamily="18" charset="0"/>
              </a:rPr>
              <a:t>Suresne</a:t>
            </a:r>
            <a:r>
              <a:rPr lang="en-GB" dirty="0">
                <a:latin typeface="Bodoni MT Condensed" panose="02070606080606020203" pitchFamily="18" charset="0"/>
              </a:rPr>
              <a:t> Henri Le Douanier Rousseau</a:t>
            </a:r>
          </a:p>
        </p:txBody>
      </p:sp>
      <p:pic>
        <p:nvPicPr>
          <p:cNvPr id="15364" name="Picture 4" descr="Soissons, Houses and Factory of Mr. Henry, 1833 - Camille Corot ...">
            <a:extLst>
              <a:ext uri="{FF2B5EF4-FFF2-40B4-BE49-F238E27FC236}">
                <a16:creationId xmlns:a16="http://schemas.microsoft.com/office/drawing/2014/main" id="{A59472DE-290F-52B9-14DC-87191CE3A5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9276" y="1699136"/>
            <a:ext cx="5906613" cy="4701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EC63F9-F406-F466-7625-731B78CBE289}"/>
              </a:ext>
            </a:extLst>
          </p:cNvPr>
          <p:cNvSpPr txBox="1"/>
          <p:nvPr/>
        </p:nvSpPr>
        <p:spPr>
          <a:xfrm>
            <a:off x="6478621" y="6488349"/>
            <a:ext cx="5713379" cy="369332"/>
          </a:xfrm>
          <a:prstGeom prst="rect">
            <a:avLst/>
          </a:prstGeom>
          <a:noFill/>
        </p:spPr>
        <p:txBody>
          <a:bodyPr wrap="square" rtlCol="0">
            <a:spAutoFit/>
          </a:bodyPr>
          <a:lstStyle/>
          <a:p>
            <a:pPr algn="ctr"/>
            <a:r>
              <a:rPr lang="en-GB" dirty="0" err="1">
                <a:latin typeface="Bodoni MT Condensed" panose="02070606080606020203" pitchFamily="18" charset="0"/>
              </a:rPr>
              <a:t>L’Usine</a:t>
            </a:r>
            <a:r>
              <a:rPr lang="en-GB" dirty="0">
                <a:latin typeface="Bodoni MT Condensed" panose="02070606080606020203" pitchFamily="18" charset="0"/>
              </a:rPr>
              <a:t> de Monsieur Henry Camille Corot</a:t>
            </a:r>
          </a:p>
        </p:txBody>
      </p:sp>
    </p:spTree>
    <p:extLst>
      <p:ext uri="{BB962C8B-B14F-4D97-AF65-F5344CB8AC3E}">
        <p14:creationId xmlns:p14="http://schemas.microsoft.com/office/powerpoint/2010/main" val="31231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circle(in)">
                                      <p:cBhvr>
                                        <p:cTn id="13" dur="2000"/>
                                        <p:tgtEl>
                                          <p:spTgt spid="1536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barn(inVertical)">
                                      <p:cBhvr>
                                        <p:cTn id="18" dur="500"/>
                                        <p:tgtEl>
                                          <p:spTgt spid="1536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8054-2E60-41DF-A988-3D34FDA964B2}"/>
              </a:ext>
            </a:extLst>
          </p:cNvPr>
          <p:cNvSpPr>
            <a:spLocks noGrp="1"/>
          </p:cNvSpPr>
          <p:nvPr>
            <p:ph type="title"/>
          </p:nvPr>
        </p:nvSpPr>
        <p:spPr>
          <a:xfrm>
            <a:off x="762001" y="803325"/>
            <a:ext cx="5314536" cy="1325563"/>
          </a:xfrm>
        </p:spPr>
        <p:txBody>
          <a:bodyPr>
            <a:normAutofit/>
          </a:bodyPr>
          <a:lstStyle/>
          <a:p>
            <a:r>
              <a:rPr lang="en-GB" b="1" dirty="0">
                <a:latin typeface="Bodoni MT" panose="02070603080606020203" pitchFamily="18" charset="0"/>
              </a:rPr>
              <a:t>Gustave Caillebotte </a:t>
            </a:r>
            <a:r>
              <a:rPr lang="en-GB" sz="2800" dirty="0">
                <a:solidFill>
                  <a:srgbClr val="FFFF00"/>
                </a:solidFill>
                <a:latin typeface="Bodoni MT" panose="02070603080606020203" pitchFamily="18" charset="0"/>
              </a:rPr>
              <a:t>1848-1894</a:t>
            </a:r>
          </a:p>
        </p:txBody>
      </p:sp>
      <p:sp>
        <p:nvSpPr>
          <p:cNvPr id="3" name="Text Placeholder 2">
            <a:extLst>
              <a:ext uri="{FF2B5EF4-FFF2-40B4-BE49-F238E27FC236}">
                <a16:creationId xmlns:a16="http://schemas.microsoft.com/office/drawing/2014/main" id="{BE247948-9818-4C8C-B241-727892E65418}"/>
              </a:ext>
            </a:extLst>
          </p:cNvPr>
          <p:cNvSpPr>
            <a:spLocks noGrp="1"/>
          </p:cNvSpPr>
          <p:nvPr>
            <p:ph type="body"/>
          </p:nvPr>
        </p:nvSpPr>
        <p:spPr>
          <a:xfrm>
            <a:off x="762000" y="2279018"/>
            <a:ext cx="5314543" cy="4418344"/>
          </a:xfrm>
        </p:spPr>
        <p:txBody>
          <a:bodyPr anchor="t">
            <a:normAutofit fontScale="70000" lnSpcReduction="20000"/>
          </a:bodyPr>
          <a:lstStyle/>
          <a:p>
            <a:pPr>
              <a:spcAft>
                <a:spcPts val="600"/>
              </a:spcAft>
            </a:pPr>
            <a:r>
              <a:rPr lang="en-GB" dirty="0">
                <a:latin typeface="Bodoni MT" panose="02070603080606020203" pitchFamily="18" charset="0"/>
              </a:rPr>
              <a:t>Came from very wealthy family</a:t>
            </a:r>
          </a:p>
          <a:p>
            <a:pPr>
              <a:spcAft>
                <a:spcPts val="600"/>
              </a:spcAft>
            </a:pPr>
            <a:r>
              <a:rPr lang="en-GB" dirty="0">
                <a:latin typeface="Bodoni MT" panose="02070603080606020203" pitchFamily="18" charset="0"/>
              </a:rPr>
              <a:t>Trained as lawyer and engineer</a:t>
            </a:r>
          </a:p>
          <a:p>
            <a:pPr>
              <a:spcAft>
                <a:spcPts val="600"/>
              </a:spcAft>
            </a:pPr>
            <a:r>
              <a:rPr lang="en-GB" dirty="0">
                <a:latin typeface="Bodoni MT" panose="02070603080606020203" pitchFamily="18" charset="0"/>
              </a:rPr>
              <a:t>Helped Impressionists and others by buying their pictures</a:t>
            </a:r>
          </a:p>
          <a:p>
            <a:pPr>
              <a:spcAft>
                <a:spcPts val="600"/>
              </a:spcAft>
            </a:pPr>
            <a:r>
              <a:rPr lang="en-GB" dirty="0">
                <a:latin typeface="Bodoni MT" panose="02070603080606020203" pitchFamily="18" charset="0"/>
              </a:rPr>
              <a:t>Realist/Impressionist/Neo impressionist</a:t>
            </a:r>
          </a:p>
          <a:p>
            <a:pPr>
              <a:spcAft>
                <a:spcPts val="600"/>
              </a:spcAft>
            </a:pPr>
            <a:r>
              <a:rPr lang="en-GB" dirty="0">
                <a:latin typeface="Bodoni MT" panose="02070603080606020203" pitchFamily="18" charset="0"/>
              </a:rPr>
              <a:t>Influenced by Japanese Art</a:t>
            </a:r>
          </a:p>
          <a:p>
            <a:pPr>
              <a:spcAft>
                <a:spcPts val="600"/>
              </a:spcAft>
            </a:pPr>
            <a:r>
              <a:rPr lang="en-GB" dirty="0">
                <a:latin typeface="Bodoni MT" panose="02070603080606020203" pitchFamily="18" charset="0"/>
              </a:rPr>
              <a:t>Recently rediscovered and reassessed.</a:t>
            </a: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tanding in front of a building&#10;&#10;Description automatically generated">
            <a:extLst>
              <a:ext uri="{FF2B5EF4-FFF2-40B4-BE49-F238E27FC236}">
                <a16:creationId xmlns:a16="http://schemas.microsoft.com/office/drawing/2014/main" id="{B66CD5BC-EDB8-4DFE-AA78-7570F3F638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672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AC09E9-EBD5-4CFC-B0A1-941180262F26}"/>
              </a:ext>
            </a:extLst>
          </p:cNvPr>
          <p:cNvSpPr>
            <a:spLocks noGrp="1"/>
          </p:cNvSpPr>
          <p:nvPr>
            <p:ph type="title"/>
          </p:nvPr>
        </p:nvSpPr>
        <p:spPr>
          <a:xfrm>
            <a:off x="838200" y="4440602"/>
            <a:ext cx="3300663" cy="1645920"/>
          </a:xfrm>
        </p:spPr>
        <p:txBody>
          <a:bodyPr>
            <a:normAutofit/>
          </a:bodyPr>
          <a:lstStyle/>
          <a:p>
            <a:r>
              <a:rPr lang="en-GB" sz="2800" b="1" dirty="0">
                <a:solidFill>
                  <a:srgbClr val="FFFF00"/>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p>
        </p:txBody>
      </p:sp>
      <p:pic>
        <p:nvPicPr>
          <p:cNvPr id="9" name="Picture 8" descr="A group of people walking in the rain holding an umbrella&#10;&#10;Description automatically generated">
            <a:extLst>
              <a:ext uri="{FF2B5EF4-FFF2-40B4-BE49-F238E27FC236}">
                <a16:creationId xmlns:a16="http://schemas.microsoft.com/office/drawing/2014/main" id="{F65432B9-FE3B-4585-94D7-9B9C2FEB9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4415" y="308610"/>
            <a:ext cx="3584448" cy="3639935"/>
          </a:xfrm>
          <a:prstGeom prst="rect">
            <a:avLst/>
          </a:prstGeom>
        </p:spPr>
      </p:pic>
      <p:pic>
        <p:nvPicPr>
          <p:cNvPr id="7" name="Picture 6" descr="A picture containing old, building, yellow, table&#10;&#10;Description automatically generated">
            <a:extLst>
              <a:ext uri="{FF2B5EF4-FFF2-40B4-BE49-F238E27FC236}">
                <a16:creationId xmlns:a16="http://schemas.microsoft.com/office/drawing/2014/main" id="{A23BF698-71A4-432A-83C0-263EEBFBA0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4468" y="1435963"/>
            <a:ext cx="3584448" cy="3639312"/>
          </a:xfrm>
          <a:prstGeom prst="rect">
            <a:avLst/>
          </a:prstGeom>
        </p:spPr>
      </p:pic>
      <p:pic>
        <p:nvPicPr>
          <p:cNvPr id="5" name="Picture 4" descr="A close up of a mountain&#10;&#10;Description automatically generated">
            <a:extLst>
              <a:ext uri="{FF2B5EF4-FFF2-40B4-BE49-F238E27FC236}">
                <a16:creationId xmlns:a16="http://schemas.microsoft.com/office/drawing/2014/main" id="{CD3EEF8D-B4BC-483A-A2C5-136A5C687F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01423" y="2292332"/>
            <a:ext cx="3584448" cy="3639312"/>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0439ED6-A5A2-46D3-97B5-0C633C1F4FD2}"/>
              </a:ext>
            </a:extLst>
          </p:cNvPr>
          <p:cNvSpPr>
            <a:spLocks noGrp="1"/>
          </p:cNvSpPr>
          <p:nvPr>
            <p:ph type="body"/>
          </p:nvPr>
        </p:nvSpPr>
        <p:spPr>
          <a:xfrm>
            <a:off x="4578824" y="4440602"/>
            <a:ext cx="6860184" cy="1645920"/>
          </a:xfrm>
        </p:spPr>
        <p:txBody>
          <a:bodyPr anchor="ctr">
            <a:normAutofit/>
          </a:bodyPr>
          <a:lstStyle/>
          <a:p>
            <a:endParaRPr lang="en-GB" sz="1800"/>
          </a:p>
        </p:txBody>
      </p:sp>
      <p:sp>
        <p:nvSpPr>
          <p:cNvPr id="4" name="TextBox 3">
            <a:extLst>
              <a:ext uri="{FF2B5EF4-FFF2-40B4-BE49-F238E27FC236}">
                <a16:creationId xmlns:a16="http://schemas.microsoft.com/office/drawing/2014/main" id="{43A66290-8FA0-431D-CA9F-61DF1B142AA4}"/>
              </a:ext>
            </a:extLst>
          </p:cNvPr>
          <p:cNvSpPr txBox="1"/>
          <p:nvPr/>
        </p:nvSpPr>
        <p:spPr>
          <a:xfrm>
            <a:off x="682432" y="4218902"/>
            <a:ext cx="324235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Paris Jour de </a:t>
            </a:r>
            <a:r>
              <a:rPr lang="en-GB" dirty="0" err="1">
                <a:solidFill>
                  <a:srgbClr val="FFFF00"/>
                </a:solidFill>
                <a:latin typeface="Bodoni MT Condensed" panose="02070606080606020203" pitchFamily="18" charset="0"/>
              </a:rPr>
              <a:t>Pluie</a:t>
            </a:r>
            <a:r>
              <a:rPr lang="en-GB" dirty="0">
                <a:solidFill>
                  <a:srgbClr val="FFFF00"/>
                </a:solidFill>
                <a:latin typeface="Bodoni MT Condensed" panose="02070606080606020203" pitchFamily="18" charset="0"/>
              </a:rPr>
              <a:t> 1877 Gustave Caillebotte</a:t>
            </a:r>
          </a:p>
        </p:txBody>
      </p:sp>
      <p:sp>
        <p:nvSpPr>
          <p:cNvPr id="6" name="TextBox 5">
            <a:extLst>
              <a:ext uri="{FF2B5EF4-FFF2-40B4-BE49-F238E27FC236}">
                <a16:creationId xmlns:a16="http://schemas.microsoft.com/office/drawing/2014/main" id="{D9703486-A8B7-8163-BA9E-F3079A99C056}"/>
              </a:ext>
            </a:extLst>
          </p:cNvPr>
          <p:cNvSpPr txBox="1"/>
          <p:nvPr/>
        </p:nvSpPr>
        <p:spPr>
          <a:xfrm>
            <a:off x="8008916" y="5992932"/>
            <a:ext cx="358444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Boulevard Des </a:t>
            </a:r>
            <a:r>
              <a:rPr lang="en-GB" dirty="0" err="1">
                <a:solidFill>
                  <a:srgbClr val="FFFF00"/>
                </a:solidFill>
                <a:latin typeface="Bodoni MT Condensed" panose="02070606080606020203" pitchFamily="18" charset="0"/>
              </a:rPr>
              <a:t>Italiens</a:t>
            </a:r>
            <a:r>
              <a:rPr lang="en-GB" dirty="0">
                <a:solidFill>
                  <a:srgbClr val="FFFF00"/>
                </a:solidFill>
                <a:latin typeface="Bodoni MT Condensed" panose="02070606080606020203" pitchFamily="18" charset="0"/>
              </a:rPr>
              <a:t> 1880 Gustave Caillebotte</a:t>
            </a:r>
          </a:p>
        </p:txBody>
      </p:sp>
      <p:sp>
        <p:nvSpPr>
          <p:cNvPr id="8" name="TextBox 7">
            <a:extLst>
              <a:ext uri="{FF2B5EF4-FFF2-40B4-BE49-F238E27FC236}">
                <a16:creationId xmlns:a16="http://schemas.microsoft.com/office/drawing/2014/main" id="{036AD5D2-22C6-7A7C-845E-BD51085610FE}"/>
              </a:ext>
            </a:extLst>
          </p:cNvPr>
          <p:cNvSpPr txBox="1"/>
          <p:nvPr/>
        </p:nvSpPr>
        <p:spPr>
          <a:xfrm>
            <a:off x="4422647" y="5263562"/>
            <a:ext cx="354001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Jour de </a:t>
            </a:r>
            <a:r>
              <a:rPr lang="en-GB" dirty="0" err="1">
                <a:solidFill>
                  <a:srgbClr val="FFFF00"/>
                </a:solidFill>
                <a:latin typeface="Bodoni MT Condensed" panose="02070606080606020203" pitchFamily="18" charset="0"/>
              </a:rPr>
              <a:t>Neige</a:t>
            </a:r>
            <a:r>
              <a:rPr lang="en-GB" dirty="0">
                <a:solidFill>
                  <a:srgbClr val="FFFF00"/>
                </a:solidFill>
                <a:latin typeface="Bodoni MT Condensed" panose="02070606080606020203" pitchFamily="18" charset="0"/>
              </a:rPr>
              <a:t> a Paris c.1880 Gustave Caillebotte</a:t>
            </a:r>
          </a:p>
        </p:txBody>
      </p:sp>
      <p:pic>
        <p:nvPicPr>
          <p:cNvPr id="21506" name="Picture 2" descr="See the source image">
            <a:extLst>
              <a:ext uri="{FF2B5EF4-FFF2-40B4-BE49-F238E27FC236}">
                <a16:creationId xmlns:a16="http://schemas.microsoft.com/office/drawing/2014/main" id="{4003AAE6-E8EE-04AA-A74D-4B6D3EB637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0676" y="87993"/>
            <a:ext cx="9783485" cy="67700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66F14-7E52-985E-BD0E-B4B470C5220E}"/>
              </a:ext>
            </a:extLst>
          </p:cNvPr>
          <p:cNvSpPr txBox="1"/>
          <p:nvPr/>
        </p:nvSpPr>
        <p:spPr>
          <a:xfrm>
            <a:off x="7106057" y="0"/>
            <a:ext cx="3813242"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Les </a:t>
            </a:r>
            <a:r>
              <a:rPr lang="en-GB" dirty="0" err="1">
                <a:solidFill>
                  <a:srgbClr val="FFFF00"/>
                </a:solidFill>
                <a:latin typeface="Bodoni MT Condensed" panose="02070606080606020203" pitchFamily="18" charset="0"/>
              </a:rPr>
              <a:t>Rameurs</a:t>
            </a:r>
            <a:r>
              <a:rPr lang="en-GB" dirty="0">
                <a:solidFill>
                  <a:srgbClr val="FFFF00"/>
                </a:solidFill>
                <a:latin typeface="Bodoni MT Condensed" panose="02070606080606020203" pitchFamily="18" charset="0"/>
              </a:rPr>
              <a:t> Sur </a:t>
            </a:r>
            <a:r>
              <a:rPr lang="en-GB" dirty="0" err="1">
                <a:solidFill>
                  <a:srgbClr val="FFFF00"/>
                </a:solidFill>
                <a:latin typeface="Bodoni MT Condensed" panose="02070606080606020203" pitchFamily="18" charset="0"/>
              </a:rPr>
              <a:t>l’Yerres</a:t>
            </a:r>
            <a:r>
              <a:rPr lang="en-GB" dirty="0">
                <a:solidFill>
                  <a:srgbClr val="FFFF00"/>
                </a:solidFill>
                <a:latin typeface="Bodoni MT Condensed" panose="02070606080606020203" pitchFamily="18" charset="0"/>
              </a:rPr>
              <a:t> 1877 Gustave Caillebotte</a:t>
            </a:r>
          </a:p>
        </p:txBody>
      </p:sp>
    </p:spTree>
    <p:extLst>
      <p:ext uri="{BB962C8B-B14F-4D97-AF65-F5344CB8AC3E}">
        <p14:creationId xmlns:p14="http://schemas.microsoft.com/office/powerpoint/2010/main" val="36386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506"/>
                                        </p:tgtEl>
                                        <p:attrNameLst>
                                          <p:attrName>style.visibility</p:attrName>
                                        </p:attrNameLst>
                                      </p:cBhvr>
                                      <p:to>
                                        <p:strVal val="visible"/>
                                      </p:to>
                                    </p:set>
                                    <p:animEffect transition="in" filter="barn(inVertical)">
                                      <p:cBhvr>
                                        <p:cTn id="46" dur="500"/>
                                        <p:tgtEl>
                                          <p:spTgt spid="215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9230-8542-C564-28CF-8814E2704FE5}"/>
              </a:ext>
            </a:extLst>
          </p:cNvPr>
          <p:cNvSpPr>
            <a:spLocks noGrp="1"/>
          </p:cNvSpPr>
          <p:nvPr>
            <p:ph type="title"/>
          </p:nvPr>
        </p:nvSpPr>
        <p:spPr/>
        <p:txBody>
          <a:bodyPr/>
          <a:lstStyle/>
          <a:p>
            <a:r>
              <a:rPr lang="en-GB" b="1" dirty="0">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1FF1CA27-957E-71B7-8D3F-0E6F7316F6B0}"/>
              </a:ext>
            </a:extLst>
          </p:cNvPr>
          <p:cNvSpPr>
            <a:spLocks noGrp="1"/>
          </p:cNvSpPr>
          <p:nvPr>
            <p:ph type="body"/>
          </p:nvPr>
        </p:nvSpPr>
        <p:spPr/>
        <p:txBody>
          <a:bodyPr/>
          <a:lstStyle/>
          <a:p>
            <a:endParaRPr lang="en-GB"/>
          </a:p>
        </p:txBody>
      </p:sp>
      <p:pic>
        <p:nvPicPr>
          <p:cNvPr id="6146" name="Picture 2" descr="Gustave Caillebotte - Propriété Caillebotte">
            <a:extLst>
              <a:ext uri="{FF2B5EF4-FFF2-40B4-BE49-F238E27FC236}">
                <a16:creationId xmlns:a16="http://schemas.microsoft.com/office/drawing/2014/main" id="{C0B9287B-26C9-08D3-BF96-619826ACE1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058"/>
            <a:ext cx="9857715" cy="6920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461840-14AC-F0CE-0CFC-74A49349033B}"/>
              </a:ext>
            </a:extLst>
          </p:cNvPr>
          <p:cNvSpPr txBox="1"/>
          <p:nvPr/>
        </p:nvSpPr>
        <p:spPr>
          <a:xfrm>
            <a:off x="10172700" y="1276920"/>
            <a:ext cx="1914525" cy="1200329"/>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Le parc de la Maison de </a:t>
            </a:r>
            <a:r>
              <a:rPr lang="en-GB" dirty="0" err="1">
                <a:solidFill>
                  <a:srgbClr val="FFC000"/>
                </a:solidFill>
                <a:latin typeface="Bodoni MT Condensed" panose="02070606080606020203" pitchFamily="18" charset="0"/>
              </a:rPr>
              <a:t>Yerres</a:t>
            </a:r>
            <a:endParaRPr lang="en-GB" dirty="0">
              <a:solidFill>
                <a:srgbClr val="FFC000"/>
              </a:solidFill>
              <a:latin typeface="Bodoni MT Condensed" panose="02070606080606020203" pitchFamily="18" charset="0"/>
            </a:endParaRPr>
          </a:p>
          <a:p>
            <a:r>
              <a:rPr lang="en-GB" dirty="0">
                <a:solidFill>
                  <a:srgbClr val="FFC000"/>
                </a:solidFill>
                <a:latin typeface="Bodoni MT Condensed" panose="02070606080606020203" pitchFamily="18" charset="0"/>
              </a:rPr>
              <a:t>1875</a:t>
            </a:r>
          </a:p>
          <a:p>
            <a:r>
              <a:rPr lang="en-GB" dirty="0">
                <a:solidFill>
                  <a:srgbClr val="FFC000"/>
                </a:solidFill>
                <a:latin typeface="Bodoni MT Condensed" panose="02070606080606020203" pitchFamily="18" charset="0"/>
              </a:rPr>
              <a:t>Gustave Caillebotte </a:t>
            </a:r>
          </a:p>
        </p:txBody>
      </p:sp>
    </p:spTree>
    <p:extLst>
      <p:ext uri="{BB962C8B-B14F-4D97-AF65-F5344CB8AC3E}">
        <p14:creationId xmlns:p14="http://schemas.microsoft.com/office/powerpoint/2010/main" val="15869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6D5A-B319-722D-70FC-51A831F535CE}"/>
              </a:ext>
            </a:extLst>
          </p:cNvPr>
          <p:cNvSpPr>
            <a:spLocks noGrp="1"/>
          </p:cNvSpPr>
          <p:nvPr>
            <p:ph type="title"/>
          </p:nvPr>
        </p:nvSpPr>
        <p:spPr/>
        <p:txBody>
          <a:bodyPr/>
          <a:lstStyle/>
          <a:p>
            <a:r>
              <a:rPr lang="en-GB" b="1" dirty="0">
                <a:solidFill>
                  <a:srgbClr val="FF6699"/>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0CFAA94D-23A8-653B-DE21-3D3E1BF73506}"/>
              </a:ext>
            </a:extLst>
          </p:cNvPr>
          <p:cNvSpPr>
            <a:spLocks noGrp="1"/>
          </p:cNvSpPr>
          <p:nvPr>
            <p:ph type="body"/>
          </p:nvPr>
        </p:nvSpPr>
        <p:spPr/>
        <p:txBody>
          <a:bodyPr/>
          <a:lstStyle/>
          <a:p>
            <a:endParaRPr lang="en-GB" dirty="0"/>
          </a:p>
        </p:txBody>
      </p:sp>
      <p:pic>
        <p:nvPicPr>
          <p:cNvPr id="18434" name="Picture 2" descr="GUSTAVE CAILLEBOTTE (1848/1894), FRENCH PAINTER: Beyond impressionism ...">
            <a:extLst>
              <a:ext uri="{FF2B5EF4-FFF2-40B4-BE49-F238E27FC236}">
                <a16:creationId xmlns:a16="http://schemas.microsoft.com/office/drawing/2014/main" id="{795168B5-70A4-9AB3-4EDC-8DB965F04E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609" y="3638"/>
            <a:ext cx="9139149" cy="6854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FF580D-3A1B-E226-B8F1-EC821CE1AFE2}"/>
              </a:ext>
            </a:extLst>
          </p:cNvPr>
          <p:cNvSpPr txBox="1"/>
          <p:nvPr/>
        </p:nvSpPr>
        <p:spPr>
          <a:xfrm>
            <a:off x="10116766" y="1770434"/>
            <a:ext cx="1624519" cy="923330"/>
          </a:xfrm>
          <a:prstGeom prst="rect">
            <a:avLst/>
          </a:prstGeom>
          <a:noFill/>
        </p:spPr>
        <p:txBody>
          <a:bodyPr wrap="square" rtlCol="0">
            <a:spAutoFit/>
          </a:bodyPr>
          <a:lstStyle/>
          <a:p>
            <a:r>
              <a:rPr lang="en-GB" dirty="0">
                <a:solidFill>
                  <a:srgbClr val="92D050"/>
                </a:solidFill>
                <a:latin typeface="Bodoni MT Condensed" panose="02070606080606020203" pitchFamily="18" charset="0"/>
              </a:rPr>
              <a:t>Chemin </a:t>
            </a:r>
            <a:r>
              <a:rPr lang="en-GB" dirty="0" err="1">
                <a:solidFill>
                  <a:srgbClr val="92D050"/>
                </a:solidFill>
                <a:latin typeface="Bodoni MT Condensed" panose="02070606080606020203" pitchFamily="18" charset="0"/>
              </a:rPr>
              <a:t>Montant</a:t>
            </a:r>
            <a:r>
              <a:rPr lang="en-GB" dirty="0">
                <a:solidFill>
                  <a:srgbClr val="92D050"/>
                </a:solidFill>
                <a:latin typeface="Bodoni MT Condensed" panose="02070606080606020203" pitchFamily="18" charset="0"/>
              </a:rPr>
              <a:t> </a:t>
            </a:r>
          </a:p>
          <a:p>
            <a:r>
              <a:rPr lang="en-GB" dirty="0">
                <a:solidFill>
                  <a:srgbClr val="92D050"/>
                </a:solidFill>
                <a:latin typeface="Bodoni MT Condensed" panose="02070606080606020203" pitchFamily="18" charset="0"/>
              </a:rPr>
              <a:t>1881</a:t>
            </a:r>
          </a:p>
          <a:p>
            <a:r>
              <a:rPr lang="en-GB" dirty="0">
                <a:solidFill>
                  <a:srgbClr val="92D050"/>
                </a:solidFill>
                <a:latin typeface="Bodoni MT Condensed" panose="02070606080606020203" pitchFamily="18" charset="0"/>
              </a:rPr>
              <a:t>Gustave Caillebotte</a:t>
            </a:r>
          </a:p>
        </p:txBody>
      </p:sp>
    </p:spTree>
    <p:extLst>
      <p:ext uri="{BB962C8B-B14F-4D97-AF65-F5344CB8AC3E}">
        <p14:creationId xmlns:p14="http://schemas.microsoft.com/office/powerpoint/2010/main" val="4158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barn(inVertical)">
                                      <p:cBhvr>
                                        <p:cTn id="13" dur="5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EF31D0E8-D535-48C7-8D8C-7403D9090D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0" y="121670"/>
            <a:ext cx="3922776" cy="3937609"/>
          </a:xfrm>
          <a:prstGeom prst="rect">
            <a:avLst/>
          </a:prstGeom>
        </p:spPr>
      </p:pic>
      <p:pic>
        <p:nvPicPr>
          <p:cNvPr id="5" name="Picture 4" descr="A train crossing a bridge over a body of water&#10;&#10;Description automatically generated">
            <a:extLst>
              <a:ext uri="{FF2B5EF4-FFF2-40B4-BE49-F238E27FC236}">
                <a16:creationId xmlns:a16="http://schemas.microsoft.com/office/drawing/2014/main" id="{BFE41219-A103-4E57-A56E-2AE559A668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110154" y="154067"/>
            <a:ext cx="3922776" cy="3937599"/>
          </a:xfrm>
          <a:prstGeom prst="rect">
            <a:avLst/>
          </a:prstGeom>
        </p:spPr>
      </p:pic>
      <p:sp useBgFill="1">
        <p:nvSpPr>
          <p:cNvPr id="27" name="Rectangle 2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03460-4C2A-49D2-97D1-2F0F59166518}"/>
              </a:ext>
            </a:extLst>
          </p:cNvPr>
          <p:cNvSpPr>
            <a:spLocks noGrp="1"/>
          </p:cNvSpPr>
          <p:nvPr>
            <p:ph type="title"/>
          </p:nvPr>
        </p:nvSpPr>
        <p:spPr>
          <a:xfrm>
            <a:off x="865325" y="4462819"/>
            <a:ext cx="2869683" cy="1608383"/>
          </a:xfrm>
        </p:spPr>
        <p:txBody>
          <a:bodyPr>
            <a:normAutofit/>
          </a:bodyPr>
          <a:lstStyle/>
          <a:p>
            <a:r>
              <a:rPr lang="en-GB" sz="2400" b="1" dirty="0"/>
              <a:t>Gustave Caillebotte </a:t>
            </a:r>
            <a:r>
              <a:rPr lang="en-GB" sz="2400" dirty="0"/>
              <a:t>1848-1894</a:t>
            </a:r>
          </a:p>
        </p:txBody>
      </p:sp>
      <p:sp>
        <p:nvSpPr>
          <p:cNvPr id="29" name="Rectangle 2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5B23514-B294-463A-93A6-AF1B7BA7DD09}"/>
              </a:ext>
            </a:extLst>
          </p:cNvPr>
          <p:cNvSpPr>
            <a:spLocks noGrp="1"/>
          </p:cNvSpPr>
          <p:nvPr>
            <p:ph type="body"/>
          </p:nvPr>
        </p:nvSpPr>
        <p:spPr>
          <a:xfrm>
            <a:off x="3968183" y="4462819"/>
            <a:ext cx="3712464" cy="1608383"/>
          </a:xfrm>
        </p:spPr>
        <p:txBody>
          <a:bodyPr anchor="ctr">
            <a:normAutofit/>
          </a:bodyPr>
          <a:lstStyle/>
          <a:p>
            <a:endParaRPr lang="en-GB" sz="1700" dirty="0"/>
          </a:p>
        </p:txBody>
      </p:sp>
      <p:pic>
        <p:nvPicPr>
          <p:cNvPr id="19458" name="Picture 2" descr="See the source image">
            <a:extLst>
              <a:ext uri="{FF2B5EF4-FFF2-40B4-BE49-F238E27FC236}">
                <a16:creationId xmlns:a16="http://schemas.microsoft.com/office/drawing/2014/main" id="{06159945-561E-318C-2F7D-CA28FAF152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28530" y="154067"/>
            <a:ext cx="4330846" cy="5292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B8357D-C1D8-1FEE-BFF3-E31FD9A2C38E}"/>
              </a:ext>
            </a:extLst>
          </p:cNvPr>
          <p:cNvSpPr txBox="1"/>
          <p:nvPr/>
        </p:nvSpPr>
        <p:spPr>
          <a:xfrm>
            <a:off x="7928530" y="5615607"/>
            <a:ext cx="429870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Pont de </a:t>
            </a:r>
            <a:r>
              <a:rPr lang="en-GB" dirty="0" err="1">
                <a:solidFill>
                  <a:srgbClr val="FFFF00"/>
                </a:solidFill>
                <a:latin typeface="Bodoni MT Condensed" panose="02070606080606020203" pitchFamily="18" charset="0"/>
              </a:rPr>
              <a:t>L’Europe</a:t>
            </a:r>
            <a:r>
              <a:rPr lang="en-GB" dirty="0">
                <a:solidFill>
                  <a:srgbClr val="FFFF00"/>
                </a:solidFill>
                <a:latin typeface="Bodoni MT Condensed" panose="02070606080606020203" pitchFamily="18" charset="0"/>
              </a:rPr>
              <a:t> 1876 Gustave Caillebotte</a:t>
            </a:r>
          </a:p>
        </p:txBody>
      </p:sp>
      <p:sp>
        <p:nvSpPr>
          <p:cNvPr id="6" name="TextBox 5">
            <a:extLst>
              <a:ext uri="{FF2B5EF4-FFF2-40B4-BE49-F238E27FC236}">
                <a16:creationId xmlns:a16="http://schemas.microsoft.com/office/drawing/2014/main" id="{F18AAF62-3694-F6FB-AB83-419B77840DDB}"/>
              </a:ext>
            </a:extLst>
          </p:cNvPr>
          <p:cNvSpPr txBox="1"/>
          <p:nvPr/>
        </p:nvSpPr>
        <p:spPr>
          <a:xfrm>
            <a:off x="4264499" y="4474564"/>
            <a:ext cx="380366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Pont </a:t>
            </a:r>
            <a:r>
              <a:rPr lang="en-GB" dirty="0" err="1">
                <a:solidFill>
                  <a:srgbClr val="FFFF00"/>
                </a:solidFill>
                <a:latin typeface="Bodoni MT Condensed" panose="02070606080606020203" pitchFamily="18" charset="0"/>
              </a:rPr>
              <a:t>D’Argenteuil</a:t>
            </a:r>
            <a:r>
              <a:rPr lang="en-GB" dirty="0">
                <a:solidFill>
                  <a:srgbClr val="FFFF00"/>
                </a:solidFill>
                <a:latin typeface="Bodoni MT Condensed" panose="02070606080606020203" pitchFamily="18" charset="0"/>
              </a:rPr>
              <a:t> 1874 Gustave Caillebotte</a:t>
            </a:r>
          </a:p>
        </p:txBody>
      </p:sp>
      <p:sp>
        <p:nvSpPr>
          <p:cNvPr id="8" name="TextBox 7">
            <a:extLst>
              <a:ext uri="{FF2B5EF4-FFF2-40B4-BE49-F238E27FC236}">
                <a16:creationId xmlns:a16="http://schemas.microsoft.com/office/drawing/2014/main" id="{3FB601C6-FBBF-CF8C-870D-6208DA93ECD7}"/>
              </a:ext>
            </a:extLst>
          </p:cNvPr>
          <p:cNvSpPr txBox="1"/>
          <p:nvPr/>
        </p:nvSpPr>
        <p:spPr>
          <a:xfrm>
            <a:off x="490408" y="4257183"/>
            <a:ext cx="3900089"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Pont de </a:t>
            </a:r>
            <a:r>
              <a:rPr lang="en-GB" dirty="0" err="1">
                <a:solidFill>
                  <a:srgbClr val="FFFF00"/>
                </a:solidFill>
                <a:latin typeface="Bodoni MT Condensed" panose="02070606080606020203" pitchFamily="18" charset="0"/>
              </a:rPr>
              <a:t>L’Europe</a:t>
            </a:r>
            <a:r>
              <a:rPr lang="en-GB" dirty="0">
                <a:solidFill>
                  <a:srgbClr val="FFFF00"/>
                </a:solidFill>
                <a:latin typeface="Bodoni MT Condensed" panose="02070606080606020203" pitchFamily="18" charset="0"/>
              </a:rPr>
              <a:t> 1877 Gustave Caillebotte</a:t>
            </a:r>
          </a:p>
        </p:txBody>
      </p:sp>
    </p:spTree>
    <p:extLst>
      <p:ext uri="{BB962C8B-B14F-4D97-AF65-F5344CB8AC3E}">
        <p14:creationId xmlns:p14="http://schemas.microsoft.com/office/powerpoint/2010/main" val="83235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9458"/>
                                        </p:tgtEl>
                                        <p:attrNameLst>
                                          <p:attrName>style.visibility</p:attrName>
                                        </p:attrNameLst>
                                      </p:cBhvr>
                                      <p:to>
                                        <p:strVal val="visible"/>
                                      </p:to>
                                    </p:set>
                                    <p:animEffect transition="in" filter="circle(in)">
                                      <p:cBhvr>
                                        <p:cTn id="35" dur="2000"/>
                                        <p:tgtEl>
                                          <p:spTgt spid="1945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E025-9017-6A99-26B4-622DC39ADE48}"/>
              </a:ext>
            </a:extLst>
          </p:cNvPr>
          <p:cNvSpPr>
            <a:spLocks noGrp="1"/>
          </p:cNvSpPr>
          <p:nvPr>
            <p:ph type="title"/>
          </p:nvPr>
        </p:nvSpPr>
        <p:spPr>
          <a:xfrm>
            <a:off x="385744" y="460440"/>
            <a:ext cx="10971720" cy="1144080"/>
          </a:xfrm>
        </p:spPr>
        <p:txBody>
          <a:bodyPr/>
          <a:lstStyle/>
          <a:p>
            <a:r>
              <a:rPr lang="en-GB" dirty="0">
                <a:latin typeface="Bodoni MT" panose="02070603080606020203" pitchFamily="18" charset="0"/>
              </a:rPr>
              <a:t>Lexicon</a:t>
            </a:r>
          </a:p>
        </p:txBody>
      </p:sp>
      <p:sp>
        <p:nvSpPr>
          <p:cNvPr id="3" name="Subtitle 2">
            <a:extLst>
              <a:ext uri="{FF2B5EF4-FFF2-40B4-BE49-F238E27FC236}">
                <a16:creationId xmlns:a16="http://schemas.microsoft.com/office/drawing/2014/main" id="{981DAA1A-A035-379A-91C0-AF1CAE655DCA}"/>
              </a:ext>
            </a:extLst>
          </p:cNvPr>
          <p:cNvSpPr>
            <a:spLocks noGrp="1"/>
          </p:cNvSpPr>
          <p:nvPr>
            <p:ph type="subTitle"/>
          </p:nvPr>
        </p:nvSpPr>
        <p:spPr>
          <a:xfrm>
            <a:off x="762540" y="1789345"/>
            <a:ext cx="10971720" cy="3976560"/>
          </a:xfrm>
        </p:spPr>
        <p:txBody>
          <a:bodyPr/>
          <a:lstStyle/>
          <a:p>
            <a:r>
              <a:rPr lang="en-GB" sz="2400" b="1" dirty="0">
                <a:solidFill>
                  <a:srgbClr val="FF0000"/>
                </a:solidFill>
                <a:latin typeface="Bodoni MT" panose="02070603080606020203" pitchFamily="18" charset="0"/>
              </a:rPr>
              <a:t>Tempera: </a:t>
            </a:r>
            <a:r>
              <a:rPr lang="en-GB" sz="1800" i="0" dirty="0">
                <a:solidFill>
                  <a:srgbClr val="111111"/>
                </a:solidFill>
                <a:effectLst/>
                <a:latin typeface="Bodoni MT" panose="02070603080606020203" pitchFamily="18" charset="0"/>
              </a:rPr>
              <a:t>also known as egg tempera, is a permanent, fast-drying painting medium consisting of coloured pigments mixed with a water-soluble binder medium, usually glutinous material such as egg yolk</a:t>
            </a:r>
          </a:p>
          <a:p>
            <a:r>
              <a:rPr lang="en-GB" sz="2400" b="1" dirty="0">
                <a:solidFill>
                  <a:srgbClr val="FF0000"/>
                </a:solidFill>
                <a:latin typeface="Bodoni MT" panose="02070603080606020203" pitchFamily="18" charset="0"/>
              </a:rPr>
              <a:t>Oil Paints : </a:t>
            </a:r>
            <a:r>
              <a:rPr lang="en-GB" sz="1600" dirty="0">
                <a:solidFill>
                  <a:srgbClr val="FF0000"/>
                </a:solidFill>
                <a:latin typeface="Bodoni MT" panose="02070603080606020203" pitchFamily="18" charset="0"/>
              </a:rPr>
              <a:t> </a:t>
            </a:r>
            <a:r>
              <a:rPr lang="en-GB" sz="1800" dirty="0">
                <a:latin typeface="Bodoni MT" panose="02070603080606020203" pitchFamily="18" charset="0"/>
              </a:rPr>
              <a:t>Mixture of powdered colours with various extracts of plants</a:t>
            </a:r>
            <a:r>
              <a:rPr lang="en-GB" sz="1800" dirty="0">
                <a:solidFill>
                  <a:srgbClr val="FF0000"/>
                </a:solidFill>
                <a:latin typeface="Bodoni MT" panose="02070603080606020203" pitchFamily="18" charset="0"/>
              </a:rPr>
              <a:t> </a:t>
            </a:r>
            <a:r>
              <a:rPr lang="en-GB" sz="1800" dirty="0">
                <a:latin typeface="Bodoni MT" panose="02070603080606020203" pitchFamily="18" charset="0"/>
              </a:rPr>
              <a:t>and oils to make an easier paint to spread on panel or canvas. Better opacity and </a:t>
            </a:r>
            <a:r>
              <a:rPr lang="en-GB" sz="1800" dirty="0" err="1">
                <a:latin typeface="Bodoni MT" panose="02070603080606020203" pitchFamily="18" charset="0"/>
              </a:rPr>
              <a:t>transp</a:t>
            </a:r>
            <a:endParaRPr lang="en-GB" sz="1800" dirty="0">
              <a:latin typeface="Bodoni MT" panose="02070603080606020203" pitchFamily="18" charset="0"/>
            </a:endParaRPr>
          </a:p>
          <a:p>
            <a:r>
              <a:rPr lang="en-GB" sz="2400" b="1" dirty="0">
                <a:solidFill>
                  <a:srgbClr val="FF0000"/>
                </a:solidFill>
                <a:latin typeface="Bodoni MT" panose="02070603080606020203" pitchFamily="18" charset="0"/>
              </a:rPr>
              <a:t>Vermillion and Lapis Lazuli : </a:t>
            </a:r>
            <a:r>
              <a:rPr lang="en-GB" sz="1800" dirty="0">
                <a:latin typeface="Bodoni MT" panose="02070603080606020203" pitchFamily="18" charset="0"/>
              </a:rPr>
              <a:t>New improved colours usually made by al9chemists).</a:t>
            </a:r>
            <a:endParaRPr lang="en-GB" sz="1800" dirty="0">
              <a:solidFill>
                <a:srgbClr val="FF0000"/>
              </a:solidFill>
              <a:latin typeface="Bodoni MT" panose="02070603080606020203" pitchFamily="18" charset="0"/>
            </a:endParaRPr>
          </a:p>
          <a:p>
            <a:r>
              <a:rPr lang="en-GB" sz="2400" b="1" dirty="0">
                <a:solidFill>
                  <a:srgbClr val="FF0000"/>
                </a:solidFill>
                <a:latin typeface="Bodoni MT" panose="02070603080606020203" pitchFamily="18" charset="0"/>
              </a:rPr>
              <a:t>Drawing Chalks:  </a:t>
            </a:r>
            <a:r>
              <a:rPr lang="en-GB" sz="1800" dirty="0">
                <a:latin typeface="Bodoni MT" panose="02070603080606020203" pitchFamily="18" charset="0"/>
              </a:rPr>
              <a:t>Usually in natural colours (white, black, red).  Used to draw outline of painting </a:t>
            </a:r>
          </a:p>
          <a:p>
            <a:r>
              <a:rPr lang="en-GB" sz="2400" b="1" dirty="0">
                <a:solidFill>
                  <a:srgbClr val="FF0000"/>
                </a:solidFill>
                <a:latin typeface="Bodoni MT" panose="02070603080606020203" pitchFamily="18" charset="0"/>
              </a:rPr>
              <a:t>Lead Stylus:   </a:t>
            </a:r>
          </a:p>
          <a:p>
            <a:pPr marL="0" indent="0">
              <a:buNone/>
            </a:pPr>
            <a:endParaRPr lang="en-GB" dirty="0"/>
          </a:p>
          <a:p>
            <a:endParaRPr lang="en-GB" dirty="0"/>
          </a:p>
        </p:txBody>
      </p:sp>
      <p:pic>
        <p:nvPicPr>
          <p:cNvPr id="2052" name="Picture 4">
            <a:extLst>
              <a:ext uri="{FF2B5EF4-FFF2-40B4-BE49-F238E27FC236}">
                <a16:creationId xmlns:a16="http://schemas.microsoft.com/office/drawing/2014/main" id="{CE37142E-0392-D5A4-B132-CBA92AFD6B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4084996"/>
            <a:ext cx="30480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4671BB7C-87C6-E9FF-B7CC-954C973C92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12490" y="1032480"/>
            <a:ext cx="4003353" cy="53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4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52"/>
                                        </p:tgtEl>
                                        <p:attrNameLst>
                                          <p:attrName>style.visibility</p:attrName>
                                        </p:attrNameLst>
                                      </p:cBhvr>
                                      <p:to>
                                        <p:strVal val="visible"/>
                                      </p:to>
                                    </p:set>
                                    <p:animEffect transition="in" filter="barn(inVertical)">
                                      <p:cBhvr>
                                        <p:cTn id="43" dur="500"/>
                                        <p:tgtEl>
                                          <p:spTgt spid="205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54"/>
                                        </p:tgtEl>
                                        <p:attrNameLst>
                                          <p:attrName>style.visibility</p:attrName>
                                        </p:attrNameLst>
                                      </p:cBhvr>
                                      <p:to>
                                        <p:strVal val="visible"/>
                                      </p:to>
                                    </p:set>
                                    <p:animEffect transition="in" filter="barn(inVertical)">
                                      <p:cBhvr>
                                        <p:cTn id="4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1363-1C9D-5416-1AB4-E1017EFB3B94}"/>
              </a:ext>
            </a:extLst>
          </p:cNvPr>
          <p:cNvSpPr>
            <a:spLocks noGrp="1"/>
          </p:cNvSpPr>
          <p:nvPr>
            <p:ph type="title"/>
          </p:nvPr>
        </p:nvSpPr>
        <p:spPr/>
        <p:txBody>
          <a:bodyPr/>
          <a:lstStyle/>
          <a:p>
            <a:r>
              <a:rPr lang="en-GB" b="1" dirty="0">
                <a:solidFill>
                  <a:srgbClr val="FFFF00"/>
                </a:solidFill>
                <a:latin typeface="Ink Free" panose="03080402000500000000" pitchFamily="66" charset="0"/>
              </a:rPr>
              <a:t>Jean Perréal </a:t>
            </a:r>
            <a:r>
              <a:rPr lang="en-GB" sz="1800" b="1" dirty="0">
                <a:latin typeface="Ink Free" panose="03080402000500000000" pitchFamily="66" charset="0"/>
              </a:rPr>
              <a:t>c.1455-1528</a:t>
            </a:r>
          </a:p>
        </p:txBody>
      </p:sp>
      <p:sp>
        <p:nvSpPr>
          <p:cNvPr id="3" name="Subtitle 2">
            <a:extLst>
              <a:ext uri="{FF2B5EF4-FFF2-40B4-BE49-F238E27FC236}">
                <a16:creationId xmlns:a16="http://schemas.microsoft.com/office/drawing/2014/main" id="{C5D221B6-A4CE-A20E-2117-A1DEA48EDCF4}"/>
              </a:ext>
            </a:extLst>
          </p:cNvPr>
          <p:cNvSpPr>
            <a:spLocks noGrp="1"/>
          </p:cNvSpPr>
          <p:nvPr>
            <p:ph type="subTitle"/>
          </p:nvPr>
        </p:nvSpPr>
        <p:spPr>
          <a:xfrm>
            <a:off x="609480" y="1604520"/>
            <a:ext cx="7522843" cy="4582271"/>
          </a:xfrm>
        </p:spPr>
        <p:txBody>
          <a:bodyPr>
            <a:noAutofit/>
          </a:bodyPr>
          <a:lstStyle/>
          <a:p>
            <a:r>
              <a:rPr lang="en-GB" sz="2800" dirty="0">
                <a:latin typeface="Bodoni MT" panose="02070603080606020203" pitchFamily="18" charset="0"/>
              </a:rPr>
              <a:t>Probably came from Lyon where his father was a painter</a:t>
            </a:r>
          </a:p>
          <a:p>
            <a:r>
              <a:rPr lang="en-GB" sz="2800" dirty="0">
                <a:latin typeface="Bodoni MT" panose="02070603080606020203" pitchFamily="18" charset="0"/>
              </a:rPr>
              <a:t>Took or was given the sobriquet Jean de Paris </a:t>
            </a:r>
          </a:p>
          <a:p>
            <a:r>
              <a:rPr lang="en-GB" sz="2800" dirty="0">
                <a:latin typeface="Bodoni MT" panose="02070603080606020203" pitchFamily="18" charset="0"/>
              </a:rPr>
              <a:t>Painter, illuminator, architect, tomb designer, poet</a:t>
            </a:r>
          </a:p>
          <a:p>
            <a:r>
              <a:rPr lang="en-GB" sz="2800" dirty="0">
                <a:latin typeface="Bodoni MT" panose="02070603080606020203" pitchFamily="18" charset="0"/>
              </a:rPr>
              <a:t>Official painter of Charles VIII, Louis XII and Francois I</a:t>
            </a:r>
          </a:p>
          <a:p>
            <a:r>
              <a:rPr lang="en-GB" sz="2800" dirty="0">
                <a:latin typeface="Bodoni MT" panose="02070603080606020203" pitchFamily="18" charset="0"/>
              </a:rPr>
              <a:t>Followed Louis XII in Italy where he met Leonardo</a:t>
            </a:r>
          </a:p>
          <a:p>
            <a:r>
              <a:rPr lang="en-GB" sz="2800" dirty="0">
                <a:latin typeface="Bodoni MT" panose="02070603080606020203" pitchFamily="18" charset="0"/>
              </a:rPr>
              <a:t>Travelled to London to paint Marie Tudor sister of Henry VIII</a:t>
            </a:r>
          </a:p>
        </p:txBody>
      </p:sp>
      <p:pic>
        <p:nvPicPr>
          <p:cNvPr id="1026" name="Picture 2" descr="Image result for peintures de Anne de France Jean Perreal">
            <a:extLst>
              <a:ext uri="{FF2B5EF4-FFF2-40B4-BE49-F238E27FC236}">
                <a16:creationId xmlns:a16="http://schemas.microsoft.com/office/drawing/2014/main" id="{39F05056-B359-BEB8-C134-A004DCFCE4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76860" y="1185537"/>
            <a:ext cx="2983853" cy="4758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761668-A28D-4944-80E7-5F6A7719ECED}"/>
              </a:ext>
            </a:extLst>
          </p:cNvPr>
          <p:cNvSpPr txBox="1"/>
          <p:nvPr/>
        </p:nvSpPr>
        <p:spPr>
          <a:xfrm>
            <a:off x="8676860" y="6186791"/>
            <a:ext cx="3163206" cy="369332"/>
          </a:xfrm>
          <a:prstGeom prst="rect">
            <a:avLst/>
          </a:prstGeom>
          <a:noFill/>
        </p:spPr>
        <p:txBody>
          <a:bodyPr wrap="square" rtlCol="0">
            <a:spAutoFit/>
          </a:bodyPr>
          <a:lstStyle/>
          <a:p>
            <a:pPr algn="ctr"/>
            <a:r>
              <a:rPr lang="en-GB" dirty="0">
                <a:latin typeface="Bodoni MT Condensed" panose="02070606080606020203" pitchFamily="18" charset="0"/>
              </a:rPr>
              <a:t>Charles VIII </a:t>
            </a:r>
            <a:r>
              <a:rPr lang="en-GB" dirty="0" err="1">
                <a:latin typeface="Bodoni MT Condensed" panose="02070606080606020203" pitchFamily="18" charset="0"/>
              </a:rPr>
              <a:t>Attr</a:t>
            </a:r>
            <a:r>
              <a:rPr lang="en-GB" dirty="0">
                <a:latin typeface="Bodoni MT Condensed" panose="02070606080606020203" pitchFamily="18" charset="0"/>
              </a:rPr>
              <a:t> Jean De Paris c.1495</a:t>
            </a:r>
          </a:p>
        </p:txBody>
      </p:sp>
    </p:spTree>
    <p:extLst>
      <p:ext uri="{BB962C8B-B14F-4D97-AF65-F5344CB8AC3E}">
        <p14:creationId xmlns:p14="http://schemas.microsoft.com/office/powerpoint/2010/main" val="17904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barn(inVertical)">
                                      <p:cBhvr>
                                        <p:cTn id="49" dur="5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65FF-0F92-CB5B-1B0F-F263DD0E8ED5}"/>
              </a:ext>
            </a:extLst>
          </p:cNvPr>
          <p:cNvSpPr>
            <a:spLocks noGrp="1"/>
          </p:cNvSpPr>
          <p:nvPr>
            <p:ph type="title"/>
          </p:nvPr>
        </p:nvSpPr>
        <p:spPr/>
        <p:txBody>
          <a:bodyPr/>
          <a:lstStyle/>
          <a:p>
            <a:r>
              <a:rPr lang="en-GB" b="1" dirty="0">
                <a:solidFill>
                  <a:srgbClr val="92D050"/>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5BC761BE-4283-7FD9-FEB1-20379DADFF03}"/>
              </a:ext>
            </a:extLst>
          </p:cNvPr>
          <p:cNvSpPr>
            <a:spLocks noGrp="1"/>
          </p:cNvSpPr>
          <p:nvPr>
            <p:ph type="body"/>
          </p:nvPr>
        </p:nvSpPr>
        <p:spPr/>
        <p:txBody>
          <a:bodyPr/>
          <a:lstStyle/>
          <a:p>
            <a:endParaRPr lang="en-GB"/>
          </a:p>
        </p:txBody>
      </p:sp>
      <p:pic>
        <p:nvPicPr>
          <p:cNvPr id="22530" name="Picture 2" descr="Gustave Caillebotte | Impressionist painter | Tutt'Art@ | Pittura ...">
            <a:extLst>
              <a:ext uri="{FF2B5EF4-FFF2-40B4-BE49-F238E27FC236}">
                <a16:creationId xmlns:a16="http://schemas.microsoft.com/office/drawing/2014/main" id="{99E0EFB3-C0EA-C3EC-5F85-DBA36D9313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533" y="0"/>
            <a:ext cx="896145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E42620-EDBB-C7AF-6AA9-0CE10B1F3D02}"/>
              </a:ext>
            </a:extLst>
          </p:cNvPr>
          <p:cNvSpPr txBox="1"/>
          <p:nvPr/>
        </p:nvSpPr>
        <p:spPr>
          <a:xfrm>
            <a:off x="9542834" y="1867711"/>
            <a:ext cx="1964987" cy="923330"/>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Rameur</a:t>
            </a:r>
            <a:r>
              <a:rPr lang="en-GB" dirty="0">
                <a:solidFill>
                  <a:srgbClr val="FFFF00"/>
                </a:solidFill>
                <a:latin typeface="Bodoni MT Condensed" panose="02070606080606020203" pitchFamily="18" charset="0"/>
              </a:rPr>
              <a:t> en Haut de </a:t>
            </a:r>
            <a:r>
              <a:rPr lang="en-GB" dirty="0" err="1">
                <a:solidFill>
                  <a:srgbClr val="FFFF00"/>
                </a:solidFill>
                <a:latin typeface="Bodoni MT Condensed" panose="02070606080606020203" pitchFamily="18" charset="0"/>
              </a:rPr>
              <a:t>Forme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1877</a:t>
            </a:r>
          </a:p>
          <a:p>
            <a:r>
              <a:rPr lang="en-GB" dirty="0">
                <a:solidFill>
                  <a:srgbClr val="FFFF00"/>
                </a:solidFill>
                <a:latin typeface="Bodoni MT Condensed" panose="02070606080606020203" pitchFamily="18" charset="0"/>
              </a:rPr>
              <a:t>Gustave Caillebotte</a:t>
            </a:r>
          </a:p>
        </p:txBody>
      </p:sp>
    </p:spTree>
    <p:extLst>
      <p:ext uri="{BB962C8B-B14F-4D97-AF65-F5344CB8AC3E}">
        <p14:creationId xmlns:p14="http://schemas.microsoft.com/office/powerpoint/2010/main" val="79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arn(outVertical)">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7E0A-C599-05B4-D757-720A852BD054}"/>
              </a:ext>
            </a:extLst>
          </p:cNvPr>
          <p:cNvSpPr>
            <a:spLocks noGrp="1"/>
          </p:cNvSpPr>
          <p:nvPr>
            <p:ph type="title"/>
          </p:nvPr>
        </p:nvSpPr>
        <p:spPr/>
        <p:txBody>
          <a:bodyPr/>
          <a:lstStyle/>
          <a:p>
            <a:r>
              <a:rPr lang="en-GB" b="1" dirty="0">
                <a:solidFill>
                  <a:srgbClr val="00B0F0"/>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0CBDBE23-38AF-3D35-8C18-6E980B49F117}"/>
              </a:ext>
            </a:extLst>
          </p:cNvPr>
          <p:cNvSpPr>
            <a:spLocks noGrp="1"/>
          </p:cNvSpPr>
          <p:nvPr>
            <p:ph type="body"/>
          </p:nvPr>
        </p:nvSpPr>
        <p:spPr/>
        <p:txBody>
          <a:bodyPr/>
          <a:lstStyle/>
          <a:p>
            <a:endParaRPr lang="en-GB"/>
          </a:p>
        </p:txBody>
      </p:sp>
      <p:pic>
        <p:nvPicPr>
          <p:cNvPr id="23554" name="Picture 2" descr="Gustave Caillebotte - Orange tree | Museum of fine arts, Orange tree ...">
            <a:extLst>
              <a:ext uri="{FF2B5EF4-FFF2-40B4-BE49-F238E27FC236}">
                <a16:creationId xmlns:a16="http://schemas.microsoft.com/office/drawing/2014/main" id="{AD03445F-487D-C473-44D5-848DF2BD2C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54"/>
          <a:stretch/>
        </p:blipFill>
        <p:spPr bwMode="auto">
          <a:xfrm>
            <a:off x="236192" y="13890"/>
            <a:ext cx="5031547" cy="6844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36871-CE15-3260-6014-25E099A229FE}"/>
              </a:ext>
            </a:extLst>
          </p:cNvPr>
          <p:cNvSpPr txBox="1"/>
          <p:nvPr/>
        </p:nvSpPr>
        <p:spPr>
          <a:xfrm>
            <a:off x="2217906" y="6488668"/>
            <a:ext cx="3049833" cy="369332"/>
          </a:xfrm>
          <a:prstGeom prst="rect">
            <a:avLst/>
          </a:prstGeom>
          <a:noFill/>
        </p:spPr>
        <p:txBody>
          <a:bodyPr wrap="square" rtlCol="0">
            <a:spAutoFit/>
          </a:bodyPr>
          <a:lstStyle/>
          <a:p>
            <a:pPr algn="r"/>
            <a:r>
              <a:rPr lang="en-GB" dirty="0" err="1">
                <a:latin typeface="Bodoni MT Condensed" panose="02070606080606020203" pitchFamily="18" charset="0"/>
              </a:rPr>
              <a:t>L’Oranger</a:t>
            </a:r>
            <a:r>
              <a:rPr lang="en-GB" dirty="0">
                <a:latin typeface="Bodoni MT Condensed" panose="02070606080606020203" pitchFamily="18" charset="0"/>
              </a:rPr>
              <a:t> 1877 Gustave </a:t>
            </a:r>
            <a:r>
              <a:rPr lang="en-GB" dirty="0" err="1">
                <a:latin typeface="Bodoni MT Condensed" panose="02070606080606020203" pitchFamily="18" charset="0"/>
              </a:rPr>
              <a:t>Cailebotte</a:t>
            </a:r>
            <a:endParaRPr lang="en-GB" dirty="0">
              <a:latin typeface="Bodoni MT Condensed" panose="02070606080606020203" pitchFamily="18" charset="0"/>
            </a:endParaRPr>
          </a:p>
        </p:txBody>
      </p:sp>
      <p:pic>
        <p:nvPicPr>
          <p:cNvPr id="23556" name="Picture 4" descr="Gustave Caillebotte | Impressionist painter | Tutt'Art@ | Pittura ...">
            <a:extLst>
              <a:ext uri="{FF2B5EF4-FFF2-40B4-BE49-F238E27FC236}">
                <a16:creationId xmlns:a16="http://schemas.microsoft.com/office/drawing/2014/main" id="{67E46BF0-F4CB-E23F-F7FC-93CD2295E5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1438" y="0"/>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31A10E-4DA2-1E80-0B63-A13DF4561E45}"/>
              </a:ext>
            </a:extLst>
          </p:cNvPr>
          <p:cNvSpPr txBox="1"/>
          <p:nvPr/>
        </p:nvSpPr>
        <p:spPr>
          <a:xfrm>
            <a:off x="6731540" y="6381345"/>
            <a:ext cx="4387175"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Tournesols</a:t>
            </a:r>
            <a:r>
              <a:rPr lang="en-GB" dirty="0">
                <a:solidFill>
                  <a:srgbClr val="FFFF00"/>
                </a:solidFill>
                <a:latin typeface="Bodoni MT Condensed" panose="02070606080606020203" pitchFamily="18" charset="0"/>
              </a:rPr>
              <a:t> sur la Seine 1876 Gustave </a:t>
            </a:r>
            <a:r>
              <a:rPr lang="en-GB" dirty="0" err="1">
                <a:solidFill>
                  <a:srgbClr val="FFFF00"/>
                </a:solidFill>
                <a:latin typeface="Bodoni MT Condensed" panose="02070606080606020203" pitchFamily="18" charset="0"/>
              </a:rPr>
              <a:t>Caillbotte</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265857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wheel(1)">
                                      <p:cBhvr>
                                        <p:cTn id="13" dur="20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3556"/>
                                        </p:tgtEl>
                                        <p:attrNameLst>
                                          <p:attrName>style.visibility</p:attrName>
                                        </p:attrNameLst>
                                      </p:cBhvr>
                                      <p:to>
                                        <p:strVal val="visible"/>
                                      </p:to>
                                    </p:set>
                                    <p:animEffect transition="in" filter="circle(in)">
                                      <p:cBhvr>
                                        <p:cTn id="24" dur="2000"/>
                                        <p:tgtEl>
                                          <p:spTgt spid="2355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298B-E092-417E-392C-98D810113936}"/>
              </a:ext>
            </a:extLst>
          </p:cNvPr>
          <p:cNvSpPr>
            <a:spLocks noGrp="1"/>
          </p:cNvSpPr>
          <p:nvPr>
            <p:ph type="title"/>
          </p:nvPr>
        </p:nvSpPr>
        <p:spPr/>
        <p:txBody>
          <a:bodyPr/>
          <a:lstStyle/>
          <a:p>
            <a:r>
              <a:rPr lang="en-GB" b="1" dirty="0">
                <a:solidFill>
                  <a:srgbClr val="66FF99"/>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6BBA1347-4D7B-BC31-BA05-0F674F9CD99E}"/>
              </a:ext>
            </a:extLst>
          </p:cNvPr>
          <p:cNvSpPr>
            <a:spLocks noGrp="1"/>
          </p:cNvSpPr>
          <p:nvPr>
            <p:ph type="body"/>
          </p:nvPr>
        </p:nvSpPr>
        <p:spPr/>
        <p:txBody>
          <a:bodyPr/>
          <a:lstStyle/>
          <a:p>
            <a:endParaRPr lang="en-GB"/>
          </a:p>
        </p:txBody>
      </p:sp>
      <p:pic>
        <p:nvPicPr>
          <p:cNvPr id="3074" name="Picture 2" descr="Gustave caillebotte | Les arts, Art et littérature, Peinture moderne">
            <a:extLst>
              <a:ext uri="{FF2B5EF4-FFF2-40B4-BE49-F238E27FC236}">
                <a16:creationId xmlns:a16="http://schemas.microsoft.com/office/drawing/2014/main" id="{D7D74FAE-BD57-8266-4F23-8B74DE0664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5425" y="29144"/>
            <a:ext cx="8566565" cy="6799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8AB821-2DBE-4DCE-C7E3-AE6CB9C76D88}"/>
              </a:ext>
            </a:extLst>
          </p:cNvPr>
          <p:cNvSpPr txBox="1"/>
          <p:nvPr/>
        </p:nvSpPr>
        <p:spPr>
          <a:xfrm>
            <a:off x="9756843" y="1118681"/>
            <a:ext cx="2130357"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La Place, </a:t>
            </a:r>
            <a:r>
              <a:rPr lang="en-GB" dirty="0" err="1">
                <a:solidFill>
                  <a:srgbClr val="FFC000"/>
                </a:solidFill>
                <a:latin typeface="Bodoni MT Condensed" panose="02070606080606020203" pitchFamily="18" charset="0"/>
              </a:rPr>
              <a:t>Genvillers</a:t>
            </a:r>
            <a:r>
              <a:rPr lang="en-GB" dirty="0">
                <a:solidFill>
                  <a:srgbClr val="FFC000"/>
                </a:solidFill>
                <a:latin typeface="Bodoni MT Condensed" panose="02070606080606020203" pitchFamily="18" charset="0"/>
              </a:rPr>
              <a:t> </a:t>
            </a:r>
          </a:p>
          <a:p>
            <a:r>
              <a:rPr lang="en-GB" dirty="0">
                <a:solidFill>
                  <a:srgbClr val="FFC000"/>
                </a:solidFill>
                <a:latin typeface="Bodoni MT Condensed" panose="02070606080606020203" pitchFamily="18" charset="0"/>
              </a:rPr>
              <a:t>1883</a:t>
            </a:r>
          </a:p>
          <a:p>
            <a:r>
              <a:rPr lang="en-GB" dirty="0">
                <a:solidFill>
                  <a:srgbClr val="FFC000"/>
                </a:solidFill>
                <a:latin typeface="Bodoni MT Condensed" panose="02070606080606020203" pitchFamily="18" charset="0"/>
              </a:rPr>
              <a:t>Gustave Caillebotte</a:t>
            </a:r>
          </a:p>
        </p:txBody>
      </p:sp>
    </p:spTree>
    <p:extLst>
      <p:ext uri="{BB962C8B-B14F-4D97-AF65-F5344CB8AC3E}">
        <p14:creationId xmlns:p14="http://schemas.microsoft.com/office/powerpoint/2010/main" val="12938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E922-AE9A-8B2F-1714-4E4EAF48C5F4}"/>
              </a:ext>
            </a:extLst>
          </p:cNvPr>
          <p:cNvSpPr>
            <a:spLocks noGrp="1"/>
          </p:cNvSpPr>
          <p:nvPr>
            <p:ph type="title"/>
          </p:nvPr>
        </p:nvSpPr>
        <p:spPr/>
        <p:txBody>
          <a:bodyPr/>
          <a:lstStyle/>
          <a:p>
            <a:r>
              <a:rPr lang="en-GB" b="1" dirty="0">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4C95478B-F287-9405-A4BD-4BB61F1BCB7F}"/>
              </a:ext>
            </a:extLst>
          </p:cNvPr>
          <p:cNvSpPr>
            <a:spLocks noGrp="1"/>
          </p:cNvSpPr>
          <p:nvPr>
            <p:ph type="body"/>
          </p:nvPr>
        </p:nvSpPr>
        <p:spPr/>
        <p:txBody>
          <a:bodyPr/>
          <a:lstStyle/>
          <a:p>
            <a:endParaRPr lang="en-GB"/>
          </a:p>
        </p:txBody>
      </p:sp>
      <p:pic>
        <p:nvPicPr>
          <p:cNvPr id="7170" name="Picture 2" descr="Gustave Caillebotte | Peintre, Peinture">
            <a:extLst>
              <a:ext uri="{FF2B5EF4-FFF2-40B4-BE49-F238E27FC236}">
                <a16:creationId xmlns:a16="http://schemas.microsoft.com/office/drawing/2014/main" id="{CB0DCB35-CCA2-9D10-B85E-6FDAA7AADE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086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0FC725-1274-2733-C476-EB9703B0714E}"/>
              </a:ext>
            </a:extLst>
          </p:cNvPr>
          <p:cNvSpPr txBox="1"/>
          <p:nvPr/>
        </p:nvSpPr>
        <p:spPr>
          <a:xfrm>
            <a:off x="9435830" y="885217"/>
            <a:ext cx="2490281"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Peintres de Façades </a:t>
            </a:r>
          </a:p>
          <a:p>
            <a:r>
              <a:rPr lang="en-GB" dirty="0">
                <a:solidFill>
                  <a:srgbClr val="FFC000"/>
                </a:solidFill>
                <a:latin typeface="Bodoni MT Condensed" panose="02070606080606020203" pitchFamily="18" charset="0"/>
              </a:rPr>
              <a:t>1877 </a:t>
            </a:r>
          </a:p>
          <a:p>
            <a:r>
              <a:rPr lang="en-GB" dirty="0">
                <a:solidFill>
                  <a:srgbClr val="FFC000"/>
                </a:solidFill>
                <a:latin typeface="Bodoni MT Condensed" panose="02070606080606020203" pitchFamily="18" charset="0"/>
              </a:rPr>
              <a:t>Gustave Caillebotte</a:t>
            </a:r>
          </a:p>
        </p:txBody>
      </p:sp>
    </p:spTree>
    <p:extLst>
      <p:ext uri="{BB962C8B-B14F-4D97-AF65-F5344CB8AC3E}">
        <p14:creationId xmlns:p14="http://schemas.microsoft.com/office/powerpoint/2010/main" val="37294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in)">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FA2F-14EA-F208-DA0B-9B6499D6FFAF}"/>
              </a:ext>
            </a:extLst>
          </p:cNvPr>
          <p:cNvSpPr>
            <a:spLocks noGrp="1"/>
          </p:cNvSpPr>
          <p:nvPr>
            <p:ph type="title"/>
          </p:nvPr>
        </p:nvSpPr>
        <p:spPr/>
        <p:txBody>
          <a:bodyPr/>
          <a:lstStyle/>
          <a:p>
            <a:r>
              <a:rPr lang="en-GB" b="1" dirty="0">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A03A3D58-7582-AA8F-BE86-C6FF9ACDAF5D}"/>
              </a:ext>
            </a:extLst>
          </p:cNvPr>
          <p:cNvSpPr>
            <a:spLocks noGrp="1"/>
          </p:cNvSpPr>
          <p:nvPr>
            <p:ph type="body"/>
          </p:nvPr>
        </p:nvSpPr>
        <p:spPr/>
        <p:txBody>
          <a:bodyPr/>
          <a:lstStyle/>
          <a:p>
            <a:endParaRPr lang="en-GB" dirty="0"/>
          </a:p>
        </p:txBody>
      </p:sp>
      <p:pic>
        <p:nvPicPr>
          <p:cNvPr id="5122" name="Picture 2" descr="Le Pont de l-Europe - The Bridge of Europe 1876 by Caillebotte, Gustave">
            <a:extLst>
              <a:ext uri="{FF2B5EF4-FFF2-40B4-BE49-F238E27FC236}">
                <a16:creationId xmlns:a16="http://schemas.microsoft.com/office/drawing/2014/main" id="{1405A434-63CD-1568-AA54-D246120AD20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1129" y="1200150"/>
            <a:ext cx="8506788" cy="565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B998E5-CCC8-D568-A421-38BBA6CC9F44}"/>
              </a:ext>
            </a:extLst>
          </p:cNvPr>
          <p:cNvSpPr txBox="1"/>
          <p:nvPr/>
        </p:nvSpPr>
        <p:spPr>
          <a:xfrm>
            <a:off x="9182100" y="1200150"/>
            <a:ext cx="2617451"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Le Pont de l’ Europe </a:t>
            </a:r>
          </a:p>
          <a:p>
            <a:r>
              <a:rPr lang="en-GB" dirty="0">
                <a:solidFill>
                  <a:srgbClr val="FFC000"/>
                </a:solidFill>
                <a:latin typeface="Bodoni MT Condensed" panose="02070606080606020203" pitchFamily="18" charset="0"/>
              </a:rPr>
              <a:t>1876</a:t>
            </a:r>
          </a:p>
          <a:p>
            <a:r>
              <a:rPr lang="en-GB" dirty="0">
                <a:solidFill>
                  <a:srgbClr val="FFC000"/>
                </a:solidFill>
                <a:latin typeface="Bodoni MT Condensed" panose="02070606080606020203" pitchFamily="18" charset="0"/>
              </a:rPr>
              <a:t>Gustave Caillebotte</a:t>
            </a:r>
          </a:p>
        </p:txBody>
      </p:sp>
    </p:spTree>
    <p:extLst>
      <p:ext uri="{BB962C8B-B14F-4D97-AF65-F5344CB8AC3E}">
        <p14:creationId xmlns:p14="http://schemas.microsoft.com/office/powerpoint/2010/main" val="32347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B1B7A7-E631-4CBD-B9B6-054BADA0EEEF}"/>
              </a:ext>
            </a:extLst>
          </p:cNvPr>
          <p:cNvSpPr>
            <a:spLocks noGrp="1"/>
          </p:cNvSpPr>
          <p:nvPr>
            <p:ph type="title"/>
          </p:nvPr>
        </p:nvSpPr>
        <p:spPr>
          <a:xfrm>
            <a:off x="838200" y="4435052"/>
            <a:ext cx="3093720" cy="1645920"/>
          </a:xfrm>
        </p:spPr>
        <p:txBody>
          <a:bodyPr>
            <a:normAutofit/>
          </a:bodyPr>
          <a:lstStyle/>
          <a:p>
            <a:r>
              <a:rPr lang="en-GB" sz="2600" b="1" dirty="0"/>
              <a:t>Gustave Caillebotte </a:t>
            </a:r>
            <a:r>
              <a:rPr lang="en-GB" sz="2600" dirty="0"/>
              <a:t>1848-1894</a:t>
            </a:r>
          </a:p>
        </p:txBody>
      </p:sp>
      <p:pic>
        <p:nvPicPr>
          <p:cNvPr id="9" name="Picture 8" descr="Two people standing in front of a building&#10;&#10;Description automatically generated">
            <a:extLst>
              <a:ext uri="{FF2B5EF4-FFF2-40B4-BE49-F238E27FC236}">
                <a16:creationId xmlns:a16="http://schemas.microsoft.com/office/drawing/2014/main" id="{AD505E73-E6FD-4423-BA41-619C71B436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157" y="-59229"/>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03092"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35D40C2-D642-4184-9975-FC35AAFD5071}"/>
              </a:ext>
            </a:extLst>
          </p:cNvPr>
          <p:cNvSpPr>
            <a:spLocks noGrp="1"/>
          </p:cNvSpPr>
          <p:nvPr>
            <p:ph type="body"/>
          </p:nvPr>
        </p:nvSpPr>
        <p:spPr>
          <a:xfrm>
            <a:off x="180610" y="6343072"/>
            <a:ext cx="7104188" cy="574157"/>
          </a:xfrm>
        </p:spPr>
        <p:txBody>
          <a:bodyPr anchor="ctr">
            <a:normAutofit/>
          </a:bodyPr>
          <a:lstStyle/>
          <a:p>
            <a:r>
              <a:rPr lang="en-GB" sz="1200"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https://www.bing.com/videos/search?q=Gustave+Caillebotte+Impressionism&amp;&amp;view=detail&amp;mid=82A742C69E2BDDEA498682A742C69E2BDDEA4986&amp;&amp;FORM=VRDGAR</a:t>
            </a:r>
            <a:endParaRPr lang="en-GB" sz="1200" dirty="0">
              <a:solidFill>
                <a:srgbClr val="FFFF00"/>
              </a:solidFill>
              <a:latin typeface="Bodoni MT Condensed" panose="02070606080606020203" pitchFamily="18" charset="0"/>
            </a:endParaRPr>
          </a:p>
          <a:p>
            <a:endParaRPr lang="en-GB" sz="1800" dirty="0"/>
          </a:p>
        </p:txBody>
      </p:sp>
      <p:sp>
        <p:nvSpPr>
          <p:cNvPr id="4" name="TextBox 3">
            <a:extLst>
              <a:ext uri="{FF2B5EF4-FFF2-40B4-BE49-F238E27FC236}">
                <a16:creationId xmlns:a16="http://schemas.microsoft.com/office/drawing/2014/main" id="{260438E7-131A-5C43-B533-3D2BFD6FCB6A}"/>
              </a:ext>
            </a:extLst>
          </p:cNvPr>
          <p:cNvSpPr txBox="1"/>
          <p:nvPr/>
        </p:nvSpPr>
        <p:spPr>
          <a:xfrm>
            <a:off x="151781" y="4113855"/>
            <a:ext cx="392539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Un Balcon Boulevard </a:t>
            </a:r>
            <a:r>
              <a:rPr lang="en-GB" dirty="0" err="1">
                <a:solidFill>
                  <a:srgbClr val="FFFF00"/>
                </a:solidFill>
                <a:latin typeface="Bodoni MT Condensed" panose="02070606080606020203" pitchFamily="18" charset="0"/>
              </a:rPr>
              <a:t>Haussman</a:t>
            </a:r>
            <a:r>
              <a:rPr lang="en-GB" dirty="0">
                <a:solidFill>
                  <a:srgbClr val="FFFF00"/>
                </a:solidFill>
                <a:latin typeface="Bodoni MT Condensed" panose="02070606080606020203" pitchFamily="18" charset="0"/>
              </a:rPr>
              <a:t> 1880 Gustave Caillebotte</a:t>
            </a:r>
          </a:p>
        </p:txBody>
      </p:sp>
      <p:sp>
        <p:nvSpPr>
          <p:cNvPr id="6" name="TextBox 5">
            <a:extLst>
              <a:ext uri="{FF2B5EF4-FFF2-40B4-BE49-F238E27FC236}">
                <a16:creationId xmlns:a16="http://schemas.microsoft.com/office/drawing/2014/main" id="{7FEE3C15-E680-54F9-0362-FBCCA9DED3A8}"/>
              </a:ext>
            </a:extLst>
          </p:cNvPr>
          <p:cNvSpPr txBox="1"/>
          <p:nvPr/>
        </p:nvSpPr>
        <p:spPr>
          <a:xfrm>
            <a:off x="8161506" y="4318209"/>
            <a:ext cx="403049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Portraits in the Countryside 1876 Gustave Caillebotte</a:t>
            </a:r>
          </a:p>
        </p:txBody>
      </p:sp>
      <p:pic>
        <p:nvPicPr>
          <p:cNvPr id="20482" name="Picture 2" descr="See the source image">
            <a:extLst>
              <a:ext uri="{FF2B5EF4-FFF2-40B4-BE49-F238E27FC236}">
                <a16:creationId xmlns:a16="http://schemas.microsoft.com/office/drawing/2014/main" id="{F5C55681-1DF9-4DC9-AEF0-424D801DD0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2094" y="85406"/>
            <a:ext cx="3812148" cy="57004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3735C7-6248-86C3-C1E9-CFC40D557A8A}"/>
              </a:ext>
            </a:extLst>
          </p:cNvPr>
          <p:cNvSpPr txBox="1"/>
          <p:nvPr/>
        </p:nvSpPr>
        <p:spPr>
          <a:xfrm>
            <a:off x="4289625" y="5904689"/>
            <a:ext cx="372706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Homme au Balcon 1875 Gustave Caillebotte</a:t>
            </a:r>
          </a:p>
        </p:txBody>
      </p:sp>
      <p:pic>
        <p:nvPicPr>
          <p:cNvPr id="19458" name="Picture 2" descr="Portraits in the Countryside Painting by Gustave Caillebotte">
            <a:extLst>
              <a:ext uri="{FF2B5EF4-FFF2-40B4-BE49-F238E27FC236}">
                <a16:creationId xmlns:a16="http://schemas.microsoft.com/office/drawing/2014/main" id="{B1AD837D-930F-6BCB-7859-592FA8CB303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1657" y="691439"/>
            <a:ext cx="4109975" cy="349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4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458"/>
                                        </p:tgtEl>
                                        <p:attrNameLst>
                                          <p:attrName>style.visibility</p:attrName>
                                        </p:attrNameLst>
                                      </p:cBhvr>
                                      <p:to>
                                        <p:strVal val="visible"/>
                                      </p:to>
                                    </p:set>
                                    <p:animEffect transition="in" filter="randombar(horizontal)">
                                      <p:cBhvr>
                                        <p:cTn id="24" dur="500"/>
                                        <p:tgtEl>
                                          <p:spTgt spid="1945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482"/>
                                        </p:tgtEl>
                                        <p:attrNameLst>
                                          <p:attrName>style.visibility</p:attrName>
                                        </p:attrNameLst>
                                      </p:cBhvr>
                                      <p:to>
                                        <p:strVal val="visible"/>
                                      </p:to>
                                    </p:set>
                                    <p:animEffect transition="in" filter="barn(inVertical)">
                                      <p:cBhvr>
                                        <p:cTn id="35" dur="500"/>
                                        <p:tgtEl>
                                          <p:spTgt spid="2048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C296-C3F0-4740-C366-1F70D4C94B61}"/>
              </a:ext>
            </a:extLst>
          </p:cNvPr>
          <p:cNvSpPr>
            <a:spLocks noGrp="1"/>
          </p:cNvSpPr>
          <p:nvPr>
            <p:ph type="title"/>
          </p:nvPr>
        </p:nvSpPr>
        <p:spPr/>
        <p:txBody>
          <a:bodyPr/>
          <a:lstStyle/>
          <a:p>
            <a:r>
              <a:rPr lang="en-GB" b="1" dirty="0">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9E5D7C67-DA29-8C10-3490-BA82496FFA66}"/>
              </a:ext>
            </a:extLst>
          </p:cNvPr>
          <p:cNvSpPr>
            <a:spLocks noGrp="1"/>
          </p:cNvSpPr>
          <p:nvPr>
            <p:ph type="body"/>
          </p:nvPr>
        </p:nvSpPr>
        <p:spPr/>
        <p:txBody>
          <a:bodyPr/>
          <a:lstStyle/>
          <a:p>
            <a:endParaRPr lang="en-GB"/>
          </a:p>
        </p:txBody>
      </p:sp>
      <p:pic>
        <p:nvPicPr>
          <p:cNvPr id="4098" name="Picture 2" descr="Normandie. Le musée des impressionnismes cherche de l'argent pour une ...">
            <a:extLst>
              <a:ext uri="{FF2B5EF4-FFF2-40B4-BE49-F238E27FC236}">
                <a16:creationId xmlns:a16="http://schemas.microsoft.com/office/drawing/2014/main" id="{01A5BC30-DD29-C9F1-3512-E05D9AFC5F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617" y="1545675"/>
            <a:ext cx="9753600" cy="5038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88DEB7-5018-1F67-6A18-79081F2B8ABE}"/>
              </a:ext>
            </a:extLst>
          </p:cNvPr>
          <p:cNvSpPr txBox="1"/>
          <p:nvPr/>
        </p:nvSpPr>
        <p:spPr>
          <a:xfrm>
            <a:off x="10097311" y="2023353"/>
            <a:ext cx="1817752"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Parterre de Marguerites</a:t>
            </a:r>
          </a:p>
          <a:p>
            <a:r>
              <a:rPr lang="en-GB" dirty="0">
                <a:solidFill>
                  <a:srgbClr val="FFC000"/>
                </a:solidFill>
                <a:latin typeface="Bodoni MT Condensed" panose="02070606080606020203" pitchFamily="18" charset="0"/>
              </a:rPr>
              <a:t>1893/94/95</a:t>
            </a:r>
          </a:p>
          <a:p>
            <a:r>
              <a:rPr lang="en-GB" dirty="0">
                <a:solidFill>
                  <a:srgbClr val="FFC000"/>
                </a:solidFill>
                <a:latin typeface="Bodoni MT Condensed" panose="02070606080606020203" pitchFamily="18" charset="0"/>
              </a:rPr>
              <a:t>Gustave Caillebotte</a:t>
            </a:r>
          </a:p>
        </p:txBody>
      </p:sp>
    </p:spTree>
    <p:extLst>
      <p:ext uri="{BB962C8B-B14F-4D97-AF65-F5344CB8AC3E}">
        <p14:creationId xmlns:p14="http://schemas.microsoft.com/office/powerpoint/2010/main" val="29062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BA0B-26F4-4A60-B264-119596403CC6}"/>
              </a:ext>
            </a:extLst>
          </p:cNvPr>
          <p:cNvSpPr>
            <a:spLocks noGrp="1"/>
          </p:cNvSpPr>
          <p:nvPr>
            <p:ph type="title"/>
          </p:nvPr>
        </p:nvSpPr>
        <p:spPr/>
        <p:txBody>
          <a:bodyPr/>
          <a:lstStyle/>
          <a:p>
            <a:r>
              <a:rPr lang="en-GB" b="1" dirty="0">
                <a:solidFill>
                  <a:srgbClr val="66FF99"/>
                </a:solidFill>
                <a:latin typeface="Bodoni MT" panose="02070603080606020203" pitchFamily="18" charset="0"/>
              </a:rPr>
              <a:t>Gustave Caillebotte </a:t>
            </a:r>
            <a:r>
              <a:rPr lang="en-GB" sz="2800" dirty="0">
                <a:solidFill>
                  <a:srgbClr val="FFFF00"/>
                </a:solidFill>
                <a:latin typeface="Bodoni MT" panose="02070603080606020203" pitchFamily="18" charset="0"/>
              </a:rPr>
              <a:t>1848-1894</a:t>
            </a:r>
            <a:endParaRPr lang="en-GB" dirty="0"/>
          </a:p>
        </p:txBody>
      </p:sp>
      <p:sp>
        <p:nvSpPr>
          <p:cNvPr id="3" name="Text Placeholder 2">
            <a:extLst>
              <a:ext uri="{FF2B5EF4-FFF2-40B4-BE49-F238E27FC236}">
                <a16:creationId xmlns:a16="http://schemas.microsoft.com/office/drawing/2014/main" id="{B6AD3285-FEC5-5272-3C2F-00677F080212}"/>
              </a:ext>
            </a:extLst>
          </p:cNvPr>
          <p:cNvSpPr>
            <a:spLocks noGrp="1"/>
          </p:cNvSpPr>
          <p:nvPr>
            <p:ph type="body"/>
          </p:nvPr>
        </p:nvSpPr>
        <p:spPr/>
        <p:txBody>
          <a:bodyPr/>
          <a:lstStyle/>
          <a:p>
            <a:endParaRPr lang="en-GB"/>
          </a:p>
        </p:txBody>
      </p:sp>
      <p:pic>
        <p:nvPicPr>
          <p:cNvPr id="21506" name="Picture 2" descr="The Gardeners, 1875 - 1877 - Gustave Caillebotte - WikiArt.org">
            <a:extLst>
              <a:ext uri="{FF2B5EF4-FFF2-40B4-BE49-F238E27FC236}">
                <a16:creationId xmlns:a16="http://schemas.microsoft.com/office/drawing/2014/main" id="{80744BC3-D1E8-D00D-2A1C-861254131D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0"/>
            <a:ext cx="950849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444342-C449-0275-CA26-1E5C54C83A98}"/>
              </a:ext>
            </a:extLst>
          </p:cNvPr>
          <p:cNvSpPr txBox="1"/>
          <p:nvPr/>
        </p:nvSpPr>
        <p:spPr>
          <a:xfrm>
            <a:off x="10340502" y="1955260"/>
            <a:ext cx="1634247"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Les </a:t>
            </a:r>
            <a:r>
              <a:rPr lang="en-GB" dirty="0" err="1">
                <a:solidFill>
                  <a:srgbClr val="FFFF00"/>
                </a:solidFill>
                <a:latin typeface="Bodoni MT Condensed" panose="02070606080606020203" pitchFamily="18" charset="0"/>
              </a:rPr>
              <a:t>Jardiniers</a:t>
            </a:r>
            <a:r>
              <a:rPr lang="en-GB" dirty="0">
                <a:solidFill>
                  <a:srgbClr val="FFFF00"/>
                </a:solidFill>
                <a:latin typeface="Bodoni MT Condensed" panose="02070606080606020203" pitchFamily="18" charset="0"/>
              </a:rPr>
              <a:t> </a:t>
            </a:r>
          </a:p>
          <a:p>
            <a:r>
              <a:rPr lang="en-GB" dirty="0">
                <a:solidFill>
                  <a:srgbClr val="FFFF00"/>
                </a:solidFill>
                <a:latin typeface="Bodoni MT Condensed" panose="02070606080606020203" pitchFamily="18" charset="0"/>
              </a:rPr>
              <a:t>1877</a:t>
            </a:r>
          </a:p>
          <a:p>
            <a:r>
              <a:rPr lang="en-GB" dirty="0">
                <a:solidFill>
                  <a:srgbClr val="FFFF00"/>
                </a:solidFill>
                <a:latin typeface="Bodoni MT Condensed" panose="02070606080606020203" pitchFamily="18" charset="0"/>
              </a:rPr>
              <a:t>Gustave Caillebotte</a:t>
            </a:r>
          </a:p>
          <a:p>
            <a:endParaRPr lang="en-GB" dirty="0">
              <a:latin typeface="Bodoni MT Condensed" panose="02070606080606020203" pitchFamily="18" charset="0"/>
            </a:endParaRPr>
          </a:p>
        </p:txBody>
      </p:sp>
    </p:spTree>
    <p:extLst>
      <p:ext uri="{BB962C8B-B14F-4D97-AF65-F5344CB8AC3E}">
        <p14:creationId xmlns:p14="http://schemas.microsoft.com/office/powerpoint/2010/main" val="324426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circle(in)">
                                      <p:cBhvr>
                                        <p:cTn id="13" dur="20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331-BBB1-4FD3-5BC4-6A409E7DC189}"/>
              </a:ext>
            </a:extLst>
          </p:cNvPr>
          <p:cNvSpPr>
            <a:spLocks noGrp="1"/>
          </p:cNvSpPr>
          <p:nvPr>
            <p:ph type="title"/>
          </p:nvPr>
        </p:nvSpPr>
        <p:spPr/>
        <p:txBody>
          <a:bodyPr/>
          <a:lstStyle/>
          <a:p>
            <a:r>
              <a:rPr lang="en-GB" sz="4400" b="1" dirty="0">
                <a:solidFill>
                  <a:srgbClr val="FF6600"/>
                </a:solidFill>
              </a:rPr>
              <a:t>Gustave Caillebotte </a:t>
            </a:r>
            <a:r>
              <a:rPr lang="en-GB" sz="4400" dirty="0">
                <a:solidFill>
                  <a:srgbClr val="FF6600"/>
                </a:solidFill>
              </a:rPr>
              <a:t>1848-1894</a:t>
            </a:r>
            <a:endParaRPr lang="en-GB" dirty="0">
              <a:solidFill>
                <a:srgbClr val="FF6600"/>
              </a:solidFill>
            </a:endParaRPr>
          </a:p>
        </p:txBody>
      </p:sp>
      <p:sp>
        <p:nvSpPr>
          <p:cNvPr id="3" name="Text Placeholder 2">
            <a:extLst>
              <a:ext uri="{FF2B5EF4-FFF2-40B4-BE49-F238E27FC236}">
                <a16:creationId xmlns:a16="http://schemas.microsoft.com/office/drawing/2014/main" id="{E6FE005B-BC21-525D-0409-208D85D1B60E}"/>
              </a:ext>
            </a:extLst>
          </p:cNvPr>
          <p:cNvSpPr>
            <a:spLocks noGrp="1"/>
          </p:cNvSpPr>
          <p:nvPr>
            <p:ph type="body"/>
          </p:nvPr>
        </p:nvSpPr>
        <p:spPr/>
        <p:txBody>
          <a:bodyPr/>
          <a:lstStyle/>
          <a:p>
            <a:endParaRPr lang="en-GB"/>
          </a:p>
        </p:txBody>
      </p:sp>
      <p:pic>
        <p:nvPicPr>
          <p:cNvPr id="20482" name="Picture 2" descr="Known As A Collector, Gustave Caillebotte Gets His Due As A Painter : NPR">
            <a:extLst>
              <a:ext uri="{FF2B5EF4-FFF2-40B4-BE49-F238E27FC236}">
                <a16:creationId xmlns:a16="http://schemas.microsoft.com/office/drawing/2014/main" id="{D0FD8959-74A8-411A-6112-37111A1594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9EB118-285D-D5CB-096B-1466C413D9BC}"/>
              </a:ext>
            </a:extLst>
          </p:cNvPr>
          <p:cNvSpPr txBox="1"/>
          <p:nvPr/>
        </p:nvSpPr>
        <p:spPr>
          <a:xfrm>
            <a:off x="233464" y="6167336"/>
            <a:ext cx="3774332" cy="369332"/>
          </a:xfrm>
          <a:prstGeom prst="rect">
            <a:avLst/>
          </a:prstGeom>
          <a:noFill/>
        </p:spPr>
        <p:txBody>
          <a:bodyPr wrap="square" rtlCol="0">
            <a:spAutoFit/>
          </a:bodyPr>
          <a:lstStyle/>
          <a:p>
            <a:r>
              <a:rPr lang="en-GB" dirty="0">
                <a:latin typeface="Bodoni MT Condensed" panose="02070606080606020203" pitchFamily="18" charset="0"/>
              </a:rPr>
              <a:t>Les </a:t>
            </a:r>
            <a:r>
              <a:rPr lang="en-GB" dirty="0" err="1">
                <a:latin typeface="Bodoni MT Condensed" panose="02070606080606020203" pitchFamily="18" charset="0"/>
              </a:rPr>
              <a:t>Raboteurs</a:t>
            </a:r>
            <a:r>
              <a:rPr lang="en-GB" dirty="0">
                <a:latin typeface="Bodoni MT Condensed" panose="02070606080606020203" pitchFamily="18" charset="0"/>
              </a:rPr>
              <a:t> de Parquet 1875 Gustave Caillebotte</a:t>
            </a:r>
          </a:p>
        </p:txBody>
      </p:sp>
    </p:spTree>
    <p:extLst>
      <p:ext uri="{BB962C8B-B14F-4D97-AF65-F5344CB8AC3E}">
        <p14:creationId xmlns:p14="http://schemas.microsoft.com/office/powerpoint/2010/main" val="33513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wipe(down)">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B223-2CEC-4566-8825-69C2B7567500}"/>
              </a:ext>
            </a:extLst>
          </p:cNvPr>
          <p:cNvSpPr>
            <a:spLocks noGrp="1"/>
          </p:cNvSpPr>
          <p:nvPr>
            <p:ph type="title"/>
          </p:nvPr>
        </p:nvSpPr>
        <p:spPr>
          <a:xfrm>
            <a:off x="762001" y="803325"/>
            <a:ext cx="5314536" cy="1325563"/>
          </a:xfrm>
        </p:spPr>
        <p:txBody>
          <a:bodyPr>
            <a:normAutofit/>
          </a:bodyPr>
          <a:lstStyle/>
          <a:p>
            <a:r>
              <a:rPr lang="en-GB" dirty="0">
                <a:solidFill>
                  <a:srgbClr val="FFFF00"/>
                </a:solidFill>
                <a:latin typeface="Bodoni MT" panose="02070603080606020203" pitchFamily="18" charset="0"/>
              </a:rPr>
              <a:t>Henri Biva </a:t>
            </a:r>
            <a:r>
              <a:rPr lang="en-GB" sz="2800" dirty="0">
                <a:solidFill>
                  <a:srgbClr val="00B0F0"/>
                </a:solidFill>
                <a:latin typeface="Bodoni MT" panose="02070603080606020203" pitchFamily="18" charset="0"/>
              </a:rPr>
              <a:t>1848-1929</a:t>
            </a:r>
          </a:p>
        </p:txBody>
      </p:sp>
      <p:sp>
        <p:nvSpPr>
          <p:cNvPr id="3" name="Text Placeholder 2">
            <a:extLst>
              <a:ext uri="{FF2B5EF4-FFF2-40B4-BE49-F238E27FC236}">
                <a16:creationId xmlns:a16="http://schemas.microsoft.com/office/drawing/2014/main" id="{B7E1A232-4BB8-497B-AAE9-F3E5E068C5E5}"/>
              </a:ext>
            </a:extLst>
          </p:cNvPr>
          <p:cNvSpPr>
            <a:spLocks noGrp="1"/>
          </p:cNvSpPr>
          <p:nvPr>
            <p:ph type="body"/>
          </p:nvPr>
        </p:nvSpPr>
        <p:spPr>
          <a:xfrm>
            <a:off x="762000" y="2279018"/>
            <a:ext cx="5314543" cy="3375920"/>
          </a:xfrm>
        </p:spPr>
        <p:txBody>
          <a:bodyPr anchor="t">
            <a:noAutofit/>
          </a:bodyPr>
          <a:lstStyle/>
          <a:p>
            <a:pPr>
              <a:spcAft>
                <a:spcPts val="600"/>
              </a:spcAft>
            </a:pPr>
            <a:r>
              <a:rPr lang="en-GB" sz="2800" dirty="0">
                <a:latin typeface="Bodoni MT" panose="02070603080606020203" pitchFamily="18" charset="0"/>
              </a:rPr>
              <a:t>Came from a very artistic family</a:t>
            </a:r>
          </a:p>
          <a:p>
            <a:pPr>
              <a:spcAft>
                <a:spcPts val="600"/>
              </a:spcAft>
            </a:pPr>
            <a:r>
              <a:rPr lang="en-GB" sz="2800" dirty="0">
                <a:latin typeface="Bodoni MT" panose="02070603080606020203" pitchFamily="18" charset="0"/>
              </a:rPr>
              <a:t>Studied at the Beaux-Arts</a:t>
            </a:r>
          </a:p>
          <a:p>
            <a:pPr>
              <a:spcAft>
                <a:spcPts val="600"/>
              </a:spcAft>
            </a:pPr>
            <a:r>
              <a:rPr lang="en-GB" sz="2800" dirty="0">
                <a:latin typeface="Bodoni MT" panose="02070603080606020203" pitchFamily="18" charset="0"/>
              </a:rPr>
              <a:t>Gained a reputation as landscape and still-life artist</a:t>
            </a:r>
          </a:p>
          <a:p>
            <a:pPr>
              <a:spcAft>
                <a:spcPts val="600"/>
              </a:spcAft>
            </a:pPr>
            <a:r>
              <a:rPr lang="en-GB" sz="2800" dirty="0">
                <a:latin typeface="Bodoni MT" panose="02070603080606020203" pitchFamily="18" charset="0"/>
              </a:rPr>
              <a:t>Exhibited at the Official Salon of 1873</a:t>
            </a:r>
          </a:p>
          <a:p>
            <a:pPr>
              <a:spcAft>
                <a:spcPts val="600"/>
              </a:spcAft>
            </a:pPr>
            <a:r>
              <a:rPr lang="en-GB" sz="2800" dirty="0">
                <a:latin typeface="Bodoni MT" panose="02070603080606020203" pitchFamily="18" charset="0"/>
              </a:rPr>
              <a:t>Obtained many awards </a:t>
            </a:r>
          </a:p>
          <a:p>
            <a:pPr>
              <a:spcAft>
                <a:spcPts val="600"/>
              </a:spcAft>
            </a:pPr>
            <a:r>
              <a:rPr lang="en-GB" sz="2800" dirty="0">
                <a:latin typeface="Bodoni MT" panose="02070603080606020203" pitchFamily="18" charset="0"/>
              </a:rPr>
              <a:t>Made a good living out of his art</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utdoor, grass, man, field&#10;&#10;Description automatically generated">
            <a:extLst>
              <a:ext uri="{FF2B5EF4-FFF2-40B4-BE49-F238E27FC236}">
                <a16:creationId xmlns:a16="http://schemas.microsoft.com/office/drawing/2014/main" id="{146A1FC4-F619-4FA5-A21F-2B29CDC8D4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51323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0CE2-B986-7569-BF2E-6B46B92B1740}"/>
              </a:ext>
            </a:extLst>
          </p:cNvPr>
          <p:cNvSpPr>
            <a:spLocks noGrp="1"/>
          </p:cNvSpPr>
          <p:nvPr>
            <p:ph type="title"/>
          </p:nvPr>
        </p:nvSpPr>
        <p:spPr/>
        <p:txBody>
          <a:bodyPr/>
          <a:lstStyle/>
          <a:p>
            <a:r>
              <a:rPr lang="en-GB" b="1" dirty="0">
                <a:solidFill>
                  <a:srgbClr val="FFFF00"/>
                </a:solidFill>
                <a:latin typeface="Ink Free" panose="03080402000500000000" pitchFamily="66" charset="0"/>
              </a:rPr>
              <a:t>Jean Perréal </a:t>
            </a:r>
            <a:r>
              <a:rPr lang="en-GB" sz="1800" b="1" dirty="0">
                <a:latin typeface="Ink Free" panose="03080402000500000000" pitchFamily="66" charset="0"/>
              </a:rPr>
              <a:t>c.1455-1528</a:t>
            </a:r>
            <a:endParaRPr lang="en-GB" dirty="0"/>
          </a:p>
        </p:txBody>
      </p:sp>
      <p:sp>
        <p:nvSpPr>
          <p:cNvPr id="3" name="Subtitle 2">
            <a:extLst>
              <a:ext uri="{FF2B5EF4-FFF2-40B4-BE49-F238E27FC236}">
                <a16:creationId xmlns:a16="http://schemas.microsoft.com/office/drawing/2014/main" id="{5C3ECB34-D9C5-9172-EFAB-F1481ED4FDFB}"/>
              </a:ext>
            </a:extLst>
          </p:cNvPr>
          <p:cNvSpPr>
            <a:spLocks noGrp="1"/>
          </p:cNvSpPr>
          <p:nvPr>
            <p:ph type="subTitle"/>
          </p:nvPr>
        </p:nvSpPr>
        <p:spPr/>
        <p:txBody>
          <a:bodyPr/>
          <a:lstStyle/>
          <a:p>
            <a:endParaRPr lang="en-GB"/>
          </a:p>
        </p:txBody>
      </p:sp>
      <p:pic>
        <p:nvPicPr>
          <p:cNvPr id="2050" name="Picture 2" descr="See the source image">
            <a:extLst>
              <a:ext uri="{FF2B5EF4-FFF2-40B4-BE49-F238E27FC236}">
                <a16:creationId xmlns:a16="http://schemas.microsoft.com/office/drawing/2014/main" id="{A85D4137-CC37-FC9E-4C78-600B2E4CD4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6511" y="1062912"/>
            <a:ext cx="3632516" cy="4763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2EB43-3AA3-8E2D-8BB7-24DF3B8ABFC8}"/>
              </a:ext>
            </a:extLst>
          </p:cNvPr>
          <p:cNvSpPr txBox="1"/>
          <p:nvPr/>
        </p:nvSpPr>
        <p:spPr>
          <a:xfrm>
            <a:off x="609480" y="6079787"/>
            <a:ext cx="3729056" cy="369332"/>
          </a:xfrm>
          <a:prstGeom prst="rect">
            <a:avLst/>
          </a:prstGeom>
          <a:noFill/>
        </p:spPr>
        <p:txBody>
          <a:bodyPr wrap="square" rtlCol="0">
            <a:spAutoFit/>
          </a:bodyPr>
          <a:lstStyle/>
          <a:p>
            <a:pPr algn="ctr"/>
            <a:r>
              <a:rPr lang="en-GB" dirty="0">
                <a:latin typeface="Bodoni MT Condensed" panose="02070606080606020203" pitchFamily="18" charset="0"/>
              </a:rPr>
              <a:t>Portrait of a Lady Jean Perréal c1503 </a:t>
            </a:r>
          </a:p>
        </p:txBody>
      </p:sp>
      <p:pic>
        <p:nvPicPr>
          <p:cNvPr id="2052" name="Picture 4" descr="Image result for peintures de Anne de France Jean Perreal">
            <a:extLst>
              <a:ext uri="{FF2B5EF4-FFF2-40B4-BE49-F238E27FC236}">
                <a16:creationId xmlns:a16="http://schemas.microsoft.com/office/drawing/2014/main" id="{2E7ADE79-5174-8316-0103-A114F09450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1123" y="1105814"/>
            <a:ext cx="3180058" cy="47210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4E85E2-00F2-385D-0EFA-6834B687686D}"/>
              </a:ext>
            </a:extLst>
          </p:cNvPr>
          <p:cNvSpPr txBox="1"/>
          <p:nvPr/>
        </p:nvSpPr>
        <p:spPr>
          <a:xfrm>
            <a:off x="4445540" y="5933872"/>
            <a:ext cx="3407926" cy="369332"/>
          </a:xfrm>
          <a:prstGeom prst="rect">
            <a:avLst/>
          </a:prstGeom>
          <a:noFill/>
        </p:spPr>
        <p:txBody>
          <a:bodyPr wrap="square" rtlCol="0">
            <a:spAutoFit/>
          </a:bodyPr>
          <a:lstStyle/>
          <a:p>
            <a:pPr algn="ctr"/>
            <a:r>
              <a:rPr lang="en-GB" dirty="0">
                <a:latin typeface="Bodoni MT Condensed" panose="02070606080606020203" pitchFamily="18" charset="0"/>
              </a:rPr>
              <a:t>Anne de Bretagne  Jean Perréal c.1490</a:t>
            </a:r>
          </a:p>
        </p:txBody>
      </p:sp>
      <p:pic>
        <p:nvPicPr>
          <p:cNvPr id="2054" name="Picture 6" descr="See the source image">
            <a:extLst>
              <a:ext uri="{FF2B5EF4-FFF2-40B4-BE49-F238E27FC236}">
                <a16:creationId xmlns:a16="http://schemas.microsoft.com/office/drawing/2014/main" id="{9CE47467-578E-DB23-6F93-7FA2F61D67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684" y="1016015"/>
            <a:ext cx="3562350" cy="4857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6512D6-758E-BC5C-8190-479522DB34FD}"/>
              </a:ext>
            </a:extLst>
          </p:cNvPr>
          <p:cNvSpPr txBox="1"/>
          <p:nvPr/>
        </p:nvSpPr>
        <p:spPr>
          <a:xfrm>
            <a:off x="8436344" y="6031148"/>
            <a:ext cx="3035030" cy="369332"/>
          </a:xfrm>
          <a:prstGeom prst="rect">
            <a:avLst/>
          </a:prstGeom>
          <a:noFill/>
        </p:spPr>
        <p:txBody>
          <a:bodyPr wrap="square" rtlCol="0">
            <a:spAutoFit/>
          </a:bodyPr>
          <a:lstStyle/>
          <a:p>
            <a:r>
              <a:rPr lang="en-GB" dirty="0">
                <a:latin typeface="Bodoni MT Condensed" panose="02070606080606020203" pitchFamily="18" charset="0"/>
              </a:rPr>
              <a:t>Portrait of Louis XII  Jean Perréal c.1480s</a:t>
            </a:r>
          </a:p>
        </p:txBody>
      </p:sp>
    </p:spTree>
    <p:extLst>
      <p:ext uri="{BB962C8B-B14F-4D97-AF65-F5344CB8AC3E}">
        <p14:creationId xmlns:p14="http://schemas.microsoft.com/office/powerpoint/2010/main" val="19640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heel(1)">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randombar(horizontal)">
                                      <p:cBhvr>
                                        <p:cTn id="35" dur="5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orest&#10;&#10;Description automatically generated">
            <a:extLst>
              <a:ext uri="{FF2B5EF4-FFF2-40B4-BE49-F238E27FC236}">
                <a16:creationId xmlns:a16="http://schemas.microsoft.com/office/drawing/2014/main" id="{D48ACD8A-C3A9-452C-A35E-915801D364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19051" y="-57144"/>
            <a:ext cx="3922776" cy="3937609"/>
          </a:xfrm>
          <a:prstGeom prst="rect">
            <a:avLst/>
          </a:prstGeom>
        </p:spPr>
      </p:pic>
      <p:pic>
        <p:nvPicPr>
          <p:cNvPr id="7" name="Picture 6" descr="A tree next to a body of water&#10;&#10;Description automatically generated">
            <a:extLst>
              <a:ext uri="{FF2B5EF4-FFF2-40B4-BE49-F238E27FC236}">
                <a16:creationId xmlns:a16="http://schemas.microsoft.com/office/drawing/2014/main" id="{10CBAD18-98FF-4D53-AEC6-6E95DDC5C5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6E6D4-4F02-476D-BD54-EE089E41DD6F}"/>
              </a:ext>
            </a:extLst>
          </p:cNvPr>
          <p:cNvSpPr>
            <a:spLocks noGrp="1"/>
          </p:cNvSpPr>
          <p:nvPr>
            <p:ph type="title"/>
          </p:nvPr>
        </p:nvSpPr>
        <p:spPr>
          <a:xfrm>
            <a:off x="962602" y="4548131"/>
            <a:ext cx="2869683" cy="1608383"/>
          </a:xfrm>
        </p:spPr>
        <p:txBody>
          <a:bodyPr>
            <a:normAutofit/>
          </a:bodyPr>
          <a:lstStyle/>
          <a:p>
            <a:r>
              <a:rPr lang="en-GB" sz="4000" b="1" dirty="0">
                <a:solidFill>
                  <a:schemeClr val="accent1"/>
                </a:solidFill>
              </a:rPr>
              <a:t>Henri Biva </a:t>
            </a:r>
            <a:r>
              <a:rPr lang="en-GB" sz="2400" dirty="0"/>
              <a:t>1848-1929</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1DB753F-75F1-4050-8879-C7A677073A81}"/>
              </a:ext>
            </a:extLst>
          </p:cNvPr>
          <p:cNvSpPr>
            <a:spLocks noGrp="1"/>
          </p:cNvSpPr>
          <p:nvPr>
            <p:ph type="body"/>
          </p:nvPr>
        </p:nvSpPr>
        <p:spPr>
          <a:xfrm>
            <a:off x="4131633" y="4464872"/>
            <a:ext cx="3712464" cy="1608383"/>
          </a:xfrm>
        </p:spPr>
        <p:txBody>
          <a:bodyPr anchor="ctr">
            <a:normAutofit/>
          </a:bodyPr>
          <a:lstStyle/>
          <a:p>
            <a:endParaRPr lang="en-GB" sz="1700" dirty="0"/>
          </a:p>
        </p:txBody>
      </p:sp>
      <p:pic>
        <p:nvPicPr>
          <p:cNvPr id="9" name="Picture 8" descr="A tree next to a body of water&#10;&#10;Description automatically generated">
            <a:extLst>
              <a:ext uri="{FF2B5EF4-FFF2-40B4-BE49-F238E27FC236}">
                <a16:creationId xmlns:a16="http://schemas.microsoft.com/office/drawing/2014/main" id="{01E28AF4-F76F-42C3-8D77-DF77003A53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E1FC04E8-EEAC-FDE2-43C5-0C059522399F}"/>
              </a:ext>
            </a:extLst>
          </p:cNvPr>
          <p:cNvSpPr txBox="1"/>
          <p:nvPr/>
        </p:nvSpPr>
        <p:spPr>
          <a:xfrm>
            <a:off x="165370" y="3937609"/>
            <a:ext cx="360896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Vue du Lac en </a:t>
            </a:r>
            <a:r>
              <a:rPr lang="en-GB" dirty="0" err="1">
                <a:solidFill>
                  <a:srgbClr val="FFFF00"/>
                </a:solidFill>
                <a:latin typeface="Bodoni MT Condensed" panose="02070606080606020203" pitchFamily="18" charset="0"/>
              </a:rPr>
              <a:t>Automne</a:t>
            </a:r>
            <a:r>
              <a:rPr lang="en-GB" dirty="0">
                <a:solidFill>
                  <a:srgbClr val="FFFF00"/>
                </a:solidFill>
                <a:latin typeface="Bodoni MT Condensed" panose="02070606080606020203" pitchFamily="18" charset="0"/>
              </a:rPr>
              <a:t>  1882 Henri Biva</a:t>
            </a:r>
          </a:p>
        </p:txBody>
      </p:sp>
      <p:sp>
        <p:nvSpPr>
          <p:cNvPr id="6" name="TextBox 5">
            <a:extLst>
              <a:ext uri="{FF2B5EF4-FFF2-40B4-BE49-F238E27FC236}">
                <a16:creationId xmlns:a16="http://schemas.microsoft.com/office/drawing/2014/main" id="{00799FE1-45D5-DA75-BDE2-1E54A15609FC}"/>
              </a:ext>
            </a:extLst>
          </p:cNvPr>
          <p:cNvSpPr txBox="1"/>
          <p:nvPr/>
        </p:nvSpPr>
        <p:spPr>
          <a:xfrm>
            <a:off x="4131633" y="3937609"/>
            <a:ext cx="3901297"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Vue du Lac en Été 1883 Henri Biva </a:t>
            </a:r>
          </a:p>
        </p:txBody>
      </p:sp>
      <p:sp>
        <p:nvSpPr>
          <p:cNvPr id="8" name="TextBox 7">
            <a:extLst>
              <a:ext uri="{FF2B5EF4-FFF2-40B4-BE49-F238E27FC236}">
                <a16:creationId xmlns:a16="http://schemas.microsoft.com/office/drawing/2014/main" id="{6A2AB50C-8564-FD32-7580-E65A3B27AC00}"/>
              </a:ext>
            </a:extLst>
          </p:cNvPr>
          <p:cNvSpPr txBox="1"/>
          <p:nvPr/>
        </p:nvSpPr>
        <p:spPr>
          <a:xfrm>
            <a:off x="8390231" y="6309354"/>
            <a:ext cx="3409420"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Ruisseau en Forêt 1886 Henri Biva </a:t>
            </a:r>
          </a:p>
        </p:txBody>
      </p:sp>
    </p:spTree>
    <p:extLst>
      <p:ext uri="{BB962C8B-B14F-4D97-AF65-F5344CB8AC3E}">
        <p14:creationId xmlns:p14="http://schemas.microsoft.com/office/powerpoint/2010/main" val="69651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CA-0902-C535-4DD1-02907D26B05F}"/>
              </a:ext>
            </a:extLst>
          </p:cNvPr>
          <p:cNvSpPr>
            <a:spLocks noGrp="1"/>
          </p:cNvSpPr>
          <p:nvPr>
            <p:ph type="title"/>
          </p:nvPr>
        </p:nvSpPr>
        <p:spPr/>
        <p:txBody>
          <a:bodyPr/>
          <a:lstStyle/>
          <a:p>
            <a:r>
              <a:rPr lang="en-GB" dirty="0">
                <a:solidFill>
                  <a:srgbClr val="FFFF00"/>
                </a:solidFill>
                <a:latin typeface="Bodoni MT" panose="02070603080606020203" pitchFamily="18" charset="0"/>
              </a:rPr>
              <a:t>Henri Biva </a:t>
            </a:r>
            <a:r>
              <a:rPr lang="en-GB" sz="2800" dirty="0">
                <a:solidFill>
                  <a:srgbClr val="00B0F0"/>
                </a:solidFill>
                <a:latin typeface="Bodoni MT" panose="02070603080606020203" pitchFamily="18" charset="0"/>
              </a:rPr>
              <a:t>1848-1929</a:t>
            </a:r>
            <a:endParaRPr lang="en-GB" dirty="0"/>
          </a:p>
        </p:txBody>
      </p:sp>
      <p:sp>
        <p:nvSpPr>
          <p:cNvPr id="3" name="Text Placeholder 2">
            <a:extLst>
              <a:ext uri="{FF2B5EF4-FFF2-40B4-BE49-F238E27FC236}">
                <a16:creationId xmlns:a16="http://schemas.microsoft.com/office/drawing/2014/main" id="{6D9B0E3C-2A9B-D69A-73F0-C57325F90DD3}"/>
              </a:ext>
            </a:extLst>
          </p:cNvPr>
          <p:cNvSpPr>
            <a:spLocks noGrp="1"/>
          </p:cNvSpPr>
          <p:nvPr>
            <p:ph type="body"/>
          </p:nvPr>
        </p:nvSpPr>
        <p:spPr/>
        <p:txBody>
          <a:bodyPr/>
          <a:lstStyle/>
          <a:p>
            <a:endParaRPr lang="en-GB"/>
          </a:p>
        </p:txBody>
      </p:sp>
      <p:pic>
        <p:nvPicPr>
          <p:cNvPr id="4" name="Picture 2" descr="Henri Biva (French, 1848-1928)">
            <a:extLst>
              <a:ext uri="{FF2B5EF4-FFF2-40B4-BE49-F238E27FC236}">
                <a16:creationId xmlns:a16="http://schemas.microsoft.com/office/drawing/2014/main" id="{96EC9B7A-6D3D-FEF7-A3E2-C77179F3D2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5575" y="0"/>
            <a:ext cx="568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8B9AEC-B938-9971-5756-AEE6E4160C29}"/>
              </a:ext>
            </a:extLst>
          </p:cNvPr>
          <p:cNvSpPr txBox="1"/>
          <p:nvPr/>
        </p:nvSpPr>
        <p:spPr>
          <a:xfrm>
            <a:off x="6505576" y="564204"/>
            <a:ext cx="3747378" cy="369332"/>
          </a:xfrm>
          <a:prstGeom prst="rect">
            <a:avLst/>
          </a:prstGeom>
          <a:noFill/>
        </p:spPr>
        <p:txBody>
          <a:bodyPr wrap="square" rtlCol="0">
            <a:spAutoFit/>
          </a:bodyPr>
          <a:lstStyle/>
          <a:p>
            <a:r>
              <a:rPr lang="en-GB" dirty="0">
                <a:solidFill>
                  <a:schemeClr val="accent1">
                    <a:lumMod val="60000"/>
                    <a:lumOff val="40000"/>
                  </a:schemeClr>
                </a:solidFill>
                <a:latin typeface="Bodoni MT Condensed" panose="02070606080606020203" pitchFamily="18" charset="0"/>
              </a:rPr>
              <a:t>Le Canal 1896 Henri Biva</a:t>
            </a:r>
          </a:p>
        </p:txBody>
      </p:sp>
      <p:pic>
        <p:nvPicPr>
          <p:cNvPr id="2050" name="Picture 2" descr="Garden with Sunflower and Roses Painting by Henri Biva">
            <a:extLst>
              <a:ext uri="{FF2B5EF4-FFF2-40B4-BE49-F238E27FC236}">
                <a16:creationId xmlns:a16="http://schemas.microsoft.com/office/drawing/2014/main" id="{AC9724D8-4C07-3C00-3653-57554478F1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225" y="0"/>
            <a:ext cx="4152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192CD3-66F8-B211-217B-EC76A69E6A39}"/>
              </a:ext>
            </a:extLst>
          </p:cNvPr>
          <p:cNvSpPr txBox="1"/>
          <p:nvPr/>
        </p:nvSpPr>
        <p:spPr>
          <a:xfrm>
            <a:off x="4513634" y="1313234"/>
            <a:ext cx="1089498" cy="1477328"/>
          </a:xfrm>
          <a:prstGeom prst="rect">
            <a:avLst/>
          </a:prstGeom>
          <a:noFill/>
        </p:spPr>
        <p:txBody>
          <a:bodyPr wrap="square" rtlCol="0">
            <a:spAutoFit/>
          </a:bodyPr>
          <a:lstStyle/>
          <a:p>
            <a:r>
              <a:rPr lang="en-GB" dirty="0">
                <a:solidFill>
                  <a:srgbClr val="FF6699"/>
                </a:solidFill>
                <a:latin typeface="Bodoni MT Condensed" panose="02070606080606020203" pitchFamily="18" charset="0"/>
              </a:rPr>
              <a:t>Jardin de Roses et de </a:t>
            </a:r>
            <a:r>
              <a:rPr lang="en-GB" dirty="0" err="1">
                <a:solidFill>
                  <a:srgbClr val="FF6699"/>
                </a:solidFill>
                <a:latin typeface="Bodoni MT Condensed" panose="02070606080606020203" pitchFamily="18" charset="0"/>
              </a:rPr>
              <a:t>Tournesols</a:t>
            </a:r>
            <a:endParaRPr lang="en-GB" dirty="0">
              <a:solidFill>
                <a:srgbClr val="FF6699"/>
              </a:solidFill>
              <a:latin typeface="Bodoni MT Condensed" panose="02070606080606020203" pitchFamily="18" charset="0"/>
            </a:endParaRPr>
          </a:p>
          <a:p>
            <a:r>
              <a:rPr lang="en-GB" dirty="0">
                <a:solidFill>
                  <a:srgbClr val="FF6699"/>
                </a:solidFill>
                <a:latin typeface="Bodoni MT Condensed" panose="02070606080606020203" pitchFamily="18" charset="0"/>
              </a:rPr>
              <a:t>1898 </a:t>
            </a:r>
          </a:p>
          <a:p>
            <a:r>
              <a:rPr lang="en-GB" dirty="0">
                <a:solidFill>
                  <a:srgbClr val="FF6699"/>
                </a:solidFill>
                <a:latin typeface="Bodoni MT Condensed" panose="02070606080606020203" pitchFamily="18" charset="0"/>
              </a:rPr>
              <a:t>Henri Biva</a:t>
            </a:r>
          </a:p>
        </p:txBody>
      </p:sp>
    </p:spTree>
    <p:extLst>
      <p:ext uri="{BB962C8B-B14F-4D97-AF65-F5344CB8AC3E}">
        <p14:creationId xmlns:p14="http://schemas.microsoft.com/office/powerpoint/2010/main" val="127385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iraffe standing on top of a lush green field&#10;&#10;Description automatically generated">
            <a:extLst>
              <a:ext uri="{FF2B5EF4-FFF2-40B4-BE49-F238E27FC236}">
                <a16:creationId xmlns:a16="http://schemas.microsoft.com/office/drawing/2014/main" id="{02079A50-4F2C-4010-B2AD-E5AA1D29DC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5" name="Picture 4" descr="A large green field with trees in the background&#10;&#10;Description automatically generated">
            <a:extLst>
              <a:ext uri="{FF2B5EF4-FFF2-40B4-BE49-F238E27FC236}">
                <a16:creationId xmlns:a16="http://schemas.microsoft.com/office/drawing/2014/main" id="{A90231B1-EE30-42F5-822A-3362069161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3282" y="7619"/>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E16A36-26C7-407F-8BDE-C13B981C4325}"/>
              </a:ext>
            </a:extLst>
          </p:cNvPr>
          <p:cNvSpPr>
            <a:spLocks noGrp="1"/>
          </p:cNvSpPr>
          <p:nvPr>
            <p:ph type="title"/>
          </p:nvPr>
        </p:nvSpPr>
        <p:spPr>
          <a:xfrm>
            <a:off x="865325" y="4462819"/>
            <a:ext cx="2869683" cy="1608383"/>
          </a:xfrm>
        </p:spPr>
        <p:txBody>
          <a:bodyPr>
            <a:normAutofit/>
          </a:bodyPr>
          <a:lstStyle/>
          <a:p>
            <a:r>
              <a:rPr lang="en-GB" sz="2400" b="1" dirty="0"/>
              <a:t>Henri Biva </a:t>
            </a:r>
            <a:r>
              <a:rPr lang="en-GB" sz="2400" dirty="0">
                <a:solidFill>
                  <a:srgbClr val="FFFF00"/>
                </a:solidFill>
              </a:rPr>
              <a:t>1848-1929</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29F7FFA-F4B3-4142-A208-D5813BBB6199}"/>
              </a:ext>
            </a:extLst>
          </p:cNvPr>
          <p:cNvSpPr>
            <a:spLocks noGrp="1"/>
          </p:cNvSpPr>
          <p:nvPr>
            <p:ph type="body"/>
          </p:nvPr>
        </p:nvSpPr>
        <p:spPr>
          <a:xfrm>
            <a:off x="116941" y="5859479"/>
            <a:ext cx="3712464" cy="661605"/>
          </a:xfrm>
        </p:spPr>
        <p:txBody>
          <a:bodyPr anchor="ctr">
            <a:norm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https://www.bing.com/videos/search?q=henrui+biva&amp;&amp;view=detail&amp;mid=FC5FEE06BFFCE161F63EFC5FEE06BFFCE161F63E&amp;&amp;FORM=VRDGAR</a:t>
            </a:r>
            <a:endParaRPr lang="en-GB" sz="1200" dirty="0">
              <a:solidFill>
                <a:srgbClr val="FFFF00"/>
              </a:solidFill>
            </a:endParaRPr>
          </a:p>
          <a:p>
            <a:endParaRPr lang="en-GB" sz="1700" dirty="0"/>
          </a:p>
        </p:txBody>
      </p:sp>
      <p:pic>
        <p:nvPicPr>
          <p:cNvPr id="9" name="Picture 8" descr="A tree in a forest&#10;&#10;Description automatically generated">
            <a:extLst>
              <a:ext uri="{FF2B5EF4-FFF2-40B4-BE49-F238E27FC236}">
                <a16:creationId xmlns:a16="http://schemas.microsoft.com/office/drawing/2014/main" id="{34B4558E-4E7E-4870-AD04-5F938CB271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8263266" y="-6"/>
            <a:ext cx="3922776" cy="6309360"/>
          </a:xfrm>
          <a:prstGeom prst="rect">
            <a:avLst/>
          </a:prstGeom>
        </p:spPr>
      </p:pic>
      <p:sp>
        <p:nvSpPr>
          <p:cNvPr id="4" name="TextBox 3">
            <a:extLst>
              <a:ext uri="{FF2B5EF4-FFF2-40B4-BE49-F238E27FC236}">
                <a16:creationId xmlns:a16="http://schemas.microsoft.com/office/drawing/2014/main" id="{AEFB53BA-FE05-2B19-B8DC-48BB3DDDF3F3}"/>
              </a:ext>
            </a:extLst>
          </p:cNvPr>
          <p:cNvSpPr txBox="1"/>
          <p:nvPr/>
        </p:nvSpPr>
        <p:spPr>
          <a:xfrm>
            <a:off x="110983" y="3881763"/>
            <a:ext cx="3821963"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En Lisière du Bois 1890 Henri Biva</a:t>
            </a:r>
          </a:p>
        </p:txBody>
      </p:sp>
      <p:sp>
        <p:nvSpPr>
          <p:cNvPr id="6" name="TextBox 5">
            <a:extLst>
              <a:ext uri="{FF2B5EF4-FFF2-40B4-BE49-F238E27FC236}">
                <a16:creationId xmlns:a16="http://schemas.microsoft.com/office/drawing/2014/main" id="{2BAD2BA7-E807-7935-77B2-53D8A0918906}"/>
              </a:ext>
            </a:extLst>
          </p:cNvPr>
          <p:cNvSpPr txBox="1"/>
          <p:nvPr/>
        </p:nvSpPr>
        <p:spPr>
          <a:xfrm>
            <a:off x="4144162" y="3890822"/>
            <a:ext cx="3901297"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Pré</a:t>
            </a:r>
            <a:r>
              <a:rPr lang="en-GB" dirty="0">
                <a:solidFill>
                  <a:srgbClr val="FFFF00"/>
                </a:solidFill>
                <a:latin typeface="Bodoni MT Condensed" panose="02070606080606020203" pitchFamily="18" charset="0"/>
              </a:rPr>
              <a:t> au </a:t>
            </a:r>
            <a:r>
              <a:rPr lang="en-GB" dirty="0" err="1">
                <a:solidFill>
                  <a:srgbClr val="FFFF00"/>
                </a:solidFill>
                <a:latin typeface="Bodoni MT Condensed" panose="02070606080606020203" pitchFamily="18" charset="0"/>
              </a:rPr>
              <a:t>Printemps</a:t>
            </a:r>
            <a:r>
              <a:rPr lang="en-GB" dirty="0">
                <a:solidFill>
                  <a:srgbClr val="FFFF00"/>
                </a:solidFill>
                <a:latin typeface="Bodoni MT Condensed" panose="02070606080606020203" pitchFamily="18" charset="0"/>
              </a:rPr>
              <a:t> 1896 Henri Biva</a:t>
            </a:r>
          </a:p>
        </p:txBody>
      </p:sp>
      <p:sp>
        <p:nvSpPr>
          <p:cNvPr id="8" name="TextBox 7">
            <a:extLst>
              <a:ext uri="{FF2B5EF4-FFF2-40B4-BE49-F238E27FC236}">
                <a16:creationId xmlns:a16="http://schemas.microsoft.com/office/drawing/2014/main" id="{9DFF0349-1C49-C735-016B-3FEC86C782DC}"/>
              </a:ext>
            </a:extLst>
          </p:cNvPr>
          <p:cNvSpPr txBox="1"/>
          <p:nvPr/>
        </p:nvSpPr>
        <p:spPr>
          <a:xfrm>
            <a:off x="8316394" y="6399014"/>
            <a:ext cx="3758665"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L’Etang</a:t>
            </a:r>
            <a:r>
              <a:rPr lang="en-GB" dirty="0">
                <a:solidFill>
                  <a:srgbClr val="FFFF00"/>
                </a:solidFill>
                <a:latin typeface="Bodoni MT Condensed" panose="02070606080606020203" pitchFamily="18" charset="0"/>
              </a:rPr>
              <a:t> au </a:t>
            </a:r>
            <a:r>
              <a:rPr lang="en-GB" dirty="0" err="1">
                <a:solidFill>
                  <a:srgbClr val="FFFF00"/>
                </a:solidFill>
                <a:latin typeface="Bodoni MT Condensed" panose="02070606080606020203" pitchFamily="18" charset="0"/>
              </a:rPr>
              <a:t>Printemps</a:t>
            </a:r>
            <a:r>
              <a:rPr lang="en-GB" dirty="0">
                <a:solidFill>
                  <a:srgbClr val="FFFF00"/>
                </a:solidFill>
                <a:latin typeface="Bodoni MT Condensed" panose="02070606080606020203" pitchFamily="18" charset="0"/>
              </a:rPr>
              <a:t> 1897 Henri Biva</a:t>
            </a:r>
          </a:p>
        </p:txBody>
      </p:sp>
      <p:sp>
        <p:nvSpPr>
          <p:cNvPr id="10" name="TextBox 9">
            <a:extLst>
              <a:ext uri="{FF2B5EF4-FFF2-40B4-BE49-F238E27FC236}">
                <a16:creationId xmlns:a16="http://schemas.microsoft.com/office/drawing/2014/main" id="{858447C8-6310-DE66-317F-E97720AEA9CF}"/>
              </a:ext>
            </a:extLst>
          </p:cNvPr>
          <p:cNvSpPr txBox="1"/>
          <p:nvPr/>
        </p:nvSpPr>
        <p:spPr>
          <a:xfrm>
            <a:off x="110984" y="4392891"/>
            <a:ext cx="2787348" cy="369332"/>
          </a:xfrm>
          <a:prstGeom prst="rect">
            <a:avLst/>
          </a:prstGeom>
          <a:noFill/>
        </p:spPr>
        <p:txBody>
          <a:bodyPr wrap="square" rtlCol="0">
            <a:spAutoFit/>
          </a:bodyPr>
          <a:lstStyle/>
          <a:p>
            <a:pPr algn="r"/>
            <a:r>
              <a:rPr lang="en-GB" dirty="0">
                <a:solidFill>
                  <a:schemeClr val="accent1"/>
                </a:solidFill>
                <a:latin typeface="Bodoni MT Condensed" panose="02070606080606020203" pitchFamily="18" charset="0"/>
              </a:rPr>
              <a:t>Le Canal 1896 Henri Biva</a:t>
            </a:r>
          </a:p>
        </p:txBody>
      </p:sp>
      <p:pic>
        <p:nvPicPr>
          <p:cNvPr id="1028" name="Picture 4" descr="Image result for henri biva">
            <a:extLst>
              <a:ext uri="{FF2B5EF4-FFF2-40B4-BE49-F238E27FC236}">
                <a16:creationId xmlns:a16="http://schemas.microsoft.com/office/drawing/2014/main" id="{DCA1EAF6-1208-6E45-93DD-F024CFCD56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05873" y="7619"/>
            <a:ext cx="9020697" cy="68580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5CCF537-A51A-79DF-6168-BBBD95723DDE}"/>
              </a:ext>
            </a:extLst>
          </p:cNvPr>
          <p:cNvSpPr txBox="1"/>
          <p:nvPr/>
        </p:nvSpPr>
        <p:spPr>
          <a:xfrm>
            <a:off x="3501957" y="398834"/>
            <a:ext cx="6848273" cy="369332"/>
          </a:xfrm>
          <a:prstGeom prst="rect">
            <a:avLst/>
          </a:prstGeom>
          <a:noFill/>
        </p:spPr>
        <p:txBody>
          <a:bodyPr wrap="square" rtlCol="0">
            <a:spAutoFit/>
          </a:bodyPr>
          <a:lstStyle/>
          <a:p>
            <a:r>
              <a:rPr lang="en-GB" dirty="0">
                <a:latin typeface="Bodoni MT Condensed" panose="02070606080606020203" pitchFamily="18" charset="0"/>
              </a:rPr>
              <a:t>Rueil-Malmaison, </a:t>
            </a:r>
            <a:r>
              <a:rPr lang="en-GB" dirty="0" err="1">
                <a:latin typeface="Bodoni MT Condensed" panose="02070606080606020203" pitchFamily="18" charset="0"/>
              </a:rPr>
              <a:t>L’Etang</a:t>
            </a:r>
            <a:r>
              <a:rPr lang="en-GB" dirty="0">
                <a:latin typeface="Bodoni MT Condensed" panose="02070606080606020203" pitchFamily="18" charset="0"/>
              </a:rPr>
              <a:t> de </a:t>
            </a:r>
            <a:r>
              <a:rPr lang="en-GB" dirty="0" err="1">
                <a:latin typeface="Bodoni MT Condensed" panose="02070606080606020203" pitchFamily="18" charset="0"/>
              </a:rPr>
              <a:t>Cucufas</a:t>
            </a:r>
            <a:r>
              <a:rPr lang="en-GB" dirty="0">
                <a:latin typeface="Bodoni MT Condensed" panose="02070606080606020203" pitchFamily="18" charset="0"/>
              </a:rPr>
              <a:t> c.1890 Lucien et Henri Biva</a:t>
            </a:r>
          </a:p>
        </p:txBody>
      </p:sp>
    </p:spTree>
    <p:extLst>
      <p:ext uri="{BB962C8B-B14F-4D97-AF65-F5344CB8AC3E}">
        <p14:creationId xmlns:p14="http://schemas.microsoft.com/office/powerpoint/2010/main" val="292262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barn(inVertical)">
                                      <p:cBhvr>
                                        <p:cTn id="46" dur="500"/>
                                        <p:tgtEl>
                                          <p:spTgt spid="102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 calcmode="lin" valueType="num">
                                      <p:cBhvr additive="base">
                                        <p:cTn id="6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1" grpId="0"/>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23EF6-7669-4DA1-B46A-E47C4C53E7D7}"/>
              </a:ext>
            </a:extLst>
          </p:cNvPr>
          <p:cNvSpPr>
            <a:spLocks noGrp="1"/>
          </p:cNvSpPr>
          <p:nvPr>
            <p:ph type="title"/>
          </p:nvPr>
        </p:nvSpPr>
        <p:spPr>
          <a:xfrm>
            <a:off x="4965430" y="629268"/>
            <a:ext cx="6586491" cy="1286160"/>
          </a:xfrm>
        </p:spPr>
        <p:txBody>
          <a:bodyPr anchor="b">
            <a:normAutofit/>
          </a:bodyPr>
          <a:lstStyle/>
          <a:p>
            <a:r>
              <a:rPr lang="en-GB" b="1" dirty="0">
                <a:solidFill>
                  <a:srgbClr val="FF6699"/>
                </a:solidFill>
              </a:rPr>
              <a:t>Paul Gauguin </a:t>
            </a:r>
            <a:r>
              <a:rPr lang="en-GB" sz="2800" b="1" dirty="0">
                <a:solidFill>
                  <a:srgbClr val="FFFF00"/>
                </a:solidFill>
              </a:rPr>
              <a:t>1848-1903</a:t>
            </a:r>
          </a:p>
        </p:txBody>
      </p:sp>
      <p:pic>
        <p:nvPicPr>
          <p:cNvPr id="10" name="Picture 9" descr="A person looking at the camera&#10;&#10;Description automatically generated">
            <a:extLst>
              <a:ext uri="{FF2B5EF4-FFF2-40B4-BE49-F238E27FC236}">
                <a16:creationId xmlns:a16="http://schemas.microsoft.com/office/drawing/2014/main" id="{5C52BE4C-BBA8-4397-9F54-1B94788E84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1B18983-ADFA-4E10-AA41-79014EEDB46B}"/>
              </a:ext>
            </a:extLst>
          </p:cNvPr>
          <p:cNvSpPr>
            <a:spLocks noGrp="1"/>
          </p:cNvSpPr>
          <p:nvPr>
            <p:ph type="body"/>
          </p:nvPr>
        </p:nvSpPr>
        <p:spPr>
          <a:xfrm>
            <a:off x="4965431" y="2438400"/>
            <a:ext cx="6586489" cy="4209529"/>
          </a:xfrm>
        </p:spPr>
        <p:txBody>
          <a:bodyPr>
            <a:normAutofit/>
          </a:bodyPr>
          <a:lstStyle/>
          <a:p>
            <a:pPr>
              <a:spcAft>
                <a:spcPts val="600"/>
              </a:spcAft>
            </a:pPr>
            <a:r>
              <a:rPr lang="en-GB" sz="2400" dirty="0">
                <a:solidFill>
                  <a:srgbClr val="FFFF00"/>
                </a:solidFill>
                <a:latin typeface="Bodoni MT" panose="02070603080606020203" pitchFamily="18" charset="0"/>
              </a:rPr>
              <a:t>Painter, sculptor, printmaker, ceramist, and writer</a:t>
            </a:r>
          </a:p>
          <a:p>
            <a:pPr>
              <a:spcAft>
                <a:spcPts val="600"/>
              </a:spcAft>
            </a:pPr>
            <a:r>
              <a:rPr lang="en-GB" sz="2400" dirty="0">
                <a:solidFill>
                  <a:srgbClr val="FFFF00"/>
                </a:solidFill>
                <a:latin typeface="Bodoni MT" panose="02070603080606020203" pitchFamily="18" charset="0"/>
              </a:rPr>
              <a:t>Post-Impressionist</a:t>
            </a:r>
          </a:p>
          <a:p>
            <a:pPr>
              <a:spcAft>
                <a:spcPts val="600"/>
              </a:spcAft>
            </a:pPr>
            <a:r>
              <a:rPr lang="en-GB" sz="2400" dirty="0">
                <a:solidFill>
                  <a:srgbClr val="FFFF00"/>
                </a:solidFill>
                <a:latin typeface="Bodoni MT" panose="02070603080606020203" pitchFamily="18" charset="0"/>
              </a:rPr>
              <a:t>Very unsettled</a:t>
            </a:r>
          </a:p>
          <a:p>
            <a:pPr>
              <a:spcAft>
                <a:spcPts val="600"/>
              </a:spcAft>
            </a:pPr>
            <a:r>
              <a:rPr lang="en-GB" sz="2400" dirty="0">
                <a:solidFill>
                  <a:srgbClr val="FFFF00"/>
                </a:solidFill>
                <a:latin typeface="Bodoni MT" panose="02070603080606020203" pitchFamily="18" charset="0"/>
              </a:rPr>
              <a:t>Sailor</a:t>
            </a:r>
          </a:p>
          <a:p>
            <a:pPr>
              <a:spcAft>
                <a:spcPts val="600"/>
              </a:spcAft>
            </a:pPr>
            <a:r>
              <a:rPr lang="en-GB" sz="2400" dirty="0">
                <a:solidFill>
                  <a:srgbClr val="FFFF00"/>
                </a:solidFill>
                <a:latin typeface="Bodoni MT" panose="02070603080606020203" pitchFamily="18" charset="0"/>
              </a:rPr>
              <a:t>Stockbroker</a:t>
            </a:r>
          </a:p>
          <a:p>
            <a:pPr>
              <a:spcAft>
                <a:spcPts val="600"/>
              </a:spcAft>
            </a:pPr>
            <a:r>
              <a:rPr lang="en-GB" sz="2400" dirty="0">
                <a:solidFill>
                  <a:srgbClr val="FFFF00"/>
                </a:solidFill>
                <a:latin typeface="Bodoni MT" panose="02070603080606020203" pitchFamily="18" charset="0"/>
              </a:rPr>
              <a:t>Art Dealer</a:t>
            </a:r>
          </a:p>
          <a:p>
            <a:pPr>
              <a:spcAft>
                <a:spcPts val="600"/>
              </a:spcAft>
            </a:pPr>
            <a:r>
              <a:rPr lang="en-GB" sz="2400" dirty="0">
                <a:solidFill>
                  <a:srgbClr val="FFFF00"/>
                </a:solidFill>
                <a:latin typeface="Bodoni MT" panose="02070603080606020203" pitchFamily="18" charset="0"/>
              </a:rPr>
              <a:t>Leisure time painter at first</a:t>
            </a:r>
          </a:p>
          <a:p>
            <a:pPr>
              <a:spcAft>
                <a:spcPts val="600"/>
              </a:spcAft>
            </a:pPr>
            <a:r>
              <a:rPr lang="en-GB" sz="2400" dirty="0">
                <a:solidFill>
                  <a:srgbClr val="FFFF00"/>
                </a:solidFill>
                <a:latin typeface="Bodoni MT" panose="02070603080606020203" pitchFamily="18" charset="0"/>
              </a:rPr>
              <a:t>Travelled to Brittany, Central America, Denmark</a:t>
            </a:r>
          </a:p>
          <a:p>
            <a:pPr>
              <a:spcAft>
                <a:spcPts val="600"/>
              </a:spcAft>
            </a:pPr>
            <a:r>
              <a:rPr lang="en-GB" sz="2400" dirty="0">
                <a:solidFill>
                  <a:srgbClr val="FFFF00"/>
                </a:solidFill>
                <a:latin typeface="Bodoni MT" panose="02070603080606020203" pitchFamily="18" charset="0"/>
              </a:rPr>
              <a:t>Eventually Tahiti and Marquises Islands</a:t>
            </a:r>
          </a:p>
        </p:txBody>
      </p:sp>
    </p:spTree>
    <p:extLst>
      <p:ext uri="{BB962C8B-B14F-4D97-AF65-F5344CB8AC3E}">
        <p14:creationId xmlns:p14="http://schemas.microsoft.com/office/powerpoint/2010/main" val="32036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heel(1)">
                                      <p:cBhvr>
                                        <p:cTn id="6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2E3F-DDEC-D49E-3CD8-081989AE56D5}"/>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97656209-3467-4791-0BA1-CDDA7A8F1F89}"/>
              </a:ext>
            </a:extLst>
          </p:cNvPr>
          <p:cNvSpPr>
            <a:spLocks noGrp="1"/>
          </p:cNvSpPr>
          <p:nvPr>
            <p:ph type="body"/>
          </p:nvPr>
        </p:nvSpPr>
        <p:spPr/>
        <p:txBody>
          <a:bodyPr/>
          <a:lstStyle/>
          <a:p>
            <a:endParaRPr lang="en-GB"/>
          </a:p>
        </p:txBody>
      </p:sp>
      <p:pic>
        <p:nvPicPr>
          <p:cNvPr id="8194" name="Picture 2" descr="Paul Gauguin (1948-1903) &quot; Landscape At Pont Aven &quot;. | Paul gauguin ...">
            <a:extLst>
              <a:ext uri="{FF2B5EF4-FFF2-40B4-BE49-F238E27FC236}">
                <a16:creationId xmlns:a16="http://schemas.microsoft.com/office/drawing/2014/main" id="{BC23EEAF-E35F-3B6F-63C1-E88A14DDE0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944"/>
            <a:ext cx="8591550" cy="6835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A2BAA8-00FD-A648-FF72-BDA5CDB642BB}"/>
              </a:ext>
            </a:extLst>
          </p:cNvPr>
          <p:cNvSpPr txBox="1"/>
          <p:nvPr/>
        </p:nvSpPr>
        <p:spPr>
          <a:xfrm>
            <a:off x="8842443" y="359923"/>
            <a:ext cx="3161489" cy="923330"/>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L’Aven</a:t>
            </a:r>
            <a:r>
              <a:rPr lang="en-GB" dirty="0">
                <a:solidFill>
                  <a:srgbClr val="FFC000"/>
                </a:solidFill>
                <a:latin typeface="Bodoni MT Condensed" panose="02070606080606020203" pitchFamily="18" charset="0"/>
              </a:rPr>
              <a:t> de Pont-</a:t>
            </a:r>
            <a:r>
              <a:rPr lang="en-GB" dirty="0" err="1">
                <a:solidFill>
                  <a:srgbClr val="FFC000"/>
                </a:solidFill>
                <a:latin typeface="Bodoni MT Condensed" panose="02070606080606020203" pitchFamily="18" charset="0"/>
              </a:rPr>
              <a:t>Aven</a:t>
            </a:r>
            <a:endParaRPr lang="en-GB" dirty="0">
              <a:solidFill>
                <a:srgbClr val="FFC000"/>
              </a:solidFill>
              <a:latin typeface="Bodoni MT Condensed" panose="02070606080606020203" pitchFamily="18" charset="0"/>
            </a:endParaRPr>
          </a:p>
          <a:p>
            <a:r>
              <a:rPr lang="en-GB" dirty="0">
                <a:solidFill>
                  <a:srgbClr val="FFC000"/>
                </a:solidFill>
                <a:latin typeface="Bodoni MT Condensed" panose="02070606080606020203" pitchFamily="18" charset="0"/>
              </a:rPr>
              <a:t>1888</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182398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mountain&#10;&#10;Description automatically generated">
            <a:extLst>
              <a:ext uri="{FF2B5EF4-FFF2-40B4-BE49-F238E27FC236}">
                <a16:creationId xmlns:a16="http://schemas.microsoft.com/office/drawing/2014/main" id="{67133172-241D-4072-85E8-76D2466E80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1" y="6"/>
            <a:ext cx="3922776" cy="3937609"/>
          </a:xfrm>
          <a:prstGeom prst="rect">
            <a:avLst/>
          </a:prstGeom>
        </p:spPr>
      </p:pic>
      <p:pic>
        <p:nvPicPr>
          <p:cNvPr id="1026" name="Picture 2" descr="See the source image">
            <a:extLst>
              <a:ext uri="{FF2B5EF4-FFF2-40B4-BE49-F238E27FC236}">
                <a16:creationId xmlns:a16="http://schemas.microsoft.com/office/drawing/2014/main" id="{6D4BE317-A26D-45EB-9AC8-2484786103E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4131633" y="-38901"/>
            <a:ext cx="3922776" cy="39375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Rectangle 72">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A71027-C6C6-44A7-809F-330D31C2A095}"/>
              </a:ext>
            </a:extLst>
          </p:cNvPr>
          <p:cNvSpPr>
            <a:spLocks noGrp="1"/>
          </p:cNvSpPr>
          <p:nvPr>
            <p:ph type="title"/>
          </p:nvPr>
        </p:nvSpPr>
        <p:spPr>
          <a:xfrm>
            <a:off x="865325" y="4462819"/>
            <a:ext cx="2869683" cy="1608383"/>
          </a:xfrm>
        </p:spPr>
        <p:txBody>
          <a:bodyPr>
            <a:normAutofit/>
          </a:bodyPr>
          <a:lstStyle/>
          <a:p>
            <a:r>
              <a:rPr lang="en-GB" sz="3200" b="1" dirty="0">
                <a:latin typeface="Bodoni MT" panose="02070603080606020203" pitchFamily="18" charset="0"/>
              </a:rPr>
              <a:t>Paul Gauguin </a:t>
            </a:r>
            <a:r>
              <a:rPr lang="en-GB" sz="2400" b="1" dirty="0">
                <a:solidFill>
                  <a:srgbClr val="FFFF00"/>
                </a:solidFill>
                <a:latin typeface="Bodoni MT" panose="02070603080606020203" pitchFamily="18" charset="0"/>
              </a:rPr>
              <a:t>1848-1903</a:t>
            </a:r>
          </a:p>
        </p:txBody>
      </p:sp>
      <p:sp>
        <p:nvSpPr>
          <p:cNvPr id="75" name="Rectangle 74">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AB1D6EE-6B02-40FE-9D11-257ECFAB8B26}"/>
              </a:ext>
            </a:extLst>
          </p:cNvPr>
          <p:cNvSpPr>
            <a:spLocks noGrp="1"/>
          </p:cNvSpPr>
          <p:nvPr>
            <p:ph type="body"/>
          </p:nvPr>
        </p:nvSpPr>
        <p:spPr>
          <a:xfrm>
            <a:off x="4131633" y="4464872"/>
            <a:ext cx="3712464" cy="1608383"/>
          </a:xfrm>
        </p:spPr>
        <p:txBody>
          <a:bodyPr anchor="ctr">
            <a:normAutofit/>
          </a:bodyPr>
          <a:lstStyle/>
          <a:p>
            <a:r>
              <a:rPr lang="en-GB" sz="2400" dirty="0">
                <a:solidFill>
                  <a:srgbClr val="FFFF00"/>
                </a:solidFill>
                <a:latin typeface="Bodoni MT" panose="02070603080606020203" pitchFamily="18" charset="0"/>
              </a:rPr>
              <a:t>Paris, Dieppe and Brittany</a:t>
            </a:r>
          </a:p>
        </p:txBody>
      </p:sp>
      <p:pic>
        <p:nvPicPr>
          <p:cNvPr id="7" name="Picture 6" descr="A painting of an old building&#10;&#10;Description automatically generated">
            <a:extLst>
              <a:ext uri="{FF2B5EF4-FFF2-40B4-BE49-F238E27FC236}">
                <a16:creationId xmlns:a16="http://schemas.microsoft.com/office/drawing/2014/main" id="{089129CE-5974-410E-82B6-D4813442B9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B43AF448-BAC1-62AA-7622-5B27A71F2BCE}"/>
              </a:ext>
            </a:extLst>
          </p:cNvPr>
          <p:cNvSpPr txBox="1"/>
          <p:nvPr/>
        </p:nvSpPr>
        <p:spPr>
          <a:xfrm>
            <a:off x="168886" y="3897003"/>
            <a:ext cx="36182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Port de Dieppe 1883 Paul Gauguin</a:t>
            </a:r>
          </a:p>
        </p:txBody>
      </p:sp>
      <p:sp>
        <p:nvSpPr>
          <p:cNvPr id="6" name="TextBox 5">
            <a:extLst>
              <a:ext uri="{FF2B5EF4-FFF2-40B4-BE49-F238E27FC236}">
                <a16:creationId xmlns:a16="http://schemas.microsoft.com/office/drawing/2014/main" id="{79C9DA49-614F-208A-7F90-990EA11E0DA3}"/>
              </a:ext>
            </a:extLst>
          </p:cNvPr>
          <p:cNvSpPr txBox="1"/>
          <p:nvPr/>
        </p:nvSpPr>
        <p:spPr>
          <a:xfrm>
            <a:off x="4161389" y="3898710"/>
            <a:ext cx="3861237"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Meules</a:t>
            </a:r>
            <a:r>
              <a:rPr lang="en-GB" dirty="0">
                <a:solidFill>
                  <a:srgbClr val="FFFF00"/>
                </a:solidFill>
                <a:latin typeface="Bodoni MT Condensed" panose="02070606080606020203" pitchFamily="18" charset="0"/>
              </a:rPr>
              <a:t> de Foin en Bretagne 1886 Paul Gauguin</a:t>
            </a:r>
          </a:p>
        </p:txBody>
      </p:sp>
      <p:sp>
        <p:nvSpPr>
          <p:cNvPr id="8" name="TextBox 7">
            <a:extLst>
              <a:ext uri="{FF2B5EF4-FFF2-40B4-BE49-F238E27FC236}">
                <a16:creationId xmlns:a16="http://schemas.microsoft.com/office/drawing/2014/main" id="{788C4B3B-AA5B-961E-C715-8A05E77A4E7F}"/>
              </a:ext>
            </a:extLst>
          </p:cNvPr>
          <p:cNvSpPr txBox="1"/>
          <p:nvPr/>
        </p:nvSpPr>
        <p:spPr>
          <a:xfrm>
            <a:off x="8269224" y="6381345"/>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Rue de </a:t>
            </a:r>
            <a:r>
              <a:rPr lang="en-GB" dirty="0" err="1">
                <a:solidFill>
                  <a:srgbClr val="FFFF00"/>
                </a:solidFill>
                <a:latin typeface="Bodoni MT Condensed" panose="02070606080606020203" pitchFamily="18" charset="0"/>
              </a:rPr>
              <a:t>Osny</a:t>
            </a:r>
            <a:r>
              <a:rPr lang="en-GB" dirty="0">
                <a:solidFill>
                  <a:srgbClr val="FFFF00"/>
                </a:solidFill>
                <a:latin typeface="Bodoni MT Condensed" panose="02070606080606020203" pitchFamily="18" charset="0"/>
              </a:rPr>
              <a:t>, Pontoise 1880 Paul Gauguin  </a:t>
            </a:r>
          </a:p>
        </p:txBody>
      </p:sp>
      <p:pic>
        <p:nvPicPr>
          <p:cNvPr id="23556" name="Picture 4" descr="Image result for paul gauguin arles">
            <a:extLst>
              <a:ext uri="{FF2B5EF4-FFF2-40B4-BE49-F238E27FC236}">
                <a16:creationId xmlns:a16="http://schemas.microsoft.com/office/drawing/2014/main" id="{6A44B048-3AF2-AF03-6B98-AAE997E85B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4532" y="-33234"/>
            <a:ext cx="8757501" cy="68972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B28C32-B89E-B55A-03DA-648DFFB0AD5F}"/>
              </a:ext>
            </a:extLst>
          </p:cNvPr>
          <p:cNvSpPr txBox="1"/>
          <p:nvPr/>
        </p:nvSpPr>
        <p:spPr>
          <a:xfrm>
            <a:off x="5137608" y="0"/>
            <a:ext cx="409354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Café de Nuit a Arles (Madame </a:t>
            </a:r>
            <a:r>
              <a:rPr lang="en-GB" dirty="0" err="1">
                <a:solidFill>
                  <a:srgbClr val="FFFF00"/>
                </a:solidFill>
                <a:latin typeface="Bodoni MT Condensed" panose="02070606080606020203" pitchFamily="18" charset="0"/>
              </a:rPr>
              <a:t>Ginoux</a:t>
            </a:r>
            <a:r>
              <a:rPr lang="en-GB" dirty="0">
                <a:solidFill>
                  <a:srgbClr val="FFFF00"/>
                </a:solidFill>
                <a:latin typeface="Bodoni MT Condensed" panose="02070606080606020203" pitchFamily="18" charset="0"/>
              </a:rPr>
              <a:t>) 1888 Paul Gauguin</a:t>
            </a:r>
          </a:p>
        </p:txBody>
      </p:sp>
    </p:spTree>
    <p:extLst>
      <p:ext uri="{BB962C8B-B14F-4D97-AF65-F5344CB8AC3E}">
        <p14:creationId xmlns:p14="http://schemas.microsoft.com/office/powerpoint/2010/main" val="428983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heel(1)">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3556"/>
                                        </p:tgtEl>
                                        <p:attrNameLst>
                                          <p:attrName>style.visibility</p:attrName>
                                        </p:attrNameLst>
                                      </p:cBhvr>
                                      <p:to>
                                        <p:strVal val="visible"/>
                                      </p:to>
                                    </p:set>
                                    <p:animEffect transition="in" filter="circle(in)">
                                      <p:cBhvr>
                                        <p:cTn id="52" dur="2000"/>
                                        <p:tgtEl>
                                          <p:spTgt spid="2355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9" grpId="0"/>
    </p:bld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9290-192E-4A97-AB09-43D8013286C4}"/>
              </a:ext>
            </a:extLst>
          </p:cNvPr>
          <p:cNvSpPr>
            <a:spLocks noGrp="1"/>
          </p:cNvSpPr>
          <p:nvPr>
            <p:ph type="title"/>
          </p:nvPr>
        </p:nvSpPr>
        <p:spPr>
          <a:xfrm>
            <a:off x="6400800" y="484632"/>
            <a:ext cx="5299586" cy="1609344"/>
          </a:xfrm>
          <a:ln>
            <a:noFill/>
          </a:ln>
        </p:spPr>
        <p:txBody>
          <a:bodyPr>
            <a:normAutofit/>
          </a:bodyPr>
          <a:lstStyle/>
          <a:p>
            <a:r>
              <a:rPr lang="en-GB" sz="4000" b="1" dirty="0">
                <a:latin typeface="Bodoni MT" panose="02070603080606020203" pitchFamily="18" charset="0"/>
              </a:rPr>
              <a:t>Paul Gauguin </a:t>
            </a:r>
            <a:r>
              <a:rPr lang="en-GB" sz="1800" b="1" dirty="0">
                <a:solidFill>
                  <a:srgbClr val="FFFF00"/>
                </a:solidFill>
                <a:latin typeface="Bodoni MT" panose="02070603080606020203" pitchFamily="18" charset="0"/>
              </a:rPr>
              <a:t>1848-1903</a:t>
            </a:r>
            <a:endParaRPr lang="en-GB" sz="1800" dirty="0">
              <a:solidFill>
                <a:srgbClr val="FFFF00"/>
              </a:solidFill>
              <a:latin typeface="Bodoni MT" panose="02070603080606020203" pitchFamily="18" charset="0"/>
            </a:endParaRPr>
          </a:p>
        </p:txBody>
      </p:sp>
      <p:pic>
        <p:nvPicPr>
          <p:cNvPr id="5" name="Picture 4" descr="A person looking at the camera&#10;&#10;Description automatically generated">
            <a:extLst>
              <a:ext uri="{FF2B5EF4-FFF2-40B4-BE49-F238E27FC236}">
                <a16:creationId xmlns:a16="http://schemas.microsoft.com/office/drawing/2014/main" id="{E30E3427-6990-44E2-A69E-91424C334D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a:stretch/>
        </p:blipFill>
        <p:spPr>
          <a:xfrm>
            <a:off x="20" y="10"/>
            <a:ext cx="2917436" cy="3407764"/>
          </a:xfrm>
          <a:prstGeom prst="rect">
            <a:avLst/>
          </a:prstGeom>
        </p:spPr>
      </p:pic>
      <p:pic>
        <p:nvPicPr>
          <p:cNvPr id="9" name="Picture 8" descr="A picture containing person, sitting, holding, woman&#10;&#10;Description automatically generated">
            <a:extLst>
              <a:ext uri="{FF2B5EF4-FFF2-40B4-BE49-F238E27FC236}">
                <a16:creationId xmlns:a16="http://schemas.microsoft.com/office/drawing/2014/main" id="{3CEA9987-F623-40F0-B5A5-CF0A98D6AB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8896" y="1289304"/>
            <a:ext cx="2917457" cy="3407774"/>
          </a:xfrm>
          <a:prstGeom prst="rect">
            <a:avLst/>
          </a:prstGeom>
        </p:spPr>
      </p:pic>
      <p:pic>
        <p:nvPicPr>
          <p:cNvPr id="7" name="Picture 6" descr="A painting of a person&#10;&#10;Description automatically generated">
            <a:extLst>
              <a:ext uri="{FF2B5EF4-FFF2-40B4-BE49-F238E27FC236}">
                <a16:creationId xmlns:a16="http://schemas.microsoft.com/office/drawing/2014/main" id="{364703C9-0505-4116-84AA-C344292045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2725228"/>
            <a:ext cx="5926333" cy="3363686"/>
          </a:xfrm>
          <a:prstGeom prst="rect">
            <a:avLst/>
          </a:prstGeom>
        </p:spPr>
      </p:pic>
      <p:sp>
        <p:nvSpPr>
          <p:cNvPr id="3" name="Text Placeholder 2">
            <a:extLst>
              <a:ext uri="{FF2B5EF4-FFF2-40B4-BE49-F238E27FC236}">
                <a16:creationId xmlns:a16="http://schemas.microsoft.com/office/drawing/2014/main" id="{7D54ABBA-6FBD-416A-ADD3-ABB2AB082FBF}"/>
              </a:ext>
            </a:extLst>
          </p:cNvPr>
          <p:cNvSpPr>
            <a:spLocks noGrp="1"/>
          </p:cNvSpPr>
          <p:nvPr>
            <p:ph type="body"/>
          </p:nvPr>
        </p:nvSpPr>
        <p:spPr>
          <a:xfrm>
            <a:off x="6400800" y="2093976"/>
            <a:ext cx="5118756" cy="952532"/>
          </a:xfrm>
        </p:spPr>
        <p:txBody>
          <a:bodyPr>
            <a:normAutofit/>
          </a:bodyPr>
          <a:lstStyle/>
          <a:p>
            <a:r>
              <a:rPr lang="en-GB" sz="2000" dirty="0"/>
              <a:t>Portraits in Europe</a:t>
            </a:r>
          </a:p>
        </p:txBody>
      </p:sp>
      <p:sp>
        <p:nvSpPr>
          <p:cNvPr id="4" name="TextBox 3">
            <a:extLst>
              <a:ext uri="{FF2B5EF4-FFF2-40B4-BE49-F238E27FC236}">
                <a16:creationId xmlns:a16="http://schemas.microsoft.com/office/drawing/2014/main" id="{5F2435EE-BA7D-1C8C-7D8A-B5235A88B138}"/>
              </a:ext>
            </a:extLst>
          </p:cNvPr>
          <p:cNvSpPr txBox="1"/>
          <p:nvPr/>
        </p:nvSpPr>
        <p:spPr>
          <a:xfrm>
            <a:off x="77821" y="3429000"/>
            <a:ext cx="283963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Aline Gauguin 1880 Paul Gauguin</a:t>
            </a:r>
          </a:p>
        </p:txBody>
      </p:sp>
      <p:sp>
        <p:nvSpPr>
          <p:cNvPr id="6" name="TextBox 5">
            <a:extLst>
              <a:ext uri="{FF2B5EF4-FFF2-40B4-BE49-F238E27FC236}">
                <a16:creationId xmlns:a16="http://schemas.microsoft.com/office/drawing/2014/main" id="{A8C2977E-45F2-1B2F-3A03-BB4395864706}"/>
              </a:ext>
            </a:extLst>
          </p:cNvPr>
          <p:cNvSpPr txBox="1"/>
          <p:nvPr/>
        </p:nvSpPr>
        <p:spPr>
          <a:xfrm>
            <a:off x="3008896" y="4697078"/>
            <a:ext cx="291745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Madeleine Bernard 1886 Paul Gauguin</a:t>
            </a:r>
          </a:p>
        </p:txBody>
      </p:sp>
      <p:sp>
        <p:nvSpPr>
          <p:cNvPr id="8" name="TextBox 7">
            <a:extLst>
              <a:ext uri="{FF2B5EF4-FFF2-40B4-BE49-F238E27FC236}">
                <a16:creationId xmlns:a16="http://schemas.microsoft.com/office/drawing/2014/main" id="{E76E0FE1-28E6-2007-82B8-D68339172AEC}"/>
              </a:ext>
            </a:extLst>
          </p:cNvPr>
          <p:cNvSpPr txBox="1"/>
          <p:nvPr/>
        </p:nvSpPr>
        <p:spPr>
          <a:xfrm>
            <a:off x="6096000" y="6245157"/>
            <a:ext cx="590793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Van Gogh </a:t>
            </a:r>
            <a:r>
              <a:rPr lang="en-GB" dirty="0" err="1">
                <a:solidFill>
                  <a:srgbClr val="FFFF00"/>
                </a:solidFill>
                <a:latin typeface="Bodoni MT Condensed" panose="02070606080606020203" pitchFamily="18" charset="0"/>
              </a:rPr>
              <a:t>Peignant</a:t>
            </a:r>
            <a:r>
              <a:rPr lang="en-GB" dirty="0">
                <a:solidFill>
                  <a:srgbClr val="FFFF00"/>
                </a:solidFill>
                <a:latin typeface="Bodoni MT Condensed" panose="02070606080606020203" pitchFamily="18" charset="0"/>
              </a:rPr>
              <a:t> Les </a:t>
            </a:r>
            <a:r>
              <a:rPr lang="en-GB" dirty="0" err="1">
                <a:solidFill>
                  <a:srgbClr val="FFFF00"/>
                </a:solidFill>
                <a:latin typeface="Bodoni MT Condensed" panose="02070606080606020203" pitchFamily="18" charset="0"/>
              </a:rPr>
              <a:t>Tournesols</a:t>
            </a:r>
            <a:r>
              <a:rPr lang="en-GB" dirty="0">
                <a:solidFill>
                  <a:srgbClr val="FFFF00"/>
                </a:solidFill>
                <a:latin typeface="Bodoni MT Condensed" panose="02070606080606020203" pitchFamily="18" charset="0"/>
              </a:rPr>
              <a:t> 1888 Paul Gauguin </a:t>
            </a:r>
          </a:p>
        </p:txBody>
      </p:sp>
      <p:pic>
        <p:nvPicPr>
          <p:cNvPr id="1026" name="Picture 2" descr="See the source image">
            <a:extLst>
              <a:ext uri="{FF2B5EF4-FFF2-40B4-BE49-F238E27FC236}">
                <a16:creationId xmlns:a16="http://schemas.microsoft.com/office/drawing/2014/main" id="{7CB35EA4-82C9-386B-87D0-7F611388C4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70075" y="-21236"/>
            <a:ext cx="8451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866C5E-EA7A-A376-4150-472029679148}"/>
              </a:ext>
            </a:extLst>
          </p:cNvPr>
          <p:cNvSpPr txBox="1"/>
          <p:nvPr/>
        </p:nvSpPr>
        <p:spPr>
          <a:xfrm>
            <a:off x="7220506" y="6467432"/>
            <a:ext cx="3101419" cy="369332"/>
          </a:xfrm>
          <a:prstGeom prst="rect">
            <a:avLst/>
          </a:prstGeom>
          <a:noFill/>
        </p:spPr>
        <p:txBody>
          <a:bodyPr wrap="square" rtlCol="0">
            <a:spAutoFit/>
          </a:bodyPr>
          <a:lstStyle/>
          <a:p>
            <a:pPr algn="ctr"/>
            <a:r>
              <a:rPr lang="fr-FR" dirty="0">
                <a:solidFill>
                  <a:srgbClr val="00B0F0"/>
                </a:solidFill>
                <a:latin typeface="Bodoni MT Condensed" panose="02070606080606020203" pitchFamily="18" charset="0"/>
              </a:rPr>
              <a:t>Les Lavandières Arles 1888 Paul Gauguin</a:t>
            </a:r>
          </a:p>
        </p:txBody>
      </p:sp>
    </p:spTree>
    <p:extLst>
      <p:ext uri="{BB962C8B-B14F-4D97-AF65-F5344CB8AC3E}">
        <p14:creationId xmlns:p14="http://schemas.microsoft.com/office/powerpoint/2010/main" val="26880170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nature, mountain, painting&#10;&#10;Description automatically generated">
            <a:extLst>
              <a:ext uri="{FF2B5EF4-FFF2-40B4-BE49-F238E27FC236}">
                <a16:creationId xmlns:a16="http://schemas.microsoft.com/office/drawing/2014/main" id="{F494B35E-3DD9-488B-BED4-7DC681AFF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1" y="6"/>
            <a:ext cx="3922776" cy="3937609"/>
          </a:xfrm>
          <a:prstGeom prst="rect">
            <a:avLst/>
          </a:prstGeom>
        </p:spPr>
      </p:pic>
      <p:pic>
        <p:nvPicPr>
          <p:cNvPr id="9" name="Picture 8" descr="A tree with a mountain in the background&#10;&#10;Description automatically generated">
            <a:extLst>
              <a:ext uri="{FF2B5EF4-FFF2-40B4-BE49-F238E27FC236}">
                <a16:creationId xmlns:a16="http://schemas.microsoft.com/office/drawing/2014/main" id="{43D2051D-CC28-44CE-824F-5C03592AE9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29113" y="32995"/>
            <a:ext cx="4133774" cy="4149394"/>
          </a:xfrm>
          <a:prstGeom prst="rect">
            <a:avLst/>
          </a:prstGeom>
        </p:spPr>
      </p:pic>
      <p:sp useBgFill="1">
        <p:nvSpPr>
          <p:cNvPr id="38" name="Rectangle 37">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A9C6CB-2BB2-48B4-9D7A-05BCB94AA213}"/>
              </a:ext>
            </a:extLst>
          </p:cNvPr>
          <p:cNvSpPr>
            <a:spLocks noGrp="1"/>
          </p:cNvSpPr>
          <p:nvPr>
            <p:ph type="title"/>
          </p:nvPr>
        </p:nvSpPr>
        <p:spPr>
          <a:xfrm>
            <a:off x="865325" y="4462819"/>
            <a:ext cx="2869683" cy="1608383"/>
          </a:xfrm>
        </p:spPr>
        <p:txBody>
          <a:bodyPr vert="horz" lIns="91440" tIns="45720" rIns="91440" bIns="45720" rtlCol="0">
            <a:normAutofit/>
          </a:bodyPr>
          <a:lstStyle/>
          <a:p>
            <a:r>
              <a:rPr lang="en-US" sz="2400" b="1" kern="1200" dirty="0">
                <a:latin typeface="Bodoni MT" panose="02070603080606020203" pitchFamily="18" charset="0"/>
              </a:rPr>
              <a:t>Paul Gauguin</a:t>
            </a:r>
            <a:r>
              <a:rPr lang="en-US" sz="1800" b="1" kern="1200" dirty="0">
                <a:solidFill>
                  <a:srgbClr val="FFFF00"/>
                </a:solidFill>
                <a:latin typeface="Bodoni MT" panose="02070603080606020203" pitchFamily="18" charset="0"/>
              </a:rPr>
              <a:t> 1848-1903</a:t>
            </a:r>
            <a:endParaRPr lang="en-US" sz="1800" kern="1200" dirty="0">
              <a:solidFill>
                <a:srgbClr val="FFFF00"/>
              </a:solidFill>
              <a:latin typeface="Bodoni MT" panose="02070603080606020203" pitchFamily="18" charset="0"/>
            </a:endParaRPr>
          </a:p>
        </p:txBody>
      </p:sp>
      <p:sp>
        <p:nvSpPr>
          <p:cNvPr id="40" name="Rectangle 39">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9694FD2-4934-42BC-92D5-5D7136318794}"/>
              </a:ext>
            </a:extLst>
          </p:cNvPr>
          <p:cNvSpPr>
            <a:spLocks noGrp="1"/>
          </p:cNvSpPr>
          <p:nvPr>
            <p:ph type="body"/>
          </p:nvPr>
        </p:nvSpPr>
        <p:spPr>
          <a:xfrm>
            <a:off x="4171331" y="4610787"/>
            <a:ext cx="3712464" cy="1608383"/>
          </a:xfrm>
        </p:spPr>
        <p:txBody>
          <a:bodyPr vert="horz" lIns="91440" tIns="45720" rIns="91440" bIns="45720" rtlCol="0" anchor="ctr">
            <a:normAutofit/>
          </a:bodyPr>
          <a:lstStyle/>
          <a:p>
            <a:pPr>
              <a:spcBef>
                <a:spcPts val="1000"/>
              </a:spcBef>
            </a:pPr>
            <a:r>
              <a:rPr lang="en-US" sz="1700" b="1" kern="1200" dirty="0">
                <a:latin typeface="Bodoni MT" panose="02070603080606020203" pitchFamily="18" charset="0"/>
                <a:ea typeface="+mn-ea"/>
                <a:cs typeface="+mn-cs"/>
              </a:rPr>
              <a:t>Brittany, Martinique, Tahiti</a:t>
            </a:r>
          </a:p>
        </p:txBody>
      </p:sp>
      <p:pic>
        <p:nvPicPr>
          <p:cNvPr id="7" name="Picture 6" descr="A picture containing field&#10;&#10;Description automatically generated">
            <a:extLst>
              <a:ext uri="{FF2B5EF4-FFF2-40B4-BE49-F238E27FC236}">
                <a16:creationId xmlns:a16="http://schemas.microsoft.com/office/drawing/2014/main" id="{6BB3C78E-5CEC-44EF-8F41-09C232924A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393FCA3C-E117-E76B-40D3-88A8431D13F2}"/>
              </a:ext>
            </a:extLst>
          </p:cNvPr>
          <p:cNvSpPr txBox="1"/>
          <p:nvPr/>
        </p:nvSpPr>
        <p:spPr>
          <a:xfrm>
            <a:off x="4039283" y="4215384"/>
            <a:ext cx="422994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Aurore en Martinique 1887 Paul Gauguin </a:t>
            </a:r>
          </a:p>
        </p:txBody>
      </p:sp>
      <p:sp>
        <p:nvSpPr>
          <p:cNvPr id="6" name="TextBox 5">
            <a:extLst>
              <a:ext uri="{FF2B5EF4-FFF2-40B4-BE49-F238E27FC236}">
                <a16:creationId xmlns:a16="http://schemas.microsoft.com/office/drawing/2014/main" id="{FAA3DB23-D5A8-99E8-2C70-C8719064555E}"/>
              </a:ext>
            </a:extLst>
          </p:cNvPr>
          <p:cNvSpPr txBox="1"/>
          <p:nvPr/>
        </p:nvSpPr>
        <p:spPr>
          <a:xfrm>
            <a:off x="-37075" y="3860764"/>
            <a:ext cx="392277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Rue a Tahiti 1882 Paul Gauguin</a:t>
            </a:r>
          </a:p>
        </p:txBody>
      </p:sp>
      <p:sp>
        <p:nvSpPr>
          <p:cNvPr id="8" name="TextBox 7">
            <a:extLst>
              <a:ext uri="{FF2B5EF4-FFF2-40B4-BE49-F238E27FC236}">
                <a16:creationId xmlns:a16="http://schemas.microsoft.com/office/drawing/2014/main" id="{40AACD99-B175-D706-2D5C-A647F547B2EB}"/>
              </a:ext>
            </a:extLst>
          </p:cNvPr>
          <p:cNvSpPr txBox="1"/>
          <p:nvPr/>
        </p:nvSpPr>
        <p:spPr>
          <a:xfrm>
            <a:off x="8281034" y="6348971"/>
            <a:ext cx="391096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Les </a:t>
            </a:r>
            <a:r>
              <a:rPr lang="en-GB" dirty="0" err="1">
                <a:solidFill>
                  <a:srgbClr val="FFFF00"/>
                </a:solidFill>
                <a:latin typeface="Bodoni MT Condensed" panose="02070606080606020203" pitchFamily="18" charset="0"/>
              </a:rPr>
              <a:t>Alyscamps</a:t>
            </a:r>
            <a:r>
              <a:rPr lang="en-GB" dirty="0">
                <a:solidFill>
                  <a:srgbClr val="FFFF00"/>
                </a:solidFill>
                <a:latin typeface="Bodoni MT Condensed" panose="02070606080606020203" pitchFamily="18" charset="0"/>
              </a:rPr>
              <a:t> 1888 Paul Gauguin</a:t>
            </a:r>
          </a:p>
        </p:txBody>
      </p:sp>
      <p:pic>
        <p:nvPicPr>
          <p:cNvPr id="2052" name="Picture 4" descr="See the source image">
            <a:extLst>
              <a:ext uri="{FF2B5EF4-FFF2-40B4-BE49-F238E27FC236}">
                <a16:creationId xmlns:a16="http://schemas.microsoft.com/office/drawing/2014/main" id="{7A27941D-9D16-BECF-7E57-B5BCCE2D24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3038" y="0"/>
            <a:ext cx="9305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BF2CB9-EECA-2AE7-00F8-BDD8212BE4AD}"/>
              </a:ext>
            </a:extLst>
          </p:cNvPr>
          <p:cNvSpPr txBox="1"/>
          <p:nvPr/>
        </p:nvSpPr>
        <p:spPr>
          <a:xfrm>
            <a:off x="6938128" y="6219170"/>
            <a:ext cx="3299381" cy="367953"/>
          </a:xfrm>
          <a:prstGeom prst="rect">
            <a:avLst/>
          </a:prstGeom>
          <a:noFill/>
        </p:spPr>
        <p:txBody>
          <a:bodyPr wrap="square" rtlCol="0">
            <a:spAutoFit/>
          </a:bodyPr>
          <a:lstStyle/>
          <a:p>
            <a:pPr algn="ctr"/>
            <a:r>
              <a:rPr lang="en-GB" dirty="0">
                <a:latin typeface="Bodoni MT Condensed" panose="02070606080606020203" pitchFamily="18" charset="0"/>
              </a:rPr>
              <a:t>Bord de Mer Martinique 1887 Paul Gauguin </a:t>
            </a:r>
          </a:p>
        </p:txBody>
      </p:sp>
    </p:spTree>
    <p:extLst>
      <p:ext uri="{BB962C8B-B14F-4D97-AF65-F5344CB8AC3E}">
        <p14:creationId xmlns:p14="http://schemas.microsoft.com/office/powerpoint/2010/main" val="142613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52"/>
                                        </p:tgtEl>
                                        <p:attrNameLst>
                                          <p:attrName>style.visibility</p:attrName>
                                        </p:attrNameLst>
                                      </p:cBhvr>
                                      <p:to>
                                        <p:strVal val="visible"/>
                                      </p:to>
                                    </p:set>
                                    <p:animEffect transition="in" filter="wipe(down)">
                                      <p:cBhvr>
                                        <p:cTn id="52" dur="500"/>
                                        <p:tgtEl>
                                          <p:spTgt spid="205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135C-943D-485B-E3C9-25E3017B930B}"/>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ACC28376-61C5-868A-F222-13EA56A5EECC}"/>
              </a:ext>
            </a:extLst>
          </p:cNvPr>
          <p:cNvSpPr>
            <a:spLocks noGrp="1"/>
          </p:cNvSpPr>
          <p:nvPr>
            <p:ph type="body"/>
          </p:nvPr>
        </p:nvSpPr>
        <p:spPr/>
        <p:txBody>
          <a:bodyPr/>
          <a:lstStyle/>
          <a:p>
            <a:endParaRPr lang="en-GB"/>
          </a:p>
        </p:txBody>
      </p:sp>
      <p:pic>
        <p:nvPicPr>
          <p:cNvPr id="51202" name="Picture 2" descr="Agony in the Garden | Paul gauguin, Famous painting, Gauguin">
            <a:extLst>
              <a:ext uri="{FF2B5EF4-FFF2-40B4-BE49-F238E27FC236}">
                <a16:creationId xmlns:a16="http://schemas.microsoft.com/office/drawing/2014/main" id="{C6BA33E7-69E2-05F1-B5B3-B0811B61D0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6725" y="0"/>
            <a:ext cx="8718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C0FF0C-21EF-A3E2-2D24-3FF60F14C954}"/>
              </a:ext>
            </a:extLst>
          </p:cNvPr>
          <p:cNvSpPr txBox="1"/>
          <p:nvPr/>
        </p:nvSpPr>
        <p:spPr>
          <a:xfrm>
            <a:off x="10856068" y="1867711"/>
            <a:ext cx="1079770"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Agony in the Garden 1887</a:t>
            </a:r>
          </a:p>
          <a:p>
            <a:r>
              <a:rPr lang="en-GB" dirty="0">
                <a:solidFill>
                  <a:srgbClr val="FFFF00"/>
                </a:solidFill>
                <a:latin typeface="Bodoni MT Condensed" panose="02070606080606020203" pitchFamily="18" charset="0"/>
              </a:rPr>
              <a:t>Paul Gauguin </a:t>
            </a:r>
          </a:p>
        </p:txBody>
      </p:sp>
    </p:spTree>
    <p:extLst>
      <p:ext uri="{BB962C8B-B14F-4D97-AF65-F5344CB8AC3E}">
        <p14:creationId xmlns:p14="http://schemas.microsoft.com/office/powerpoint/2010/main" val="1267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down)">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9B81-D9FF-9FB2-9660-D8E3606B6576}"/>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A16FD0AE-4CA5-5026-7F4C-2C41E8ABE18D}"/>
              </a:ext>
            </a:extLst>
          </p:cNvPr>
          <p:cNvSpPr>
            <a:spLocks noGrp="1"/>
          </p:cNvSpPr>
          <p:nvPr>
            <p:ph type="body"/>
          </p:nvPr>
        </p:nvSpPr>
        <p:spPr/>
        <p:txBody>
          <a:bodyPr/>
          <a:lstStyle/>
          <a:p>
            <a:endParaRPr lang="en-GB"/>
          </a:p>
        </p:txBody>
      </p:sp>
      <p:pic>
        <p:nvPicPr>
          <p:cNvPr id="11266" name="Picture 2" descr="Image result for Gauguin Vision After the Sermon">
            <a:extLst>
              <a:ext uri="{FF2B5EF4-FFF2-40B4-BE49-F238E27FC236}">
                <a16:creationId xmlns:a16="http://schemas.microsoft.com/office/drawing/2014/main" id="{FE4A3F8D-A04B-CC75-771D-7397C6C2E0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458200" cy="6879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47D9AE-1D5A-4825-C951-5FE5D9025161}"/>
              </a:ext>
            </a:extLst>
          </p:cNvPr>
          <p:cNvSpPr txBox="1"/>
          <p:nvPr/>
        </p:nvSpPr>
        <p:spPr>
          <a:xfrm>
            <a:off x="8618706" y="642026"/>
            <a:ext cx="3142034"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Vision Après le Sermon</a:t>
            </a:r>
          </a:p>
          <a:p>
            <a:r>
              <a:rPr lang="en-GB" dirty="0">
                <a:solidFill>
                  <a:srgbClr val="FFC000"/>
                </a:solidFill>
                <a:latin typeface="Bodoni MT Condensed" panose="02070606080606020203" pitchFamily="18" charset="0"/>
              </a:rPr>
              <a:t>1888</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58336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4" name="Straight Connector 12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ustomShape 1"/>
          <p:cNvSpPr/>
          <p:nvPr/>
        </p:nvSpPr>
        <p:spPr>
          <a:xfrm>
            <a:off x="527538" y="4756638"/>
            <a:ext cx="11139854" cy="930447"/>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a:bodyPr>
          <a:lstStyle/>
          <a:p>
            <a:pPr algn="ctr">
              <a:lnSpc>
                <a:spcPct val="90000"/>
              </a:lnSpc>
              <a:spcBef>
                <a:spcPct val="0"/>
              </a:spcBef>
              <a:spcAft>
                <a:spcPts val="600"/>
              </a:spcAft>
            </a:pPr>
            <a:r>
              <a:rPr lang="en-US" sz="5400" b="1" strike="noStrike" kern="1200" spc="-1" dirty="0">
                <a:solidFill>
                  <a:srgbClr val="FFFFFF"/>
                </a:solidFill>
                <a:latin typeface="Bodoni MT" panose="02070603080606020203" pitchFamily="18" charset="0"/>
                <a:ea typeface="+mj-ea"/>
                <a:cs typeface="+mj-cs"/>
              </a:rPr>
              <a:t>Jean Clouet </a:t>
            </a:r>
            <a:r>
              <a:rPr lang="en-US" sz="2400" b="1" strike="noStrike" kern="1200" spc="-1" dirty="0">
                <a:solidFill>
                  <a:srgbClr val="FFFFFF"/>
                </a:solidFill>
                <a:latin typeface="Bodoni MT" panose="02070603080606020203" pitchFamily="18" charset="0"/>
                <a:ea typeface="+mj-ea"/>
                <a:cs typeface="+mj-cs"/>
              </a:rPr>
              <a:t>1480-1541</a:t>
            </a:r>
            <a:endParaRPr lang="en-US" sz="2400" b="0" strike="noStrike" kern="1200" spc="-1" dirty="0">
              <a:solidFill>
                <a:srgbClr val="FFFFFF"/>
              </a:solidFill>
              <a:latin typeface="Bodoni MT" panose="02070603080606020203" pitchFamily="18" charset="0"/>
              <a:ea typeface="+mj-ea"/>
              <a:cs typeface="+mj-cs"/>
            </a:endParaRPr>
          </a:p>
        </p:txBody>
      </p:sp>
      <p:pic>
        <p:nvPicPr>
          <p:cNvPr id="309" name="Picture 308"/>
          <p:cNvPicPr/>
          <p:nvPr/>
        </p:nvPicPr>
        <p:blipFill>
          <a:blip r:embed="rId3"/>
          <a:stretch/>
        </p:blipFill>
        <p:spPr>
          <a:xfrm>
            <a:off x="579854" y="110606"/>
            <a:ext cx="3168127" cy="3997637"/>
          </a:xfrm>
          <a:prstGeom prst="rect">
            <a:avLst/>
          </a:prstGeom>
        </p:spPr>
      </p:pic>
      <p:pic>
        <p:nvPicPr>
          <p:cNvPr id="310" name="Picture 309"/>
          <p:cNvPicPr/>
          <p:nvPr/>
        </p:nvPicPr>
        <p:blipFill>
          <a:blip r:embed="rId4"/>
          <a:stretch/>
        </p:blipFill>
        <p:spPr>
          <a:xfrm>
            <a:off x="4445529" y="148326"/>
            <a:ext cx="3328032" cy="3997637"/>
          </a:xfrm>
          <a:prstGeom prst="rect">
            <a:avLst/>
          </a:prstGeom>
        </p:spPr>
      </p:pic>
      <p:cxnSp>
        <p:nvCxnSpPr>
          <p:cNvPr id="128" name="Straight Connector 12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11" name="Picture 310"/>
          <p:cNvPicPr/>
          <p:nvPr/>
        </p:nvPicPr>
        <p:blipFill rotWithShape="1">
          <a:blip r:embed="rId5" cstate="email">
            <a:extLst>
              <a:ext uri="{28A0092B-C50C-407E-A947-70E740481C1C}">
                <a14:useLocalDpi xmlns:a14="http://schemas.microsoft.com/office/drawing/2010/main"/>
              </a:ext>
            </a:extLst>
          </a:blip>
          <a:srcRect/>
          <a:stretch/>
        </p:blipFill>
        <p:spPr>
          <a:xfrm>
            <a:off x="8861196" y="148326"/>
            <a:ext cx="2526384" cy="3817595"/>
          </a:xfrm>
          <a:prstGeom prst="rect">
            <a:avLst/>
          </a:prstGeom>
        </p:spPr>
      </p:pic>
      <p:cxnSp>
        <p:nvCxnSpPr>
          <p:cNvPr id="130" name="Straight Connector 12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08" name="CustomShape 2"/>
          <p:cNvSpPr/>
          <p:nvPr/>
        </p:nvSpPr>
        <p:spPr>
          <a:xfrm>
            <a:off x="609480" y="1604520"/>
            <a:ext cx="10971720" cy="3976560"/>
          </a:xfrm>
          <a:prstGeom prst="rect">
            <a:avLst/>
          </a:prstGeom>
          <a:noFill/>
          <a:ln>
            <a:noFill/>
          </a:ln>
        </p:spPr>
        <p:style>
          <a:lnRef idx="0">
            <a:scrgbClr r="0" g="0" b="0"/>
          </a:lnRef>
          <a:fillRef idx="0">
            <a:scrgbClr r="0" g="0" b="0"/>
          </a:fillRef>
          <a:effectRef idx="0">
            <a:scrgbClr r="0" g="0" b="0"/>
          </a:effectRef>
          <a:fontRef idx="minor"/>
        </p:style>
      </p:sp>
      <p:sp>
        <p:nvSpPr>
          <p:cNvPr id="2" name="TextBox 1">
            <a:extLst>
              <a:ext uri="{FF2B5EF4-FFF2-40B4-BE49-F238E27FC236}">
                <a16:creationId xmlns:a16="http://schemas.microsoft.com/office/drawing/2014/main" id="{1D6E07EB-CBFD-D6D2-4E99-6F1C5C62806C}"/>
              </a:ext>
            </a:extLst>
          </p:cNvPr>
          <p:cNvSpPr txBox="1"/>
          <p:nvPr/>
        </p:nvSpPr>
        <p:spPr>
          <a:xfrm>
            <a:off x="545784" y="4202668"/>
            <a:ext cx="3328032" cy="369332"/>
          </a:xfrm>
          <a:prstGeom prst="rect">
            <a:avLst/>
          </a:prstGeom>
          <a:noFill/>
        </p:spPr>
        <p:txBody>
          <a:bodyPr wrap="square" rtlCol="0">
            <a:spAutoFit/>
          </a:bodyPr>
          <a:lstStyle/>
          <a:p>
            <a:pPr algn="ctr"/>
            <a:r>
              <a:rPr lang="en-GB" dirty="0">
                <a:latin typeface="Bodoni MT Condensed" panose="02070606080606020203" pitchFamily="18" charset="0"/>
              </a:rPr>
              <a:t>Francois I Jean Clouet 1530</a:t>
            </a:r>
          </a:p>
        </p:txBody>
      </p:sp>
      <p:sp>
        <p:nvSpPr>
          <p:cNvPr id="3" name="TextBox 2">
            <a:extLst>
              <a:ext uri="{FF2B5EF4-FFF2-40B4-BE49-F238E27FC236}">
                <a16:creationId xmlns:a16="http://schemas.microsoft.com/office/drawing/2014/main" id="{DF932AC5-09A0-1C5C-EDC6-A15C60B207A1}"/>
              </a:ext>
            </a:extLst>
          </p:cNvPr>
          <p:cNvSpPr txBox="1"/>
          <p:nvPr/>
        </p:nvSpPr>
        <p:spPr>
          <a:xfrm>
            <a:off x="4470992" y="4176837"/>
            <a:ext cx="3248695" cy="369332"/>
          </a:xfrm>
          <a:prstGeom prst="rect">
            <a:avLst/>
          </a:prstGeom>
          <a:noFill/>
        </p:spPr>
        <p:txBody>
          <a:bodyPr wrap="square" rtlCol="0">
            <a:spAutoFit/>
          </a:bodyPr>
          <a:lstStyle/>
          <a:p>
            <a:r>
              <a:rPr lang="en-GB" dirty="0">
                <a:latin typeface="Bodoni MT Condensed" panose="02070606080606020203" pitchFamily="18" charset="0"/>
              </a:rPr>
              <a:t>Marguerite de Navarre Jean Clouet 1528</a:t>
            </a:r>
          </a:p>
        </p:txBody>
      </p:sp>
      <p:sp>
        <p:nvSpPr>
          <p:cNvPr id="4" name="TextBox 3">
            <a:extLst>
              <a:ext uri="{FF2B5EF4-FFF2-40B4-BE49-F238E27FC236}">
                <a16:creationId xmlns:a16="http://schemas.microsoft.com/office/drawing/2014/main" id="{CA06247E-CE33-A8B6-38E3-B875C6E1DD60}"/>
              </a:ext>
            </a:extLst>
          </p:cNvPr>
          <p:cNvSpPr txBox="1"/>
          <p:nvPr/>
        </p:nvSpPr>
        <p:spPr>
          <a:xfrm>
            <a:off x="8861196" y="4034672"/>
            <a:ext cx="2422689" cy="369332"/>
          </a:xfrm>
          <a:prstGeom prst="rect">
            <a:avLst/>
          </a:prstGeom>
          <a:noFill/>
        </p:spPr>
        <p:txBody>
          <a:bodyPr wrap="square" rtlCol="0">
            <a:spAutoFit/>
          </a:bodyPr>
          <a:lstStyle/>
          <a:p>
            <a:r>
              <a:rPr lang="en-GB" dirty="0">
                <a:latin typeface="Bodoni MT Condensed" panose="02070606080606020203" pitchFamily="18" charset="0"/>
              </a:rPr>
              <a:t>Jean de la Barre Jean Clouet 1534</a:t>
            </a:r>
          </a:p>
        </p:txBody>
      </p:sp>
      <p:sp>
        <p:nvSpPr>
          <p:cNvPr id="6" name="TextBox 5">
            <a:extLst>
              <a:ext uri="{FF2B5EF4-FFF2-40B4-BE49-F238E27FC236}">
                <a16:creationId xmlns:a16="http://schemas.microsoft.com/office/drawing/2014/main" id="{17B0BBDB-0D8B-FED7-DBCD-09E239630694}"/>
              </a:ext>
            </a:extLst>
          </p:cNvPr>
          <p:cNvSpPr txBox="1"/>
          <p:nvPr/>
        </p:nvSpPr>
        <p:spPr>
          <a:xfrm>
            <a:off x="2434472" y="5971706"/>
            <a:ext cx="6094428" cy="276999"/>
          </a:xfrm>
          <a:prstGeom prst="rect">
            <a:avLst/>
          </a:prstGeom>
          <a:noFill/>
        </p:spPr>
        <p:txBody>
          <a:bodyPr wrap="square">
            <a:spAutoFit/>
          </a:bodyPr>
          <a:lstStyle/>
          <a:p>
            <a:pPr algn="ctr"/>
            <a:r>
              <a:rPr lang="en-GB" sz="1200" dirty="0">
                <a:hlinkClick r:id="rId6"/>
              </a:rPr>
              <a:t>https://www.youtube.com/watch?v=K2_1EKaqOOs</a:t>
            </a:r>
            <a:r>
              <a:rPr lang="en-GB" sz="1200" dirty="0"/>
              <a:t>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 calcmode="lin" valueType="num">
                                      <p:cBhvr additive="repl">
                                        <p:cTn id="7" dur="500" fill="hold"/>
                                        <p:tgtEl>
                                          <p:spTgt spid="30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09"/>
                                        </p:tgtEl>
                                        <p:attrNameLst>
                                          <p:attrName>style.visibility</p:attrName>
                                        </p:attrNameLst>
                                      </p:cBhvr>
                                      <p:to>
                                        <p:strVal val="visible"/>
                                      </p:to>
                                    </p:set>
                                    <p:animEffect transition="in" filter="wheel(1)">
                                      <p:cBhvr additive="repl">
                                        <p:cTn id="13" dur="2000"/>
                                        <p:tgtEl>
                                          <p:spTgt spid="30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10"/>
                                        </p:tgtEl>
                                        <p:attrNameLst>
                                          <p:attrName>style.visibility</p:attrName>
                                        </p:attrNameLst>
                                      </p:cBhvr>
                                      <p:to>
                                        <p:strVal val="visible"/>
                                      </p:to>
                                    </p:set>
                                    <p:animEffect transition="in" filter="wheel(1)">
                                      <p:cBhvr additive="repl">
                                        <p:cTn id="24" dur="2000"/>
                                        <p:tgtEl>
                                          <p:spTgt spid="3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Effect transition="in" filter="wheel(1)">
                                      <p:cBhvr additive="repl">
                                        <p:cTn id="35" dur="2000"/>
                                        <p:tgtEl>
                                          <p:spTgt spid="3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inting of a person&#10;&#10;Description automatically generated">
            <a:extLst>
              <a:ext uri="{FF2B5EF4-FFF2-40B4-BE49-F238E27FC236}">
                <a16:creationId xmlns:a16="http://schemas.microsoft.com/office/drawing/2014/main" id="{8E9119AB-C66B-46FB-A536-C8758115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682" y="16109"/>
            <a:ext cx="6807136" cy="3316690"/>
          </a:xfrm>
          <a:prstGeom prst="rect">
            <a:avLst/>
          </a:prstGeom>
        </p:spPr>
      </p:pic>
      <p:sp useBgFill="1">
        <p:nvSpPr>
          <p:cNvPr id="20" name="Rectangle 12">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D07CC8-D409-4F6D-8E54-A5B97D2E26D6}"/>
              </a:ext>
            </a:extLst>
          </p:cNvPr>
          <p:cNvSpPr>
            <a:spLocks noGrp="1"/>
          </p:cNvSpPr>
          <p:nvPr>
            <p:ph type="title"/>
          </p:nvPr>
        </p:nvSpPr>
        <p:spPr>
          <a:xfrm>
            <a:off x="841248" y="3849689"/>
            <a:ext cx="2111122" cy="2105025"/>
          </a:xfrm>
        </p:spPr>
        <p:txBody>
          <a:bodyPr>
            <a:normAutofit/>
          </a:bodyPr>
          <a:lstStyle/>
          <a:p>
            <a:r>
              <a:rPr lang="en-US" sz="3200" b="1" dirty="0"/>
              <a:t>Paul Gauguin </a:t>
            </a:r>
            <a:r>
              <a:rPr lang="en-US" sz="2400" b="1" dirty="0"/>
              <a:t>1848-1903</a:t>
            </a:r>
            <a:endParaRPr lang="en-GB" sz="2400" dirty="0"/>
          </a:p>
        </p:txBody>
      </p:sp>
      <p:sp>
        <p:nvSpPr>
          <p:cNvPr id="21" name="Rectangle 14">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16">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8918" y="4897628"/>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31E4FBB-0643-420B-AF88-82968BFA56C3}"/>
              </a:ext>
            </a:extLst>
          </p:cNvPr>
          <p:cNvSpPr>
            <a:spLocks noGrp="1"/>
          </p:cNvSpPr>
          <p:nvPr>
            <p:ph type="body"/>
          </p:nvPr>
        </p:nvSpPr>
        <p:spPr>
          <a:xfrm>
            <a:off x="3360563" y="3849688"/>
            <a:ext cx="3315810" cy="2105025"/>
          </a:xfrm>
        </p:spPr>
        <p:txBody>
          <a:bodyPr anchor="ctr">
            <a:normAutofit/>
          </a:bodyPr>
          <a:lstStyle/>
          <a:p>
            <a:r>
              <a:rPr lang="en-GB" sz="2400" b="1" dirty="0"/>
              <a:t>Why are we here?</a:t>
            </a:r>
          </a:p>
        </p:txBody>
      </p:sp>
      <p:pic>
        <p:nvPicPr>
          <p:cNvPr id="4" name="Picture 3" descr="A picture containing text&#10;&#10;Description automatically generated">
            <a:extLst>
              <a:ext uri="{FF2B5EF4-FFF2-40B4-BE49-F238E27FC236}">
                <a16:creationId xmlns:a16="http://schemas.microsoft.com/office/drawing/2014/main" id="{FD4E022E-C29E-484E-AB8B-14A14935C3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8500" y="307961"/>
            <a:ext cx="4621006" cy="5811838"/>
          </a:xfrm>
          <a:prstGeom prst="rect">
            <a:avLst/>
          </a:prstGeom>
        </p:spPr>
      </p:pic>
      <p:sp>
        <p:nvSpPr>
          <p:cNvPr id="7" name="Rectangle 6">
            <a:extLst>
              <a:ext uri="{FF2B5EF4-FFF2-40B4-BE49-F238E27FC236}">
                <a16:creationId xmlns:a16="http://schemas.microsoft.com/office/drawing/2014/main" id="{F4929779-96E1-4472-9917-D6D851D9941F}"/>
              </a:ext>
            </a:extLst>
          </p:cNvPr>
          <p:cNvSpPr/>
          <p:nvPr/>
        </p:nvSpPr>
        <p:spPr>
          <a:xfrm>
            <a:off x="312563" y="5999897"/>
            <a:ext cx="6096000" cy="738664"/>
          </a:xfrm>
          <a:prstGeom prst="rect">
            <a:avLst/>
          </a:prstGeom>
        </p:spPr>
        <p:txBody>
          <a:bodyPr>
            <a:spAutoFit/>
          </a:bodyPr>
          <a:lstStyle/>
          <a:p>
            <a:r>
              <a:rPr lang="en-GB" sz="12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https://www.bing.com/videos/search?q=Debussy+and+Gauguin&amp;&amp;view=detail&amp;mid=2BBFA386555EA69AC1632BBFA386555EA69AC163&amp;&amp;FORM=VRDGAR</a:t>
            </a:r>
            <a:endParaRPr lang="en-GB" sz="1200" dirty="0">
              <a:solidFill>
                <a:srgbClr val="FFFF00"/>
              </a:solidFill>
              <a:latin typeface="Bodoni MT Condensed" panose="02070606080606020203" pitchFamily="18" charset="0"/>
            </a:endParaRPr>
          </a:p>
          <a:p>
            <a:endParaRPr lang="en-GB" dirty="0"/>
          </a:p>
        </p:txBody>
      </p:sp>
      <p:sp>
        <p:nvSpPr>
          <p:cNvPr id="8" name="TextBox 7">
            <a:extLst>
              <a:ext uri="{FF2B5EF4-FFF2-40B4-BE49-F238E27FC236}">
                <a16:creationId xmlns:a16="http://schemas.microsoft.com/office/drawing/2014/main" id="{9AD0724B-AEF2-695B-9180-91754CA7153C}"/>
              </a:ext>
            </a:extLst>
          </p:cNvPr>
          <p:cNvSpPr txBox="1"/>
          <p:nvPr/>
        </p:nvSpPr>
        <p:spPr>
          <a:xfrm>
            <a:off x="-39367" y="3674085"/>
            <a:ext cx="686497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Why Are We Here ?  Politics, Sex and Religion in Tahiti 1892 Paul Gauguin </a:t>
            </a:r>
          </a:p>
        </p:txBody>
      </p:sp>
      <p:sp>
        <p:nvSpPr>
          <p:cNvPr id="9" name="TextBox 8">
            <a:extLst>
              <a:ext uri="{FF2B5EF4-FFF2-40B4-BE49-F238E27FC236}">
                <a16:creationId xmlns:a16="http://schemas.microsoft.com/office/drawing/2014/main" id="{04A4468A-C38A-1AB6-8EDB-323FCA22662A}"/>
              </a:ext>
            </a:extLst>
          </p:cNvPr>
          <p:cNvSpPr txBox="1"/>
          <p:nvPr/>
        </p:nvSpPr>
        <p:spPr>
          <a:xfrm>
            <a:off x="7159557" y="6176962"/>
            <a:ext cx="2853447"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Christ Jaune 1889 Paul Gauguin</a:t>
            </a:r>
          </a:p>
        </p:txBody>
      </p:sp>
    </p:spTree>
    <p:extLst>
      <p:ext uri="{BB962C8B-B14F-4D97-AF65-F5344CB8AC3E}">
        <p14:creationId xmlns:p14="http://schemas.microsoft.com/office/powerpoint/2010/main" val="227828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P spid="9" grpId="0"/>
    </p:bldLst>
  </p:timing>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5B4F-E2DF-B536-1923-6C90889791DC}"/>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AF1EA413-0DE9-0F33-E7AF-0CA8B061FA0F}"/>
              </a:ext>
            </a:extLst>
          </p:cNvPr>
          <p:cNvSpPr>
            <a:spLocks noGrp="1"/>
          </p:cNvSpPr>
          <p:nvPr>
            <p:ph type="body"/>
          </p:nvPr>
        </p:nvSpPr>
        <p:spPr/>
        <p:txBody>
          <a:bodyPr/>
          <a:lstStyle/>
          <a:p>
            <a:endParaRPr lang="en-GB" dirty="0"/>
          </a:p>
        </p:txBody>
      </p:sp>
      <p:pic>
        <p:nvPicPr>
          <p:cNvPr id="10242" name="Picture 2" descr="Mas, near Arles, 1888 - Paul Gauguin - WikiArt.org">
            <a:extLst>
              <a:ext uri="{FF2B5EF4-FFF2-40B4-BE49-F238E27FC236}">
                <a16:creationId xmlns:a16="http://schemas.microsoft.com/office/drawing/2014/main" id="{67EA3811-7302-F3B9-95FB-4FED76E6E2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62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FCB446-E6AF-23AB-E67F-D7E1297ADECC}"/>
              </a:ext>
            </a:extLst>
          </p:cNvPr>
          <p:cNvSpPr txBox="1"/>
          <p:nvPr/>
        </p:nvSpPr>
        <p:spPr>
          <a:xfrm>
            <a:off x="8629651" y="486382"/>
            <a:ext cx="3384010" cy="923330"/>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Mas </a:t>
            </a:r>
            <a:r>
              <a:rPr lang="en-GB" dirty="0" err="1">
                <a:solidFill>
                  <a:srgbClr val="FFC000"/>
                </a:solidFill>
                <a:latin typeface="Bodoni MT Condensed" panose="02070606080606020203" pitchFamily="18" charset="0"/>
              </a:rPr>
              <a:t>Près</a:t>
            </a:r>
            <a:r>
              <a:rPr lang="en-GB" dirty="0">
                <a:solidFill>
                  <a:srgbClr val="FFC000"/>
                </a:solidFill>
                <a:latin typeface="Bodoni MT Condensed" panose="02070606080606020203" pitchFamily="18" charset="0"/>
              </a:rPr>
              <a:t> de Arles</a:t>
            </a:r>
          </a:p>
          <a:p>
            <a:r>
              <a:rPr lang="en-GB" dirty="0">
                <a:solidFill>
                  <a:srgbClr val="FFC000"/>
                </a:solidFill>
                <a:latin typeface="Bodoni MT Condensed" panose="02070606080606020203" pitchFamily="18" charset="0"/>
              </a:rPr>
              <a:t>1888</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31885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circle(in)">
                                      <p:cBhvr>
                                        <p:cTn id="13" dur="2000"/>
                                        <p:tgtEl>
                                          <p:spTgt spid="102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64C1-20B6-1205-CE24-4A810838AE2D}"/>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A4A19CA7-01B6-DE8E-CCEC-455C768F3E94}"/>
              </a:ext>
            </a:extLst>
          </p:cNvPr>
          <p:cNvSpPr>
            <a:spLocks noGrp="1"/>
          </p:cNvSpPr>
          <p:nvPr>
            <p:ph type="body"/>
          </p:nvPr>
        </p:nvSpPr>
        <p:spPr/>
        <p:txBody>
          <a:bodyPr/>
          <a:lstStyle/>
          <a:p>
            <a:endParaRPr lang="en-GB"/>
          </a:p>
        </p:txBody>
      </p:sp>
      <p:pic>
        <p:nvPicPr>
          <p:cNvPr id="9218" name="Picture 2" descr="Gauguin: Tahiti, 1891. /Npaul Gauguin: Tahitian Landscape. Oil On ...">
            <a:extLst>
              <a:ext uri="{FF2B5EF4-FFF2-40B4-BE49-F238E27FC236}">
                <a16:creationId xmlns:a16="http://schemas.microsoft.com/office/drawing/2014/main" id="{026F54C2-E58F-1F26-3327-B75DF68676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1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01D638-6731-9B59-8B6D-8F04CBC9A8F6}"/>
              </a:ext>
            </a:extLst>
          </p:cNvPr>
          <p:cNvSpPr txBox="1"/>
          <p:nvPr/>
        </p:nvSpPr>
        <p:spPr>
          <a:xfrm>
            <a:off x="9396919" y="914400"/>
            <a:ext cx="2431915" cy="923330"/>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Montagnes</a:t>
            </a:r>
            <a:r>
              <a:rPr lang="en-GB" dirty="0">
                <a:solidFill>
                  <a:srgbClr val="FFC000"/>
                </a:solidFill>
                <a:latin typeface="Bodoni MT Condensed" panose="02070606080606020203" pitchFamily="18" charset="0"/>
              </a:rPr>
              <a:t> de Tahiti</a:t>
            </a:r>
          </a:p>
          <a:p>
            <a:r>
              <a:rPr lang="en-GB" dirty="0">
                <a:solidFill>
                  <a:srgbClr val="FFC000"/>
                </a:solidFill>
                <a:latin typeface="Bodoni MT Condensed" panose="02070606080606020203" pitchFamily="18" charset="0"/>
              </a:rPr>
              <a:t>1891</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3855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F72A-4679-5170-AF0D-438AAC21FB91}"/>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A32F96BF-6FB0-8291-D5D7-47A30C72D33D}"/>
              </a:ext>
            </a:extLst>
          </p:cNvPr>
          <p:cNvSpPr>
            <a:spLocks noGrp="1"/>
          </p:cNvSpPr>
          <p:nvPr>
            <p:ph type="body"/>
          </p:nvPr>
        </p:nvSpPr>
        <p:spPr/>
        <p:txBody>
          <a:bodyPr/>
          <a:lstStyle/>
          <a:p>
            <a:endParaRPr lang="en-GB"/>
          </a:p>
        </p:txBody>
      </p:sp>
      <p:pic>
        <p:nvPicPr>
          <p:cNvPr id="52226" name="Picture 2" descr="Landscape With A Pig And A Horse - Digital Remastered Edition Painting ...">
            <a:extLst>
              <a:ext uri="{FF2B5EF4-FFF2-40B4-BE49-F238E27FC236}">
                <a16:creationId xmlns:a16="http://schemas.microsoft.com/office/drawing/2014/main" id="{9DECBF88-815D-1B0F-5DE1-06B33799B84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7213" y="0"/>
            <a:ext cx="5997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AA50E1-20C1-C695-CFCB-9B72D35454B6}"/>
              </a:ext>
            </a:extLst>
          </p:cNvPr>
          <p:cNvSpPr txBox="1"/>
          <p:nvPr/>
        </p:nvSpPr>
        <p:spPr>
          <a:xfrm>
            <a:off x="9309370" y="1877438"/>
            <a:ext cx="2003898" cy="1200329"/>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avec un </a:t>
            </a:r>
            <a:r>
              <a:rPr lang="en-GB" dirty="0" err="1">
                <a:solidFill>
                  <a:srgbClr val="FFFF00"/>
                </a:solidFill>
                <a:latin typeface="Bodoni MT Condensed" panose="02070606080606020203" pitchFamily="18" charset="0"/>
              </a:rPr>
              <a:t>Cochon</a:t>
            </a:r>
            <a:r>
              <a:rPr lang="en-GB" dirty="0">
                <a:solidFill>
                  <a:srgbClr val="FFFF00"/>
                </a:solidFill>
                <a:latin typeface="Bodoni MT Condensed" panose="02070606080606020203" pitchFamily="18" charset="0"/>
              </a:rPr>
              <a:t> et un Cheval </a:t>
            </a:r>
          </a:p>
          <a:p>
            <a:r>
              <a:rPr lang="en-GB" dirty="0">
                <a:solidFill>
                  <a:srgbClr val="FFFF00"/>
                </a:solidFill>
                <a:latin typeface="Bodoni MT Condensed" panose="02070606080606020203" pitchFamily="18" charset="0"/>
              </a:rPr>
              <a:t>1899 </a:t>
            </a:r>
          </a:p>
          <a:p>
            <a:r>
              <a:rPr lang="en-GB" dirty="0">
                <a:solidFill>
                  <a:srgbClr val="FFFF00"/>
                </a:solidFill>
                <a:latin typeface="Bodoni MT Condensed" panose="02070606080606020203" pitchFamily="18" charset="0"/>
              </a:rPr>
              <a:t>Paul Gauguin  </a:t>
            </a:r>
          </a:p>
        </p:txBody>
      </p:sp>
    </p:spTree>
    <p:extLst>
      <p:ext uri="{BB962C8B-B14F-4D97-AF65-F5344CB8AC3E}">
        <p14:creationId xmlns:p14="http://schemas.microsoft.com/office/powerpoint/2010/main" val="42598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2226"/>
                                        </p:tgtEl>
                                        <p:attrNameLst>
                                          <p:attrName>style.visibility</p:attrName>
                                        </p:attrNameLst>
                                      </p:cBhvr>
                                      <p:to>
                                        <p:strVal val="visible"/>
                                      </p:to>
                                    </p:set>
                                    <p:animEffect transition="in" filter="wheel(1)">
                                      <p:cBhvr>
                                        <p:cTn id="13" dur="2000"/>
                                        <p:tgtEl>
                                          <p:spTgt spid="522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94A0-841B-1DB8-65B1-A044B774C85C}"/>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66686A6F-B864-CBD9-8F7C-4B7537248B6A}"/>
              </a:ext>
            </a:extLst>
          </p:cNvPr>
          <p:cNvSpPr>
            <a:spLocks noGrp="1"/>
          </p:cNvSpPr>
          <p:nvPr>
            <p:ph type="body"/>
          </p:nvPr>
        </p:nvSpPr>
        <p:spPr/>
        <p:txBody>
          <a:bodyPr/>
          <a:lstStyle/>
          <a:p>
            <a:endParaRPr lang="en-GB"/>
          </a:p>
        </p:txBody>
      </p:sp>
      <p:pic>
        <p:nvPicPr>
          <p:cNvPr id="50178" name="Picture 2">
            <a:extLst>
              <a:ext uri="{FF2B5EF4-FFF2-40B4-BE49-F238E27FC236}">
                <a16:creationId xmlns:a16="http://schemas.microsoft.com/office/drawing/2014/main" id="{21AF6FA6-8F45-3D5F-9782-879B7B220A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9529" y="0"/>
            <a:ext cx="941294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22168E-EE56-D09A-F246-62E2A84803D3}"/>
              </a:ext>
            </a:extLst>
          </p:cNvPr>
          <p:cNvSpPr txBox="1"/>
          <p:nvPr/>
        </p:nvSpPr>
        <p:spPr>
          <a:xfrm>
            <a:off x="10992255" y="1147864"/>
            <a:ext cx="1021405"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Studio 1897</a:t>
            </a:r>
          </a:p>
          <a:p>
            <a:r>
              <a:rPr lang="en-GB" dirty="0">
                <a:solidFill>
                  <a:srgbClr val="FFFF00"/>
                </a:solidFill>
                <a:latin typeface="Bodoni MT Condensed" panose="02070606080606020203" pitchFamily="18" charset="0"/>
              </a:rPr>
              <a:t>Paul Gaugin</a:t>
            </a:r>
          </a:p>
        </p:txBody>
      </p:sp>
    </p:spTree>
    <p:extLst>
      <p:ext uri="{BB962C8B-B14F-4D97-AF65-F5344CB8AC3E}">
        <p14:creationId xmlns:p14="http://schemas.microsoft.com/office/powerpoint/2010/main" val="17624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0178"/>
                                        </p:tgtEl>
                                        <p:attrNameLst>
                                          <p:attrName>style.visibility</p:attrName>
                                        </p:attrNameLst>
                                      </p:cBhvr>
                                      <p:to>
                                        <p:strVal val="visible"/>
                                      </p:to>
                                    </p:set>
                                    <p:animEffect transition="in" filter="barn(inVertical)">
                                      <p:cBhvr>
                                        <p:cTn id="13" dur="500"/>
                                        <p:tgtEl>
                                          <p:spTgt spid="501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15D66-BEA9-FDB9-95EE-D189DD1191F7}"/>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81631A41-6200-766C-6D6A-1443CCB5A94F}"/>
              </a:ext>
            </a:extLst>
          </p:cNvPr>
          <p:cNvSpPr>
            <a:spLocks noGrp="1"/>
          </p:cNvSpPr>
          <p:nvPr>
            <p:ph type="body"/>
          </p:nvPr>
        </p:nvSpPr>
        <p:spPr/>
        <p:txBody>
          <a:bodyPr/>
          <a:lstStyle/>
          <a:p>
            <a:pPr marL="0" indent="0">
              <a:buNone/>
            </a:pPr>
            <a:endParaRPr lang="en-GB" dirty="0"/>
          </a:p>
        </p:txBody>
      </p:sp>
      <p:pic>
        <p:nvPicPr>
          <p:cNvPr id="4" name="Picture 2" descr="Gauguin's Studio, Tahiti by damian elwes, 2005 | Tahiti, Scultura, Artisti">
            <a:extLst>
              <a:ext uri="{FF2B5EF4-FFF2-40B4-BE49-F238E27FC236}">
                <a16:creationId xmlns:a16="http://schemas.microsoft.com/office/drawing/2014/main" id="{E44E3FF2-9022-0A2E-3BEB-E6BF13566A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1529" y="34426"/>
            <a:ext cx="7849341" cy="6823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376001-C1E9-8879-3A1D-C7F393DCF183}"/>
              </a:ext>
            </a:extLst>
          </p:cNvPr>
          <p:cNvSpPr txBox="1"/>
          <p:nvPr/>
        </p:nvSpPr>
        <p:spPr>
          <a:xfrm>
            <a:off x="10175132" y="2120630"/>
            <a:ext cx="1235413"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Le Studio </a:t>
            </a:r>
          </a:p>
          <a:p>
            <a:r>
              <a:rPr lang="en-GB" dirty="0">
                <a:solidFill>
                  <a:srgbClr val="FFFF00"/>
                </a:solidFill>
                <a:latin typeface="Bodoni MT Condensed" panose="02070606080606020203" pitchFamily="18" charset="0"/>
              </a:rPr>
              <a:t>1896 </a:t>
            </a:r>
          </a:p>
          <a:p>
            <a:r>
              <a:rPr lang="en-GB" dirty="0">
                <a:solidFill>
                  <a:srgbClr val="FFFF00"/>
                </a:solidFill>
                <a:latin typeface="Bodoni MT Condensed" panose="02070606080606020203" pitchFamily="18" charset="0"/>
              </a:rPr>
              <a:t>Paul Gauguin</a:t>
            </a:r>
          </a:p>
        </p:txBody>
      </p:sp>
      <p:sp>
        <p:nvSpPr>
          <p:cNvPr id="7" name="TextBox 6">
            <a:extLst>
              <a:ext uri="{FF2B5EF4-FFF2-40B4-BE49-F238E27FC236}">
                <a16:creationId xmlns:a16="http://schemas.microsoft.com/office/drawing/2014/main" id="{6AE0261A-6655-C4CE-37F5-31BD8C57ACA9}"/>
              </a:ext>
            </a:extLst>
          </p:cNvPr>
          <p:cNvSpPr txBox="1"/>
          <p:nvPr/>
        </p:nvSpPr>
        <p:spPr>
          <a:xfrm>
            <a:off x="-18179" y="6488668"/>
            <a:ext cx="6094378" cy="369332"/>
          </a:xfrm>
          <a:prstGeom prst="rect">
            <a:avLst/>
          </a:prstGeom>
          <a:noFill/>
        </p:spPr>
        <p:txBody>
          <a:bodyPr wrap="square">
            <a:spAutoFit/>
          </a:bodyPr>
          <a:lstStyle/>
          <a:p>
            <a:r>
              <a:rPr lang="en-GB"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Gauguin: Voyage to Tahiti | Official US Trailer - Bing video</a:t>
            </a:r>
            <a:endParaRPr lang="en-GB"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87129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DD08-A10F-376C-8FDC-64FC7672BDA8}"/>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71CACA71-B61C-942B-D966-67966DD17674}"/>
              </a:ext>
            </a:extLst>
          </p:cNvPr>
          <p:cNvSpPr>
            <a:spLocks noGrp="1"/>
          </p:cNvSpPr>
          <p:nvPr>
            <p:ph type="body"/>
          </p:nvPr>
        </p:nvSpPr>
        <p:spPr/>
        <p:txBody>
          <a:bodyPr/>
          <a:lstStyle/>
          <a:p>
            <a:endParaRPr lang="en-GB"/>
          </a:p>
        </p:txBody>
      </p:sp>
      <p:pic>
        <p:nvPicPr>
          <p:cNvPr id="12290" name="Picture 2">
            <a:extLst>
              <a:ext uri="{FF2B5EF4-FFF2-40B4-BE49-F238E27FC236}">
                <a16:creationId xmlns:a16="http://schemas.microsoft.com/office/drawing/2014/main" id="{E37F786C-7448-7A73-19D3-96378CC0AB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223374"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8C6D85-6D55-A4FF-5A4B-4DEBDE2A223F}"/>
              </a:ext>
            </a:extLst>
          </p:cNvPr>
          <p:cNvSpPr txBox="1"/>
          <p:nvPr/>
        </p:nvSpPr>
        <p:spPr>
          <a:xfrm>
            <a:off x="9416374" y="1099226"/>
            <a:ext cx="2587558" cy="923330"/>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Parau</a:t>
            </a:r>
            <a:r>
              <a:rPr lang="en-GB" dirty="0">
                <a:solidFill>
                  <a:srgbClr val="FFC000"/>
                </a:solidFill>
                <a:latin typeface="Bodoni MT Condensed" panose="02070606080606020203" pitchFamily="18" charset="0"/>
              </a:rPr>
              <a:t> </a:t>
            </a:r>
            <a:r>
              <a:rPr lang="en-GB" dirty="0" err="1">
                <a:solidFill>
                  <a:srgbClr val="FFC000"/>
                </a:solidFill>
                <a:latin typeface="Bodoni MT Condensed" panose="02070606080606020203" pitchFamily="18" charset="0"/>
              </a:rPr>
              <a:t>Api</a:t>
            </a:r>
            <a:endParaRPr lang="en-GB" dirty="0">
              <a:solidFill>
                <a:srgbClr val="FFC000"/>
              </a:solidFill>
              <a:latin typeface="Bodoni MT Condensed" panose="02070606080606020203" pitchFamily="18" charset="0"/>
            </a:endParaRPr>
          </a:p>
          <a:p>
            <a:r>
              <a:rPr lang="en-GB" dirty="0">
                <a:solidFill>
                  <a:srgbClr val="FFC000"/>
                </a:solidFill>
                <a:latin typeface="Bodoni MT Condensed" panose="02070606080606020203" pitchFamily="18" charset="0"/>
              </a:rPr>
              <a:t>189</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14321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wipe(down)">
                                      <p:cBhvr>
                                        <p:cTn id="13" dur="5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C63F-183D-1EEC-B5E3-95C8C0DE667A}"/>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33E8F177-37AD-9B19-149C-A9C27C162B63}"/>
              </a:ext>
            </a:extLst>
          </p:cNvPr>
          <p:cNvSpPr>
            <a:spLocks noGrp="1"/>
          </p:cNvSpPr>
          <p:nvPr>
            <p:ph type="body"/>
          </p:nvPr>
        </p:nvSpPr>
        <p:spPr/>
        <p:txBody>
          <a:bodyPr/>
          <a:lstStyle/>
          <a:p>
            <a:endParaRPr lang="en-GB"/>
          </a:p>
        </p:txBody>
      </p:sp>
      <p:pic>
        <p:nvPicPr>
          <p:cNvPr id="13314" name="Picture 2">
            <a:extLst>
              <a:ext uri="{FF2B5EF4-FFF2-40B4-BE49-F238E27FC236}">
                <a16:creationId xmlns:a16="http://schemas.microsoft.com/office/drawing/2014/main" id="{FF3F0CD0-64DA-E3BC-CEFB-1D52661CE5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445" y="0"/>
            <a:ext cx="8669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DB56E4-DB41-886F-3031-3022005E8AAC}"/>
              </a:ext>
            </a:extLst>
          </p:cNvPr>
          <p:cNvSpPr txBox="1"/>
          <p:nvPr/>
        </p:nvSpPr>
        <p:spPr>
          <a:xfrm>
            <a:off x="8881353" y="845640"/>
            <a:ext cx="3142034" cy="923330"/>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Arearea</a:t>
            </a:r>
            <a:endParaRPr lang="en-GB" dirty="0">
              <a:solidFill>
                <a:srgbClr val="FFC000"/>
              </a:solidFill>
              <a:latin typeface="Bodoni MT Condensed" panose="02070606080606020203" pitchFamily="18" charset="0"/>
            </a:endParaRPr>
          </a:p>
          <a:p>
            <a:r>
              <a:rPr lang="en-GB" dirty="0">
                <a:solidFill>
                  <a:srgbClr val="FFC000"/>
                </a:solidFill>
                <a:latin typeface="Bodoni MT Condensed" panose="02070606080606020203" pitchFamily="18" charset="0"/>
              </a:rPr>
              <a:t>1892</a:t>
            </a:r>
          </a:p>
          <a:p>
            <a:r>
              <a:rPr lang="en-GB" dirty="0">
                <a:solidFill>
                  <a:srgbClr val="FFC000"/>
                </a:solidFill>
                <a:latin typeface="Bodoni MT Condensed" panose="02070606080606020203" pitchFamily="18" charset="0"/>
              </a:rPr>
              <a:t>Paul Gauguin</a:t>
            </a:r>
          </a:p>
        </p:txBody>
      </p:sp>
    </p:spTree>
    <p:extLst>
      <p:ext uri="{BB962C8B-B14F-4D97-AF65-F5344CB8AC3E}">
        <p14:creationId xmlns:p14="http://schemas.microsoft.com/office/powerpoint/2010/main" val="3953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BFAA-B731-DB37-0DC5-8B3CDFD9AC79}"/>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9795A95E-653A-258A-8732-BC4AC38FF1B3}"/>
              </a:ext>
            </a:extLst>
          </p:cNvPr>
          <p:cNvSpPr>
            <a:spLocks noGrp="1"/>
          </p:cNvSpPr>
          <p:nvPr>
            <p:ph type="body"/>
          </p:nvPr>
        </p:nvSpPr>
        <p:spPr/>
        <p:txBody>
          <a:bodyPr/>
          <a:lstStyle/>
          <a:p>
            <a:endParaRPr lang="en-GB"/>
          </a:p>
        </p:txBody>
      </p:sp>
      <p:pic>
        <p:nvPicPr>
          <p:cNvPr id="14338" name="Picture 2" descr="Tahiti Is a Wonderful Land, Gathering Fruit, 1899 Painting by Paul ...">
            <a:extLst>
              <a:ext uri="{FF2B5EF4-FFF2-40B4-BE49-F238E27FC236}">
                <a16:creationId xmlns:a16="http://schemas.microsoft.com/office/drawing/2014/main" id="{9ACB2D81-8A1A-A8FD-9412-F23C5331C7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073426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8DC01E-4DF8-8D2A-E22A-E645A870505C}"/>
              </a:ext>
            </a:extLst>
          </p:cNvPr>
          <p:cNvSpPr txBox="1"/>
          <p:nvPr/>
        </p:nvSpPr>
        <p:spPr>
          <a:xfrm>
            <a:off x="10734261" y="194553"/>
            <a:ext cx="1456418" cy="923330"/>
          </a:xfrm>
          <a:prstGeom prst="rect">
            <a:avLst/>
          </a:prstGeom>
          <a:noFill/>
        </p:spPr>
        <p:txBody>
          <a:bodyPr wrap="square" rtlCol="0">
            <a:spAutoFit/>
          </a:bodyPr>
          <a:lstStyle/>
          <a:p>
            <a:r>
              <a:rPr lang="en-GB" dirty="0">
                <a:solidFill>
                  <a:srgbClr val="FF6699"/>
                </a:solidFill>
                <a:latin typeface="Bodoni MT Condensed" panose="02070606080606020203" pitchFamily="18" charset="0"/>
              </a:rPr>
              <a:t>La Cueillette</a:t>
            </a:r>
          </a:p>
          <a:p>
            <a:r>
              <a:rPr lang="en-GB" dirty="0">
                <a:solidFill>
                  <a:srgbClr val="FF6699"/>
                </a:solidFill>
                <a:latin typeface="Bodoni MT Condensed" panose="02070606080606020203" pitchFamily="18" charset="0"/>
              </a:rPr>
              <a:t>1899</a:t>
            </a:r>
          </a:p>
          <a:p>
            <a:r>
              <a:rPr lang="en-GB" dirty="0">
                <a:solidFill>
                  <a:srgbClr val="FF6699"/>
                </a:solidFill>
                <a:latin typeface="Bodoni MT Condensed" panose="02070606080606020203" pitchFamily="18" charset="0"/>
              </a:rPr>
              <a:t>Paul Gauguin </a:t>
            </a:r>
          </a:p>
        </p:txBody>
      </p:sp>
    </p:spTree>
    <p:extLst>
      <p:ext uri="{BB962C8B-B14F-4D97-AF65-F5344CB8AC3E}">
        <p14:creationId xmlns:p14="http://schemas.microsoft.com/office/powerpoint/2010/main" val="28309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wheel(1)">
                                      <p:cBhvr>
                                        <p:cTn id="13" dur="2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979E-FF4E-5BBB-F15F-6CAC23923DD2}"/>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B62E6A07-A9D0-FC20-DBC7-ACEC52C61A37}"/>
              </a:ext>
            </a:extLst>
          </p:cNvPr>
          <p:cNvSpPr>
            <a:spLocks noGrp="1"/>
          </p:cNvSpPr>
          <p:nvPr>
            <p:ph type="body"/>
          </p:nvPr>
        </p:nvSpPr>
        <p:spPr/>
        <p:txBody>
          <a:bodyPr/>
          <a:lstStyle/>
          <a:p>
            <a:endParaRPr lang="en-GB"/>
          </a:p>
        </p:txBody>
      </p:sp>
      <p:pic>
        <p:nvPicPr>
          <p:cNvPr id="15362" name="Picture 2" descr="Paul Gauguin - Sacred Spring Sweet Dreams [1894] | Gauguin r… | Flickr">
            <a:extLst>
              <a:ext uri="{FF2B5EF4-FFF2-40B4-BE49-F238E27FC236}">
                <a16:creationId xmlns:a16="http://schemas.microsoft.com/office/drawing/2014/main" id="{5D646E11-D7D5-4E76-F343-AC2243F247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9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015D20-0D7F-A2CF-2B6A-0999364CF0F7}"/>
              </a:ext>
            </a:extLst>
          </p:cNvPr>
          <p:cNvSpPr txBox="1"/>
          <p:nvPr/>
        </p:nvSpPr>
        <p:spPr>
          <a:xfrm>
            <a:off x="9338553" y="554477"/>
            <a:ext cx="2645924" cy="1200329"/>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Nave </a:t>
            </a:r>
            <a:r>
              <a:rPr lang="en-GB" dirty="0" err="1">
                <a:solidFill>
                  <a:srgbClr val="FFFF00"/>
                </a:solidFill>
                <a:latin typeface="Bodoni MT Condensed" panose="02070606080606020203" pitchFamily="18" charset="0"/>
              </a:rPr>
              <a:t>Nave</a:t>
            </a:r>
            <a:r>
              <a:rPr lang="en-GB" dirty="0">
                <a:solidFill>
                  <a:srgbClr val="FFFF00"/>
                </a:solidFill>
                <a:latin typeface="Bodoni MT Condensed" panose="02070606080606020203" pitchFamily="18" charset="0"/>
              </a:rPr>
              <a:t> Moe</a:t>
            </a:r>
          </a:p>
          <a:p>
            <a:r>
              <a:rPr lang="en-GB" dirty="0">
                <a:solidFill>
                  <a:srgbClr val="FFFF00"/>
                </a:solidFill>
                <a:latin typeface="Bodoni MT Condensed" panose="02070606080606020203" pitchFamily="18" charset="0"/>
              </a:rPr>
              <a:t>Source </a:t>
            </a:r>
            <a:r>
              <a:rPr lang="en-GB" dirty="0" err="1">
                <a:solidFill>
                  <a:srgbClr val="FFFF00"/>
                </a:solidFill>
                <a:latin typeface="Bodoni MT Condensed" panose="02070606080606020203" pitchFamily="18" charset="0"/>
              </a:rPr>
              <a:t>Sacrée</a:t>
            </a:r>
            <a:r>
              <a:rPr lang="en-GB" dirty="0">
                <a:solidFill>
                  <a:srgbClr val="FFFF00"/>
                </a:solidFill>
                <a:latin typeface="Bodoni MT Condensed" panose="02070606080606020203" pitchFamily="18" charset="0"/>
              </a:rPr>
              <a:t>, Beau Rêve</a:t>
            </a:r>
          </a:p>
          <a:p>
            <a:r>
              <a:rPr lang="en-GB" dirty="0">
                <a:solidFill>
                  <a:srgbClr val="FFFF00"/>
                </a:solidFill>
                <a:latin typeface="Bodoni MT Condensed" panose="02070606080606020203" pitchFamily="18" charset="0"/>
              </a:rPr>
              <a:t>1894</a:t>
            </a:r>
          </a:p>
          <a:p>
            <a:r>
              <a:rPr lang="en-GB" dirty="0">
                <a:solidFill>
                  <a:srgbClr val="FFFF00"/>
                </a:solidFill>
                <a:latin typeface="Bodoni MT Condensed" panose="02070606080606020203" pitchFamily="18" charset="0"/>
              </a:rPr>
              <a:t>Paul Gauguin </a:t>
            </a:r>
          </a:p>
        </p:txBody>
      </p:sp>
    </p:spTree>
    <p:extLst>
      <p:ext uri="{BB962C8B-B14F-4D97-AF65-F5344CB8AC3E}">
        <p14:creationId xmlns:p14="http://schemas.microsoft.com/office/powerpoint/2010/main" val="47737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wipe(down)">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71B7-B390-46D7-99AC-C3C8A7673ACD}"/>
              </a:ext>
            </a:extLst>
          </p:cNvPr>
          <p:cNvSpPr>
            <a:spLocks noGrp="1"/>
          </p:cNvSpPr>
          <p:nvPr>
            <p:ph type="title"/>
          </p:nvPr>
        </p:nvSpPr>
        <p:spPr/>
        <p:txBody>
          <a:bodyPr/>
          <a:lstStyle/>
          <a:p>
            <a:r>
              <a:rPr lang="en-GB" b="1" dirty="0">
                <a:solidFill>
                  <a:srgbClr val="FFC000"/>
                </a:solidFill>
                <a:latin typeface="Ink Free" panose="03080402000500000000" pitchFamily="66" charset="0"/>
              </a:rPr>
              <a:t>Francois Clouet </a:t>
            </a:r>
            <a:r>
              <a:rPr lang="en-GB" sz="2800" b="1" dirty="0">
                <a:solidFill>
                  <a:schemeClr val="bg1"/>
                </a:solidFill>
                <a:latin typeface="Ink Free" panose="03080402000500000000" pitchFamily="66" charset="0"/>
              </a:rPr>
              <a:t>1515-1572</a:t>
            </a:r>
          </a:p>
        </p:txBody>
      </p:sp>
      <p:sp>
        <p:nvSpPr>
          <p:cNvPr id="3" name="Text Placeholder 2">
            <a:extLst>
              <a:ext uri="{FF2B5EF4-FFF2-40B4-BE49-F238E27FC236}">
                <a16:creationId xmlns:a16="http://schemas.microsoft.com/office/drawing/2014/main" id="{DCE9CBA2-EEDA-4A4D-B7B6-73FBAF5D1D86}"/>
              </a:ext>
            </a:extLst>
          </p:cNvPr>
          <p:cNvSpPr>
            <a:spLocks noGrp="1"/>
          </p:cNvSpPr>
          <p:nvPr>
            <p:ph type="body"/>
          </p:nvPr>
        </p:nvSpPr>
        <p:spPr>
          <a:xfrm>
            <a:off x="381725" y="2392460"/>
            <a:ext cx="5640491" cy="2844932"/>
          </a:xfrm>
        </p:spPr>
        <p:txBody>
          <a:bodyPr/>
          <a:lstStyle/>
          <a:p>
            <a:r>
              <a:rPr lang="en-GB" sz="3600" b="1" dirty="0">
                <a:solidFill>
                  <a:schemeClr val="bg1"/>
                </a:solidFill>
                <a:latin typeface="Ink Free" panose="03080402000500000000" pitchFamily="66" charset="0"/>
              </a:rPr>
              <a:t>Son of Jean Clouet</a:t>
            </a:r>
          </a:p>
          <a:p>
            <a:r>
              <a:rPr lang="en-GB" sz="3600" b="1" dirty="0">
                <a:solidFill>
                  <a:schemeClr val="bg1"/>
                </a:solidFill>
                <a:latin typeface="Ink Free" panose="03080402000500000000" pitchFamily="66" charset="0"/>
              </a:rPr>
              <a:t>Known for detailed accuracy of drawing</a:t>
            </a:r>
          </a:p>
          <a:p>
            <a:r>
              <a:rPr lang="en-GB" sz="3600" b="1" dirty="0">
                <a:solidFill>
                  <a:schemeClr val="bg1"/>
                </a:solidFill>
                <a:latin typeface="Ink Free" panose="03080402000500000000" pitchFamily="66" charset="0"/>
              </a:rPr>
              <a:t>Court painter</a:t>
            </a:r>
          </a:p>
          <a:p>
            <a:r>
              <a:rPr lang="en-GB" sz="3600" b="1" dirty="0">
                <a:solidFill>
                  <a:schemeClr val="bg1"/>
                </a:solidFill>
                <a:latin typeface="Ink Free" panose="03080402000500000000" pitchFamily="66" charset="0"/>
              </a:rPr>
              <a:t>No Certainty as to what he painted exactly</a:t>
            </a:r>
          </a:p>
          <a:p>
            <a:endParaRPr lang="en-GB" dirty="0"/>
          </a:p>
        </p:txBody>
      </p:sp>
      <p:pic>
        <p:nvPicPr>
          <p:cNvPr id="6" name="Picture 5" descr="A close up of text on a white background&#10;&#10;Description automatically generated">
            <a:extLst>
              <a:ext uri="{FF2B5EF4-FFF2-40B4-BE49-F238E27FC236}">
                <a16:creationId xmlns:a16="http://schemas.microsoft.com/office/drawing/2014/main" id="{CD89B2CB-70FD-41ED-8370-8208AC700A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5558" y="1708157"/>
            <a:ext cx="2386221" cy="3934646"/>
          </a:xfrm>
          <a:prstGeom prst="rect">
            <a:avLst/>
          </a:prstGeom>
        </p:spPr>
      </p:pic>
      <p:pic>
        <p:nvPicPr>
          <p:cNvPr id="7170" name="Picture 2" descr="See the source image">
            <a:extLst>
              <a:ext uri="{FF2B5EF4-FFF2-40B4-BE49-F238E27FC236}">
                <a16:creationId xmlns:a16="http://schemas.microsoft.com/office/drawing/2014/main" id="{69B7583D-B6A3-5FD3-D59B-AB56D8768E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1779" y="341694"/>
            <a:ext cx="3962400" cy="5495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1A934E-15D9-F06D-AAD0-69D52DDA66C0}"/>
              </a:ext>
            </a:extLst>
          </p:cNvPr>
          <p:cNvSpPr txBox="1"/>
          <p:nvPr/>
        </p:nvSpPr>
        <p:spPr>
          <a:xfrm>
            <a:off x="7830767" y="5953328"/>
            <a:ext cx="4361234"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François Duc Alencon </a:t>
            </a:r>
            <a:r>
              <a:rPr lang="en-GB" dirty="0" err="1">
                <a:solidFill>
                  <a:schemeClr val="bg1"/>
                </a:solidFill>
                <a:latin typeface="Bodoni MT Condensed" panose="02070606080606020203" pitchFamily="18" charset="0"/>
              </a:rPr>
              <a:t>dit</a:t>
            </a:r>
            <a:r>
              <a:rPr lang="en-GB" dirty="0">
                <a:solidFill>
                  <a:schemeClr val="bg1"/>
                </a:solidFill>
                <a:latin typeface="Bodoni MT Condensed" panose="02070606080606020203" pitchFamily="18" charset="0"/>
              </a:rPr>
              <a:t> </a:t>
            </a:r>
            <a:r>
              <a:rPr lang="en-GB" dirty="0" err="1">
                <a:solidFill>
                  <a:schemeClr val="bg1"/>
                </a:solidFill>
                <a:latin typeface="Bodoni MT Condensed" panose="02070606080606020203" pitchFamily="18" charset="0"/>
              </a:rPr>
              <a:t>Hercule</a:t>
            </a:r>
            <a:r>
              <a:rPr lang="en-GB" dirty="0">
                <a:solidFill>
                  <a:schemeClr val="bg1"/>
                </a:solidFill>
                <a:latin typeface="Bodoni MT Condensed" panose="02070606080606020203" pitchFamily="18" charset="0"/>
              </a:rPr>
              <a:t> François Clouet c. 1567</a:t>
            </a:r>
          </a:p>
        </p:txBody>
      </p:sp>
    </p:spTree>
    <p:extLst>
      <p:ext uri="{BB962C8B-B14F-4D97-AF65-F5344CB8AC3E}">
        <p14:creationId xmlns:p14="http://schemas.microsoft.com/office/powerpoint/2010/main" val="31832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170"/>
                                        </p:tgtEl>
                                        <p:attrNameLst>
                                          <p:attrName>style.visibility</p:attrName>
                                        </p:attrNameLst>
                                      </p:cBhvr>
                                      <p:to>
                                        <p:strVal val="visible"/>
                                      </p:to>
                                    </p:set>
                                    <p:animEffect transition="in" filter="barn(inVertical)">
                                      <p:cBhvr>
                                        <p:cTn id="43" dur="500"/>
                                        <p:tgtEl>
                                          <p:spTgt spid="717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348C-93F1-2FAE-12C5-FDF14B73DEEC}"/>
              </a:ext>
            </a:extLst>
          </p:cNvPr>
          <p:cNvSpPr>
            <a:spLocks noGrp="1"/>
          </p:cNvSpPr>
          <p:nvPr>
            <p:ph type="title"/>
          </p:nvPr>
        </p:nvSpPr>
        <p:spPr/>
        <p:txBody>
          <a:bodyPr/>
          <a:lstStyle/>
          <a:p>
            <a:r>
              <a:rPr lang="en-GB" b="1" dirty="0">
                <a:solidFill>
                  <a:srgbClr val="FF6699"/>
                </a:solidFill>
              </a:rPr>
              <a:t>Paul Gauguin </a:t>
            </a:r>
            <a:r>
              <a:rPr lang="en-GB" sz="2800" b="1" dirty="0">
                <a:solidFill>
                  <a:srgbClr val="FFFF00"/>
                </a:solidFill>
              </a:rPr>
              <a:t>1848-1903</a:t>
            </a:r>
            <a:endParaRPr lang="en-GB" dirty="0"/>
          </a:p>
        </p:txBody>
      </p:sp>
      <p:sp>
        <p:nvSpPr>
          <p:cNvPr id="3" name="Text Placeholder 2">
            <a:extLst>
              <a:ext uri="{FF2B5EF4-FFF2-40B4-BE49-F238E27FC236}">
                <a16:creationId xmlns:a16="http://schemas.microsoft.com/office/drawing/2014/main" id="{2A5039D1-AD7E-2139-FB62-44811C0D71CC}"/>
              </a:ext>
            </a:extLst>
          </p:cNvPr>
          <p:cNvSpPr>
            <a:spLocks noGrp="1"/>
          </p:cNvSpPr>
          <p:nvPr>
            <p:ph type="body"/>
          </p:nvPr>
        </p:nvSpPr>
        <p:spPr/>
        <p:txBody>
          <a:bodyPr/>
          <a:lstStyle/>
          <a:p>
            <a:endParaRPr lang="en-GB"/>
          </a:p>
        </p:txBody>
      </p:sp>
      <p:pic>
        <p:nvPicPr>
          <p:cNvPr id="16386" name="Picture 2">
            <a:extLst>
              <a:ext uri="{FF2B5EF4-FFF2-40B4-BE49-F238E27FC236}">
                <a16:creationId xmlns:a16="http://schemas.microsoft.com/office/drawing/2014/main" id="{580A9F2D-9D16-2B2D-6C43-DADD217E9D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4051" y="0"/>
            <a:ext cx="52935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cene from tahitian life, 1896 Painting by Paul Gauguin">
            <a:extLst>
              <a:ext uri="{FF2B5EF4-FFF2-40B4-BE49-F238E27FC236}">
                <a16:creationId xmlns:a16="http://schemas.microsoft.com/office/drawing/2014/main" id="{088F7CEE-5AA4-8705-1AD3-7135F5DA0A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0" y="1276920"/>
            <a:ext cx="6797544" cy="4871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EFB273-DC13-AECB-C906-8E06B3CFFB61}"/>
              </a:ext>
            </a:extLst>
          </p:cNvPr>
          <p:cNvSpPr txBox="1"/>
          <p:nvPr/>
        </p:nvSpPr>
        <p:spPr>
          <a:xfrm>
            <a:off x="165370" y="6254885"/>
            <a:ext cx="6147881"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Scène</a:t>
            </a:r>
            <a:r>
              <a:rPr lang="en-GB" dirty="0">
                <a:solidFill>
                  <a:srgbClr val="FFFF00"/>
                </a:solidFill>
                <a:latin typeface="Bodoni MT Condensed" panose="02070606080606020203" pitchFamily="18" charset="0"/>
              </a:rPr>
              <a:t> de la Vie </a:t>
            </a:r>
            <a:r>
              <a:rPr lang="en-GB" dirty="0" err="1">
                <a:solidFill>
                  <a:srgbClr val="FFFF00"/>
                </a:solidFill>
                <a:latin typeface="Bodoni MT Condensed" panose="02070606080606020203" pitchFamily="18" charset="0"/>
              </a:rPr>
              <a:t>Tahitienne</a:t>
            </a:r>
            <a:r>
              <a:rPr lang="en-GB" dirty="0">
                <a:solidFill>
                  <a:srgbClr val="FFFF00"/>
                </a:solidFill>
                <a:latin typeface="Bodoni MT Condensed" panose="02070606080606020203" pitchFamily="18" charset="0"/>
              </a:rPr>
              <a:t> 1898 Paul Gauguin</a:t>
            </a:r>
          </a:p>
        </p:txBody>
      </p:sp>
      <p:sp>
        <p:nvSpPr>
          <p:cNvPr id="6" name="TextBox 5">
            <a:extLst>
              <a:ext uri="{FF2B5EF4-FFF2-40B4-BE49-F238E27FC236}">
                <a16:creationId xmlns:a16="http://schemas.microsoft.com/office/drawing/2014/main" id="{0ED48E6C-290B-B75D-55E7-D60809F8F466}"/>
              </a:ext>
            </a:extLst>
          </p:cNvPr>
          <p:cNvSpPr txBox="1"/>
          <p:nvPr/>
        </p:nvSpPr>
        <p:spPr>
          <a:xfrm>
            <a:off x="3735421" y="6329753"/>
            <a:ext cx="3188630"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Deux </a:t>
            </a:r>
            <a:r>
              <a:rPr lang="en-GB" dirty="0" err="1">
                <a:solidFill>
                  <a:srgbClr val="FFFF00"/>
                </a:solidFill>
                <a:latin typeface="Bodoni MT Condensed" panose="02070606080606020203" pitchFamily="18" charset="0"/>
              </a:rPr>
              <a:t>Tahitiennes</a:t>
            </a:r>
            <a:r>
              <a:rPr lang="en-GB" dirty="0">
                <a:solidFill>
                  <a:srgbClr val="FFFF00"/>
                </a:solidFill>
                <a:latin typeface="Bodoni MT Condensed" panose="02070606080606020203" pitchFamily="18" charset="0"/>
              </a:rPr>
              <a:t> 1894 Paul Gauguin</a:t>
            </a:r>
          </a:p>
        </p:txBody>
      </p:sp>
      <p:sp>
        <p:nvSpPr>
          <p:cNvPr id="8" name="TextBox 7">
            <a:extLst>
              <a:ext uri="{FF2B5EF4-FFF2-40B4-BE49-F238E27FC236}">
                <a16:creationId xmlns:a16="http://schemas.microsoft.com/office/drawing/2014/main" id="{8E8E6552-4AB3-7B9A-1510-572E3FBC4341}"/>
              </a:ext>
            </a:extLst>
          </p:cNvPr>
          <p:cNvSpPr txBox="1"/>
          <p:nvPr/>
        </p:nvSpPr>
        <p:spPr>
          <a:xfrm>
            <a:off x="685938" y="142934"/>
            <a:ext cx="6110286" cy="369332"/>
          </a:xfrm>
          <a:prstGeom prst="rect">
            <a:avLst/>
          </a:prstGeom>
          <a:noFill/>
        </p:spPr>
        <p:txBody>
          <a:bodyPr wrap="square">
            <a:spAutoFit/>
          </a:bodyPr>
          <a:lstStyle/>
          <a:p>
            <a:r>
              <a:rPr lang="en-GB" dirty="0">
                <a:hlinkClick r:id="rId4"/>
              </a:rPr>
              <a:t>Paul Gauguin Bio - Bing video</a:t>
            </a:r>
            <a:endParaRPr lang="en-GB" dirty="0"/>
          </a:p>
        </p:txBody>
      </p:sp>
      <p:sp>
        <p:nvSpPr>
          <p:cNvPr id="10" name="TextBox 9">
            <a:extLst>
              <a:ext uri="{FF2B5EF4-FFF2-40B4-BE49-F238E27FC236}">
                <a16:creationId xmlns:a16="http://schemas.microsoft.com/office/drawing/2014/main" id="{C2E4B4B6-7B32-062F-B4F4-15F06737A5B9}"/>
              </a:ext>
            </a:extLst>
          </p:cNvPr>
          <p:cNvSpPr txBox="1"/>
          <p:nvPr/>
        </p:nvSpPr>
        <p:spPr>
          <a:xfrm>
            <a:off x="1420238" y="6543815"/>
            <a:ext cx="6284068" cy="369332"/>
          </a:xfrm>
          <a:prstGeom prst="rect">
            <a:avLst/>
          </a:prstGeom>
          <a:noFill/>
        </p:spPr>
        <p:txBody>
          <a:bodyPr wrap="square">
            <a:spAutoFit/>
          </a:bodyPr>
          <a:lstStyle/>
          <a:p>
            <a:r>
              <a:rPr lang="en-GB" dirty="0">
                <a:hlinkClick r:id="rId5"/>
              </a:rPr>
              <a:t>Gauguin: Maker of Myth: Part 1 - Bing video</a:t>
            </a:r>
            <a:endParaRPr lang="en-GB" dirty="0"/>
          </a:p>
        </p:txBody>
      </p:sp>
    </p:spTree>
    <p:extLst>
      <p:ext uri="{BB962C8B-B14F-4D97-AF65-F5344CB8AC3E}">
        <p14:creationId xmlns:p14="http://schemas.microsoft.com/office/powerpoint/2010/main" val="13493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wheel(1)">
                                      <p:cBhvr>
                                        <p:cTn id="13" dur="2000"/>
                                        <p:tgtEl>
                                          <p:spTgt spid="163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386"/>
                                        </p:tgtEl>
                                        <p:attrNameLst>
                                          <p:attrName>style.visibility</p:attrName>
                                        </p:attrNameLst>
                                      </p:cBhvr>
                                      <p:to>
                                        <p:strVal val="visible"/>
                                      </p:to>
                                    </p:set>
                                    <p:animEffect transition="in" filter="wipe(down)">
                                      <p:cBhvr>
                                        <p:cTn id="24" dur="500"/>
                                        <p:tgtEl>
                                          <p:spTgt spid="1638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805E-4113-577C-331F-05FA0501115A}"/>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9393A78B-37B6-9125-1214-F43E4E3148E7}"/>
              </a:ext>
            </a:extLst>
          </p:cNvPr>
          <p:cNvSpPr>
            <a:spLocks noGrp="1"/>
          </p:cNvSpPr>
          <p:nvPr>
            <p:ph type="body"/>
          </p:nvPr>
        </p:nvSpPr>
        <p:spPr/>
        <p:txBody>
          <a:bodyPr/>
          <a:lstStyle/>
          <a:p>
            <a:endParaRPr lang="en-GB"/>
          </a:p>
        </p:txBody>
      </p:sp>
      <p:pic>
        <p:nvPicPr>
          <p:cNvPr id="3074" name="Picture 2" descr="L Estaque with Red Roofs Paul Cezanne Beach Painting in Oil for Sale">
            <a:extLst>
              <a:ext uri="{FF2B5EF4-FFF2-40B4-BE49-F238E27FC236}">
                <a16:creationId xmlns:a16="http://schemas.microsoft.com/office/drawing/2014/main" id="{E3648B1D-4E27-E826-7F62-846A8FD0A4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836" y="1417680"/>
            <a:ext cx="5929504" cy="4766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FC5DCE-93BB-B181-0918-178953AC0321}"/>
              </a:ext>
            </a:extLst>
          </p:cNvPr>
          <p:cNvSpPr txBox="1"/>
          <p:nvPr/>
        </p:nvSpPr>
        <p:spPr>
          <a:xfrm>
            <a:off x="369651" y="6184233"/>
            <a:ext cx="5593404" cy="369332"/>
          </a:xfrm>
          <a:prstGeom prst="rect">
            <a:avLst/>
          </a:prstGeom>
          <a:noFill/>
        </p:spPr>
        <p:txBody>
          <a:bodyPr wrap="square" rtlCol="0">
            <a:spAutoFit/>
          </a:bodyPr>
          <a:lstStyle/>
          <a:p>
            <a:pPr algn="ctr"/>
            <a:r>
              <a:rPr lang="en-GB" dirty="0">
                <a:latin typeface="Bodoni MT Condensed" panose="02070606080606020203" pitchFamily="18" charset="0"/>
              </a:rPr>
              <a:t>Toits Rouges a L’Estaque Paul Cezanne 1885</a:t>
            </a:r>
          </a:p>
        </p:txBody>
      </p:sp>
      <p:pic>
        <p:nvPicPr>
          <p:cNvPr id="3076" name="Picture 4" descr="Paul Gauguin (1848-1903), Les mas, environs d'Arles (1888), oil on ...">
            <a:extLst>
              <a:ext uri="{FF2B5EF4-FFF2-40B4-BE49-F238E27FC236}">
                <a16:creationId xmlns:a16="http://schemas.microsoft.com/office/drawing/2014/main" id="{7D1FE6CB-FBB3-54F1-7C4A-C7281130A5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5331" y="1417680"/>
            <a:ext cx="6016670" cy="4766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FB96BB-3152-9EAC-0326-9BC28FE2E3A0}"/>
              </a:ext>
            </a:extLst>
          </p:cNvPr>
          <p:cNvSpPr txBox="1"/>
          <p:nvPr/>
        </p:nvSpPr>
        <p:spPr>
          <a:xfrm>
            <a:off x="6371617" y="6303523"/>
            <a:ext cx="5593404" cy="369332"/>
          </a:xfrm>
          <a:prstGeom prst="rect">
            <a:avLst/>
          </a:prstGeom>
          <a:noFill/>
        </p:spPr>
        <p:txBody>
          <a:bodyPr wrap="square" rtlCol="0">
            <a:spAutoFit/>
          </a:bodyPr>
          <a:lstStyle/>
          <a:p>
            <a:pPr algn="ctr"/>
            <a:r>
              <a:rPr lang="en-GB" dirty="0">
                <a:latin typeface="Bodoni MT Condensed" panose="02070606080606020203" pitchFamily="18" charset="0"/>
              </a:rPr>
              <a:t>Un Mas Aux Environs </a:t>
            </a:r>
            <a:r>
              <a:rPr lang="en-GB" dirty="0" err="1">
                <a:latin typeface="Bodoni MT Condensed" panose="02070606080606020203" pitchFamily="18" charset="0"/>
              </a:rPr>
              <a:t>d’Arles</a:t>
            </a:r>
            <a:r>
              <a:rPr lang="en-GB" dirty="0">
                <a:latin typeface="Bodoni MT Condensed" panose="02070606080606020203" pitchFamily="18" charset="0"/>
              </a:rPr>
              <a:t> 1888 Paul Gauguin</a:t>
            </a:r>
          </a:p>
        </p:txBody>
      </p:sp>
    </p:spTree>
    <p:extLst>
      <p:ext uri="{BB962C8B-B14F-4D97-AF65-F5344CB8AC3E}">
        <p14:creationId xmlns:p14="http://schemas.microsoft.com/office/powerpoint/2010/main" val="23175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A9FE-019C-0A98-3251-A8453F7687B6}"/>
              </a:ext>
            </a:extLst>
          </p:cNvPr>
          <p:cNvSpPr>
            <a:spLocks noGrp="1"/>
          </p:cNvSpPr>
          <p:nvPr>
            <p:ph type="title"/>
          </p:nvPr>
        </p:nvSpPr>
        <p:spPr/>
        <p:txBody>
          <a:bodyPr/>
          <a:lstStyle/>
          <a:p>
            <a:r>
              <a:rPr lang="en-GB" dirty="0"/>
              <a:t>Unfair Comparison (2)</a:t>
            </a:r>
          </a:p>
        </p:txBody>
      </p:sp>
      <p:sp>
        <p:nvSpPr>
          <p:cNvPr id="3" name="Text Placeholder 2">
            <a:extLst>
              <a:ext uri="{FF2B5EF4-FFF2-40B4-BE49-F238E27FC236}">
                <a16:creationId xmlns:a16="http://schemas.microsoft.com/office/drawing/2014/main" id="{854EE079-EA3A-3B5F-8DD2-31226BD7C1AD}"/>
              </a:ext>
            </a:extLst>
          </p:cNvPr>
          <p:cNvSpPr>
            <a:spLocks noGrp="1"/>
          </p:cNvSpPr>
          <p:nvPr>
            <p:ph type="body"/>
          </p:nvPr>
        </p:nvSpPr>
        <p:spPr/>
        <p:txBody>
          <a:bodyPr/>
          <a:lstStyle/>
          <a:p>
            <a:endParaRPr lang="en-GB"/>
          </a:p>
        </p:txBody>
      </p:sp>
      <p:pic>
        <p:nvPicPr>
          <p:cNvPr id="53250" name="Picture 2" descr="Bonjour, Monsieur Gauguin, Painted in 1889 Painting by Paul Gauguin">
            <a:extLst>
              <a:ext uri="{FF2B5EF4-FFF2-40B4-BE49-F238E27FC236}">
                <a16:creationId xmlns:a16="http://schemas.microsoft.com/office/drawing/2014/main" id="{F37F4C1A-0799-0899-3992-82828A954B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1637" y="0"/>
            <a:ext cx="54403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The Meeting (Bonjour Monsieur Courbet) - Gustave Courbet - WikiArt.org ...">
            <a:extLst>
              <a:ext uri="{FF2B5EF4-FFF2-40B4-BE49-F238E27FC236}">
                <a16:creationId xmlns:a16="http://schemas.microsoft.com/office/drawing/2014/main" id="{713AF909-7198-5471-1F5F-CEF3BAFD19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040860"/>
            <a:ext cx="6758386" cy="5817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E07019-823A-EED2-2E35-A745FAE0B4E0}"/>
              </a:ext>
            </a:extLst>
          </p:cNvPr>
          <p:cNvSpPr txBox="1"/>
          <p:nvPr/>
        </p:nvSpPr>
        <p:spPr>
          <a:xfrm>
            <a:off x="0" y="1036224"/>
            <a:ext cx="5155660" cy="369332"/>
          </a:xfrm>
          <a:prstGeom prst="rect">
            <a:avLst/>
          </a:prstGeom>
          <a:noFill/>
        </p:spPr>
        <p:txBody>
          <a:bodyPr wrap="square" rtlCol="0">
            <a:spAutoFit/>
          </a:bodyPr>
          <a:lstStyle/>
          <a:p>
            <a:r>
              <a:rPr lang="en-GB" dirty="0">
                <a:latin typeface="Bodoni MT Condensed" panose="02070606080606020203" pitchFamily="18" charset="0"/>
              </a:rPr>
              <a:t>Bonjour Monsieur Courbet 1854 Gustave Courbet</a:t>
            </a:r>
          </a:p>
        </p:txBody>
      </p:sp>
      <p:sp>
        <p:nvSpPr>
          <p:cNvPr id="5" name="TextBox 4">
            <a:extLst>
              <a:ext uri="{FF2B5EF4-FFF2-40B4-BE49-F238E27FC236}">
                <a16:creationId xmlns:a16="http://schemas.microsoft.com/office/drawing/2014/main" id="{E62DEB55-CA1E-24EE-EC87-B64664DB6616}"/>
              </a:ext>
            </a:extLst>
          </p:cNvPr>
          <p:cNvSpPr txBox="1"/>
          <p:nvPr/>
        </p:nvSpPr>
        <p:spPr>
          <a:xfrm>
            <a:off x="7237379" y="6429983"/>
            <a:ext cx="4815191" cy="369332"/>
          </a:xfrm>
          <a:prstGeom prst="rect">
            <a:avLst/>
          </a:prstGeom>
          <a:noFill/>
        </p:spPr>
        <p:txBody>
          <a:bodyPr wrap="square" rtlCol="0">
            <a:spAutoFit/>
          </a:bodyPr>
          <a:lstStyle/>
          <a:p>
            <a:pPr algn="r"/>
            <a:r>
              <a:rPr lang="en-GB" dirty="0">
                <a:latin typeface="Bodoni MT Condensed" panose="02070606080606020203" pitchFamily="18" charset="0"/>
              </a:rPr>
              <a:t>Bonjour Monsieur Gauguin 1889 Paul Gauguin</a:t>
            </a:r>
          </a:p>
        </p:txBody>
      </p:sp>
    </p:spTree>
    <p:extLst>
      <p:ext uri="{BB962C8B-B14F-4D97-AF65-F5344CB8AC3E}">
        <p14:creationId xmlns:p14="http://schemas.microsoft.com/office/powerpoint/2010/main" val="31979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3252"/>
                                        </p:tgtEl>
                                        <p:attrNameLst>
                                          <p:attrName>style.visibility</p:attrName>
                                        </p:attrNameLst>
                                      </p:cBhvr>
                                      <p:to>
                                        <p:strVal val="visible"/>
                                      </p:to>
                                    </p:set>
                                    <p:animEffect transition="in" filter="circle(in)">
                                      <p:cBhvr>
                                        <p:cTn id="13" dur="2000"/>
                                        <p:tgtEl>
                                          <p:spTgt spid="5325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3250"/>
                                        </p:tgtEl>
                                        <p:attrNameLst>
                                          <p:attrName>style.visibility</p:attrName>
                                        </p:attrNameLst>
                                      </p:cBhvr>
                                      <p:to>
                                        <p:strVal val="visible"/>
                                      </p:to>
                                    </p:set>
                                    <p:animEffect transition="in" filter="randombar(horizontal)">
                                      <p:cBhvr>
                                        <p:cTn id="18" dur="500"/>
                                        <p:tgtEl>
                                          <p:spTgt spid="5325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9C15-5016-460F-ADAC-01B92A63245F}"/>
              </a:ext>
            </a:extLst>
          </p:cNvPr>
          <p:cNvSpPr>
            <a:spLocks noGrp="1"/>
          </p:cNvSpPr>
          <p:nvPr>
            <p:ph type="title"/>
          </p:nvPr>
        </p:nvSpPr>
        <p:spPr>
          <a:xfrm>
            <a:off x="5069940" y="365124"/>
            <a:ext cx="6172200" cy="1828800"/>
          </a:xfrm>
        </p:spPr>
        <p:txBody>
          <a:bodyPr>
            <a:normAutofit/>
          </a:bodyPr>
          <a:lstStyle/>
          <a:p>
            <a:r>
              <a:rPr lang="en-GB" b="1" dirty="0">
                <a:latin typeface="Bodoni MT Condensed" panose="02070606080606020203" pitchFamily="18" charset="0"/>
              </a:rPr>
              <a:t>Georges Seurat </a:t>
            </a:r>
            <a:r>
              <a:rPr lang="en-GB" sz="2800" b="1" dirty="0">
                <a:solidFill>
                  <a:srgbClr val="FFFF00"/>
                </a:solidFill>
                <a:latin typeface="Bodoni MT Condensed" panose="02070606080606020203" pitchFamily="18" charset="0"/>
              </a:rPr>
              <a:t>1859-1891</a:t>
            </a:r>
          </a:p>
        </p:txBody>
      </p:sp>
      <p:pic>
        <p:nvPicPr>
          <p:cNvPr id="5" name="Picture 4" descr="A black and white photo of a person&#10;&#10;Description automatically generated">
            <a:extLst>
              <a:ext uri="{FF2B5EF4-FFF2-40B4-BE49-F238E27FC236}">
                <a16:creationId xmlns:a16="http://schemas.microsoft.com/office/drawing/2014/main" id="{4A65CAED-68A1-4CE8-9CEF-95DA919EB7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9713" cy="6857990"/>
          </a:xfrm>
          <a:prstGeom prst="rect">
            <a:avLst/>
          </a:prstGeom>
        </p:spPr>
      </p:pic>
      <p:sp>
        <p:nvSpPr>
          <p:cNvPr id="3" name="Text Placeholder 2">
            <a:extLst>
              <a:ext uri="{FF2B5EF4-FFF2-40B4-BE49-F238E27FC236}">
                <a16:creationId xmlns:a16="http://schemas.microsoft.com/office/drawing/2014/main" id="{BA6C10DA-27AE-4977-97E5-B908BF7F0A64}"/>
              </a:ext>
            </a:extLst>
          </p:cNvPr>
          <p:cNvSpPr>
            <a:spLocks noGrp="1"/>
          </p:cNvSpPr>
          <p:nvPr>
            <p:ph type="body"/>
          </p:nvPr>
        </p:nvSpPr>
        <p:spPr>
          <a:xfrm>
            <a:off x="5069940" y="2322576"/>
            <a:ext cx="6172200" cy="3858768"/>
          </a:xfrm>
        </p:spPr>
        <p:txBody>
          <a:bodyPr>
            <a:normAutofit lnSpcReduction="10000"/>
          </a:bodyPr>
          <a:lstStyle/>
          <a:p>
            <a:pPr>
              <a:spcAft>
                <a:spcPts val="600"/>
              </a:spcAft>
            </a:pPr>
            <a:r>
              <a:rPr lang="en-GB" sz="3200" dirty="0">
                <a:solidFill>
                  <a:srgbClr val="FFFF00"/>
                </a:solidFill>
              </a:rPr>
              <a:t>Extreme sensibility </a:t>
            </a:r>
          </a:p>
          <a:p>
            <a:pPr>
              <a:spcAft>
                <a:spcPts val="600"/>
              </a:spcAft>
            </a:pPr>
            <a:r>
              <a:rPr lang="en-GB" sz="3200" dirty="0">
                <a:solidFill>
                  <a:srgbClr val="FFFF00"/>
                </a:solidFill>
              </a:rPr>
              <a:t>Mathematical mind</a:t>
            </a:r>
          </a:p>
          <a:p>
            <a:pPr>
              <a:spcAft>
                <a:spcPts val="600"/>
              </a:spcAft>
            </a:pPr>
            <a:r>
              <a:rPr lang="en-GB" sz="3200" dirty="0">
                <a:solidFill>
                  <a:srgbClr val="FFFF00"/>
                </a:solidFill>
              </a:rPr>
              <a:t>Different perception of his environment</a:t>
            </a:r>
          </a:p>
          <a:p>
            <a:pPr>
              <a:spcAft>
                <a:spcPts val="600"/>
              </a:spcAft>
            </a:pPr>
            <a:r>
              <a:rPr lang="en-GB" sz="3200" dirty="0">
                <a:solidFill>
                  <a:srgbClr val="FFFF00"/>
                </a:solidFill>
              </a:rPr>
              <a:t>Post Impressionist</a:t>
            </a:r>
          </a:p>
          <a:p>
            <a:pPr>
              <a:spcAft>
                <a:spcPts val="600"/>
              </a:spcAft>
            </a:pPr>
            <a:r>
              <a:rPr lang="en-GB" sz="3200" dirty="0">
                <a:solidFill>
                  <a:srgbClr val="FFFF00"/>
                </a:solidFill>
              </a:rPr>
              <a:t>Pointillist</a:t>
            </a:r>
          </a:p>
          <a:p>
            <a:pPr>
              <a:spcAft>
                <a:spcPts val="600"/>
              </a:spcAft>
            </a:pPr>
            <a:r>
              <a:rPr lang="en-GB" sz="3200" dirty="0">
                <a:solidFill>
                  <a:srgbClr val="FFFF00"/>
                </a:solidFill>
              </a:rPr>
              <a:t>Chromoluminarist</a:t>
            </a:r>
          </a:p>
          <a:p>
            <a:pPr>
              <a:spcAft>
                <a:spcPts val="600"/>
              </a:spcAft>
            </a:pPr>
            <a:r>
              <a:rPr lang="en-GB" sz="3200" dirty="0">
                <a:solidFill>
                  <a:srgbClr val="FFFF00"/>
                </a:solidFill>
              </a:rPr>
              <a:t>Colour was all important</a:t>
            </a:r>
          </a:p>
          <a:p>
            <a:pPr>
              <a:spcAft>
                <a:spcPts val="600"/>
              </a:spcAft>
            </a:pPr>
            <a:endParaRPr lang="en-GB" sz="2400" dirty="0"/>
          </a:p>
        </p:txBody>
      </p:sp>
    </p:spTree>
    <p:extLst>
      <p:ext uri="{BB962C8B-B14F-4D97-AF65-F5344CB8AC3E}">
        <p14:creationId xmlns:p14="http://schemas.microsoft.com/office/powerpoint/2010/main" val="35368488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C7BB-D136-192F-98F4-AD90D904F6DD}"/>
              </a:ext>
            </a:extLst>
          </p:cNvPr>
          <p:cNvSpPr>
            <a:spLocks noGrp="1"/>
          </p:cNvSpPr>
          <p:nvPr>
            <p:ph type="title"/>
          </p:nvPr>
        </p:nvSpPr>
        <p:spPr/>
        <p:txBody>
          <a:bodyPr/>
          <a:lstStyle/>
          <a:p>
            <a:r>
              <a:rPr lang="en-GB" b="1" dirty="0">
                <a:solidFill>
                  <a:srgbClr val="FF0000"/>
                </a:solidFill>
                <a:latin typeface="Bodoni MT Condensed" panose="02070606080606020203" pitchFamily="18" charset="0"/>
              </a:rPr>
              <a:t>Georges Seurat </a:t>
            </a:r>
            <a:r>
              <a:rPr lang="en-GB" sz="2800" b="1" dirty="0">
                <a:solidFill>
                  <a:srgbClr val="FFFF00"/>
                </a:solidFill>
                <a:latin typeface="Bodoni MT Condensed" panose="02070606080606020203" pitchFamily="18" charset="0"/>
              </a:rPr>
              <a:t>1859-1891</a:t>
            </a:r>
            <a:endParaRPr lang="en-GB" dirty="0"/>
          </a:p>
        </p:txBody>
      </p:sp>
      <p:sp>
        <p:nvSpPr>
          <p:cNvPr id="3" name="Text Placeholder 2">
            <a:extLst>
              <a:ext uri="{FF2B5EF4-FFF2-40B4-BE49-F238E27FC236}">
                <a16:creationId xmlns:a16="http://schemas.microsoft.com/office/drawing/2014/main" id="{BABD3DDD-282C-4572-175A-B507F2EBFAD9}"/>
              </a:ext>
            </a:extLst>
          </p:cNvPr>
          <p:cNvSpPr>
            <a:spLocks noGrp="1"/>
          </p:cNvSpPr>
          <p:nvPr>
            <p:ph type="body"/>
          </p:nvPr>
        </p:nvSpPr>
        <p:spPr/>
        <p:txBody>
          <a:bodyPr/>
          <a:lstStyle/>
          <a:p>
            <a:pPr marL="0" indent="0">
              <a:buNone/>
            </a:pPr>
            <a:endParaRPr lang="en-GB" dirty="0"/>
          </a:p>
        </p:txBody>
      </p:sp>
      <p:pic>
        <p:nvPicPr>
          <p:cNvPr id="3074" name="Picture 2" descr="Image result for georges seurat paintings">
            <a:extLst>
              <a:ext uri="{FF2B5EF4-FFF2-40B4-BE49-F238E27FC236}">
                <a16:creationId xmlns:a16="http://schemas.microsoft.com/office/drawing/2014/main" id="{062FBD0A-B2C1-7884-27CB-DB7024E0AD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1207" y="0"/>
            <a:ext cx="8974666"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D98264-1233-5582-A34D-F94336084F24}"/>
              </a:ext>
            </a:extLst>
          </p:cNvPr>
          <p:cNvSpPr txBox="1"/>
          <p:nvPr/>
        </p:nvSpPr>
        <p:spPr>
          <a:xfrm>
            <a:off x="10660793" y="739302"/>
            <a:ext cx="1440416" cy="1200329"/>
          </a:xfrm>
          <a:prstGeom prst="rect">
            <a:avLst/>
          </a:prstGeom>
          <a:noFill/>
        </p:spPr>
        <p:txBody>
          <a:bodyPr wrap="square" rtlCol="0">
            <a:spAutoFit/>
          </a:bodyPr>
          <a:lstStyle/>
          <a:p>
            <a:r>
              <a:rPr lang="en-GB" dirty="0">
                <a:solidFill>
                  <a:srgbClr val="FF0000"/>
                </a:solidFill>
                <a:latin typeface="Bodoni MT Condensed" panose="02070606080606020203" pitchFamily="18" charset="0"/>
              </a:rPr>
              <a:t>La Seine a la Grande </a:t>
            </a:r>
            <a:r>
              <a:rPr lang="en-GB" dirty="0" err="1">
                <a:solidFill>
                  <a:srgbClr val="FF0000"/>
                </a:solidFill>
                <a:latin typeface="Bodoni MT Condensed" panose="02070606080606020203" pitchFamily="18" charset="0"/>
              </a:rPr>
              <a:t>Jatte</a:t>
            </a:r>
            <a:endParaRPr lang="en-GB" dirty="0">
              <a:solidFill>
                <a:srgbClr val="FF0000"/>
              </a:solidFill>
              <a:latin typeface="Bodoni MT Condensed" panose="02070606080606020203" pitchFamily="18" charset="0"/>
            </a:endParaRPr>
          </a:p>
          <a:p>
            <a:r>
              <a:rPr lang="en-GB" dirty="0">
                <a:solidFill>
                  <a:srgbClr val="FF0000"/>
                </a:solidFill>
                <a:latin typeface="Bodoni MT Condensed" panose="02070606080606020203" pitchFamily="18" charset="0"/>
              </a:rPr>
              <a:t>1888</a:t>
            </a:r>
          </a:p>
          <a:p>
            <a:r>
              <a:rPr lang="en-GB" dirty="0">
                <a:solidFill>
                  <a:srgbClr val="FF0000"/>
                </a:solidFill>
                <a:latin typeface="Bodoni MT Condensed" panose="02070606080606020203" pitchFamily="18" charset="0"/>
              </a:rPr>
              <a:t>Georges Seurat</a:t>
            </a:r>
          </a:p>
        </p:txBody>
      </p:sp>
    </p:spTree>
    <p:extLst>
      <p:ext uri="{BB962C8B-B14F-4D97-AF65-F5344CB8AC3E}">
        <p14:creationId xmlns:p14="http://schemas.microsoft.com/office/powerpoint/2010/main" val="29316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2B81-8084-CA24-18FE-CE6E72A99D10}"/>
              </a:ext>
            </a:extLst>
          </p:cNvPr>
          <p:cNvSpPr>
            <a:spLocks noGrp="1"/>
          </p:cNvSpPr>
          <p:nvPr>
            <p:ph type="title"/>
          </p:nvPr>
        </p:nvSpPr>
        <p:spPr/>
        <p:txBody>
          <a:bodyPr/>
          <a:lstStyle/>
          <a:p>
            <a:r>
              <a:rPr lang="en-GB" b="1" dirty="0">
                <a:solidFill>
                  <a:srgbClr val="00B050"/>
                </a:solidFill>
                <a:latin typeface="Bodoni MT Condensed" panose="02070606080606020203" pitchFamily="18" charset="0"/>
              </a:rPr>
              <a:t>Georges Seurat </a:t>
            </a:r>
            <a:r>
              <a:rPr lang="en-GB" sz="2800" b="1" dirty="0">
                <a:solidFill>
                  <a:srgbClr val="FFFF00"/>
                </a:solidFill>
                <a:latin typeface="Bodoni MT Condensed" panose="02070606080606020203" pitchFamily="18" charset="0"/>
              </a:rPr>
              <a:t>1859-1891</a:t>
            </a:r>
            <a:endParaRPr lang="en-GB" dirty="0"/>
          </a:p>
        </p:txBody>
      </p:sp>
      <p:sp>
        <p:nvSpPr>
          <p:cNvPr id="3" name="Text Placeholder 2">
            <a:extLst>
              <a:ext uri="{FF2B5EF4-FFF2-40B4-BE49-F238E27FC236}">
                <a16:creationId xmlns:a16="http://schemas.microsoft.com/office/drawing/2014/main" id="{8D9D40D7-B66F-5E76-CC0F-1E1218D55762}"/>
              </a:ext>
            </a:extLst>
          </p:cNvPr>
          <p:cNvSpPr>
            <a:spLocks noGrp="1"/>
          </p:cNvSpPr>
          <p:nvPr>
            <p:ph type="body"/>
          </p:nvPr>
        </p:nvSpPr>
        <p:spPr/>
        <p:txBody>
          <a:bodyPr/>
          <a:lstStyle/>
          <a:p>
            <a:endParaRPr lang="en-GB"/>
          </a:p>
        </p:txBody>
      </p:sp>
      <p:pic>
        <p:nvPicPr>
          <p:cNvPr id="4098" name="Picture 2" descr="Georges Seurat | Biography, Art, Paintings, A Sunday on La Grande Jatte ...">
            <a:extLst>
              <a:ext uri="{FF2B5EF4-FFF2-40B4-BE49-F238E27FC236}">
                <a16:creationId xmlns:a16="http://schemas.microsoft.com/office/drawing/2014/main" id="{25E3715D-0399-3112-9463-793CDD6361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9913" y="0"/>
            <a:ext cx="8512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D8A771-3D86-9E28-0D84-B1147ABDDFAA}"/>
              </a:ext>
            </a:extLst>
          </p:cNvPr>
          <p:cNvSpPr txBox="1"/>
          <p:nvPr/>
        </p:nvSpPr>
        <p:spPr>
          <a:xfrm>
            <a:off x="10515600" y="982494"/>
            <a:ext cx="1459149" cy="1754326"/>
          </a:xfrm>
          <a:prstGeom prst="rect">
            <a:avLst/>
          </a:prstGeom>
          <a:noFill/>
        </p:spPr>
        <p:txBody>
          <a:bodyPr wrap="square" rtlCol="0">
            <a:spAutoFit/>
          </a:bodyPr>
          <a:lstStyle/>
          <a:p>
            <a:r>
              <a:rPr lang="fr-FR" dirty="0">
                <a:solidFill>
                  <a:srgbClr val="00B050"/>
                </a:solidFill>
              </a:rPr>
              <a:t>Falaises de la C</a:t>
            </a:r>
            <a:r>
              <a:rPr lang="fr-FR" dirty="0">
                <a:solidFill>
                  <a:srgbClr val="00B050"/>
                </a:solidFill>
                <a:latin typeface="Arial" panose="020B0604020202020204" pitchFamily="34" charset="0"/>
                <a:cs typeface="Arial" panose="020B0604020202020204" pitchFamily="34" charset="0"/>
              </a:rPr>
              <a:t>ô</a:t>
            </a:r>
            <a:r>
              <a:rPr lang="fr-FR" dirty="0">
                <a:solidFill>
                  <a:srgbClr val="00B050"/>
                </a:solidFill>
              </a:rPr>
              <a:t>te Normande </a:t>
            </a:r>
          </a:p>
          <a:p>
            <a:r>
              <a:rPr lang="fr-FR" dirty="0">
                <a:solidFill>
                  <a:srgbClr val="00B050"/>
                </a:solidFill>
              </a:rPr>
              <a:t>1880</a:t>
            </a:r>
          </a:p>
          <a:p>
            <a:r>
              <a:rPr lang="fr-FR" dirty="0">
                <a:solidFill>
                  <a:srgbClr val="00B050"/>
                </a:solidFill>
              </a:rPr>
              <a:t>Georges Seurat </a:t>
            </a:r>
          </a:p>
        </p:txBody>
      </p:sp>
    </p:spTree>
    <p:extLst>
      <p:ext uri="{BB962C8B-B14F-4D97-AF65-F5344CB8AC3E}">
        <p14:creationId xmlns:p14="http://schemas.microsoft.com/office/powerpoint/2010/main" val="29421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20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urniture, curtain, rug&#10;&#10;Description automatically generated">
            <a:extLst>
              <a:ext uri="{FF2B5EF4-FFF2-40B4-BE49-F238E27FC236}">
                <a16:creationId xmlns:a16="http://schemas.microsoft.com/office/drawing/2014/main" id="{35F5E5C3-A51B-4BB2-A995-5E853B816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9" name="Picture 8" descr="A large body of water&#10;&#10;Description automatically generated">
            <a:extLst>
              <a:ext uri="{FF2B5EF4-FFF2-40B4-BE49-F238E27FC236}">
                <a16:creationId xmlns:a16="http://schemas.microsoft.com/office/drawing/2014/main" id="{4AD606D9-80BE-4F0A-997F-9880F5AA01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0154" y="-6"/>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EE36E5-E9BA-4817-A200-6887B97A745D}"/>
              </a:ext>
            </a:extLst>
          </p:cNvPr>
          <p:cNvSpPr>
            <a:spLocks noGrp="1"/>
          </p:cNvSpPr>
          <p:nvPr>
            <p:ph type="title"/>
          </p:nvPr>
        </p:nvSpPr>
        <p:spPr>
          <a:xfrm>
            <a:off x="865325" y="4462819"/>
            <a:ext cx="2869683" cy="1608383"/>
          </a:xfrm>
        </p:spPr>
        <p:txBody>
          <a:bodyPr>
            <a:normAutofit/>
          </a:bodyPr>
          <a:lstStyle/>
          <a:p>
            <a:r>
              <a:rPr lang="en-GB" sz="3200" b="1" dirty="0">
                <a:latin typeface="Bodoni MT" panose="02070603080606020203" pitchFamily="18" charset="0"/>
              </a:rPr>
              <a:t>Georges Seurat </a:t>
            </a:r>
            <a:r>
              <a:rPr lang="en-GB" sz="2400" b="1" dirty="0">
                <a:solidFill>
                  <a:srgbClr val="FFFF00"/>
                </a:solidFill>
                <a:latin typeface="Bodoni MT" panose="02070603080606020203" pitchFamily="18" charset="0"/>
              </a:rPr>
              <a:t>1859-1891</a:t>
            </a:r>
            <a:endParaRPr lang="en-GB" sz="2400" dirty="0">
              <a:solidFill>
                <a:srgbClr val="FFFF00"/>
              </a:solidFill>
              <a:latin typeface="Bodoni MT" panose="02070603080606020203" pitchFamily="18" charset="0"/>
            </a:endParaRP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C73F4D0-2425-4D9A-8D14-DE42C3E690D0}"/>
              </a:ext>
            </a:extLst>
          </p:cNvPr>
          <p:cNvSpPr>
            <a:spLocks noGrp="1"/>
          </p:cNvSpPr>
          <p:nvPr>
            <p:ph type="body"/>
          </p:nvPr>
        </p:nvSpPr>
        <p:spPr>
          <a:xfrm>
            <a:off x="4131633" y="4464872"/>
            <a:ext cx="3712464" cy="1608383"/>
          </a:xfrm>
        </p:spPr>
        <p:txBody>
          <a:bodyPr anchor="ctr">
            <a:normAutofit/>
          </a:bodyPr>
          <a:lstStyle/>
          <a:p>
            <a:endParaRPr lang="en-GB" sz="1700"/>
          </a:p>
        </p:txBody>
      </p:sp>
      <p:pic>
        <p:nvPicPr>
          <p:cNvPr id="7" name="Picture 6" descr="A picture containing indoor, photo, colorful, sitting&#10;&#10;Description automatically generated">
            <a:extLst>
              <a:ext uri="{FF2B5EF4-FFF2-40B4-BE49-F238E27FC236}">
                <a16:creationId xmlns:a16="http://schemas.microsoft.com/office/drawing/2014/main" id="{6393B0CF-B6BA-408F-9771-0A2BFD50BB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019DA738-1152-1BC1-CA27-A0A63D63E1FA}"/>
              </a:ext>
            </a:extLst>
          </p:cNvPr>
          <p:cNvSpPr txBox="1"/>
          <p:nvPr/>
        </p:nvSpPr>
        <p:spPr>
          <a:xfrm>
            <a:off x="8279395" y="6410528"/>
            <a:ext cx="381208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Tour Eiffel 1889 Georges Seurat </a:t>
            </a:r>
          </a:p>
        </p:txBody>
      </p:sp>
      <p:sp>
        <p:nvSpPr>
          <p:cNvPr id="6" name="TextBox 5">
            <a:extLst>
              <a:ext uri="{FF2B5EF4-FFF2-40B4-BE49-F238E27FC236}">
                <a16:creationId xmlns:a16="http://schemas.microsoft.com/office/drawing/2014/main" id="{808AA662-9C43-AAC2-8F9D-7759ED025ED6}"/>
              </a:ext>
            </a:extLst>
          </p:cNvPr>
          <p:cNvSpPr txBox="1"/>
          <p:nvPr/>
        </p:nvSpPr>
        <p:spPr>
          <a:xfrm>
            <a:off x="100579" y="4207291"/>
            <a:ext cx="3794760"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Femmes au Bord de la Seine 1882 Georges Seurat</a:t>
            </a:r>
          </a:p>
        </p:txBody>
      </p:sp>
      <p:sp>
        <p:nvSpPr>
          <p:cNvPr id="8" name="TextBox 7">
            <a:extLst>
              <a:ext uri="{FF2B5EF4-FFF2-40B4-BE49-F238E27FC236}">
                <a16:creationId xmlns:a16="http://schemas.microsoft.com/office/drawing/2014/main" id="{10D40E42-C84A-1088-04F5-C8C2407B09AB}"/>
              </a:ext>
            </a:extLst>
          </p:cNvPr>
          <p:cNvSpPr txBox="1"/>
          <p:nvPr/>
        </p:nvSpPr>
        <p:spPr>
          <a:xfrm>
            <a:off x="4861207" y="3891823"/>
            <a:ext cx="3901297"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Fort Sansom 1886 Georges Seurat</a:t>
            </a:r>
          </a:p>
        </p:txBody>
      </p:sp>
      <p:pic>
        <p:nvPicPr>
          <p:cNvPr id="4098" name="Picture 2" descr="Image result for Seurat le cirque">
            <a:extLst>
              <a:ext uri="{FF2B5EF4-FFF2-40B4-BE49-F238E27FC236}">
                <a16:creationId xmlns:a16="http://schemas.microsoft.com/office/drawing/2014/main" id="{0931365C-15D4-4E85-EF74-37BE20DFE9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22813"/>
            <a:ext cx="6491591" cy="6757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7D4DEA-0558-7C7D-4C99-8D9DC81ABBC3}"/>
              </a:ext>
            </a:extLst>
          </p:cNvPr>
          <p:cNvSpPr txBox="1"/>
          <p:nvPr/>
        </p:nvSpPr>
        <p:spPr>
          <a:xfrm>
            <a:off x="100579" y="6410528"/>
            <a:ext cx="279502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Cirque 1890/91 Georges Seurat</a:t>
            </a:r>
          </a:p>
        </p:txBody>
      </p:sp>
    </p:spTree>
    <p:extLst>
      <p:ext uri="{BB962C8B-B14F-4D97-AF65-F5344CB8AC3E}">
        <p14:creationId xmlns:p14="http://schemas.microsoft.com/office/powerpoint/2010/main" val="112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barn(inVertical)">
                                      <p:cBhvr>
                                        <p:cTn id="46" dur="50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0" grpId="0"/>
    </p:bldLst>
  </p:timing>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C16DCD-4E56-4DB6-8640-4516C3F4BF99}"/>
              </a:ext>
            </a:extLst>
          </p:cNvPr>
          <p:cNvSpPr>
            <a:spLocks noGrp="1"/>
          </p:cNvSpPr>
          <p:nvPr>
            <p:ph type="title"/>
          </p:nvPr>
        </p:nvSpPr>
        <p:spPr>
          <a:xfrm>
            <a:off x="1051560" y="4440602"/>
            <a:ext cx="3538728" cy="1645920"/>
          </a:xfrm>
        </p:spPr>
        <p:txBody>
          <a:bodyPr>
            <a:normAutofit/>
          </a:bodyPr>
          <a:lstStyle/>
          <a:p>
            <a:r>
              <a:rPr lang="en-GB" sz="3600" b="1" dirty="0">
                <a:latin typeface="Bodoni MT" panose="02070603080606020203" pitchFamily="18" charset="0"/>
              </a:rPr>
              <a:t>Georges Seurat </a:t>
            </a:r>
            <a:r>
              <a:rPr lang="en-GB" sz="2000" b="1" dirty="0">
                <a:solidFill>
                  <a:srgbClr val="FFFF00"/>
                </a:solidFill>
                <a:latin typeface="Bodoni MT" panose="02070603080606020203" pitchFamily="18" charset="0"/>
              </a:rPr>
              <a:t>1859-1891</a:t>
            </a:r>
            <a:endParaRPr lang="en-GB" sz="2000" dirty="0">
              <a:solidFill>
                <a:srgbClr val="FFFF00"/>
              </a:solidFill>
              <a:latin typeface="Bodoni MT" panose="02070603080606020203" pitchFamily="18" charset="0"/>
            </a:endParaRPr>
          </a:p>
        </p:txBody>
      </p:sp>
      <p:pic>
        <p:nvPicPr>
          <p:cNvPr id="5" name="Picture 4" descr="A picture containing man, grass, boy, table&#10;&#10;Description automatically generated">
            <a:extLst>
              <a:ext uri="{FF2B5EF4-FFF2-40B4-BE49-F238E27FC236}">
                <a16:creationId xmlns:a16="http://schemas.microsoft.com/office/drawing/2014/main" id="{5036BB14-CE3F-4955-8FA3-16F7CB876E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86"/>
            <a:ext cx="5068111" cy="4146227"/>
          </a:xfrm>
          <a:prstGeom prst="rect">
            <a:avLst/>
          </a:prstGeom>
        </p:spPr>
      </p:pic>
      <p:pic>
        <p:nvPicPr>
          <p:cNvPr id="7" name="Picture 6" descr="A picture containing grass, photo, man, young&#10;&#10;Description automatically generated">
            <a:extLst>
              <a:ext uri="{FF2B5EF4-FFF2-40B4-BE49-F238E27FC236}">
                <a16:creationId xmlns:a16="http://schemas.microsoft.com/office/drawing/2014/main" id="{B401B59C-164D-4D55-AD08-C8F122F0A0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40549" y="0"/>
            <a:ext cx="6873111" cy="4133728"/>
          </a:xfrm>
          <a:prstGeom prst="rect">
            <a:avLst/>
          </a:prstGeom>
        </p:spPr>
      </p:pic>
      <p:sp>
        <p:nvSpPr>
          <p:cNvPr id="16" name="Rectangle 15">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7470594-9206-49A3-A9D8-2A3B2C4FEFCC}"/>
              </a:ext>
            </a:extLst>
          </p:cNvPr>
          <p:cNvSpPr>
            <a:spLocks noGrp="1"/>
          </p:cNvSpPr>
          <p:nvPr>
            <p:ph type="body"/>
          </p:nvPr>
        </p:nvSpPr>
        <p:spPr>
          <a:xfrm>
            <a:off x="329768" y="6472260"/>
            <a:ext cx="6007608" cy="470917"/>
          </a:xfrm>
        </p:spPr>
        <p:txBody>
          <a:bodyPr anchor="ctr">
            <a:normAutofit/>
          </a:bodyPr>
          <a:lstStyle/>
          <a:p>
            <a:r>
              <a:rPr lang="en-GB" sz="11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https://www.bing.com/videos/search?q=Seurat&amp;&amp;view=detail&amp;mid=A26CC33B496EB18D8B01A26CC33B496EB18D8B01&amp;&amp;FORM=VRDGAR</a:t>
            </a:r>
            <a:endParaRPr lang="en-GB" sz="1100" dirty="0">
              <a:solidFill>
                <a:srgbClr val="FFFF00"/>
              </a:solidFill>
              <a:latin typeface="Bodoni MT Condensed" panose="02070606080606020203" pitchFamily="18" charset="0"/>
            </a:endParaRPr>
          </a:p>
          <a:p>
            <a:endParaRPr lang="en-GB" sz="1800" dirty="0"/>
          </a:p>
        </p:txBody>
      </p:sp>
      <p:sp>
        <p:nvSpPr>
          <p:cNvPr id="4" name="TextBox 3">
            <a:extLst>
              <a:ext uri="{FF2B5EF4-FFF2-40B4-BE49-F238E27FC236}">
                <a16:creationId xmlns:a16="http://schemas.microsoft.com/office/drawing/2014/main" id="{6F2B31D6-EA5F-B90D-C9E7-B002402CF104}"/>
              </a:ext>
            </a:extLst>
          </p:cNvPr>
          <p:cNvSpPr txBox="1"/>
          <p:nvPr/>
        </p:nvSpPr>
        <p:spPr>
          <a:xfrm>
            <a:off x="164788" y="4440602"/>
            <a:ext cx="4718497"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La Baignade à Asnières 1884 Georges Seurat</a:t>
            </a:r>
          </a:p>
        </p:txBody>
      </p:sp>
      <p:sp>
        <p:nvSpPr>
          <p:cNvPr id="6" name="TextBox 5">
            <a:extLst>
              <a:ext uri="{FF2B5EF4-FFF2-40B4-BE49-F238E27FC236}">
                <a16:creationId xmlns:a16="http://schemas.microsoft.com/office/drawing/2014/main" id="{C642D648-CC16-B999-7C72-927D6E34BFD5}"/>
              </a:ext>
            </a:extLst>
          </p:cNvPr>
          <p:cNvSpPr txBox="1"/>
          <p:nvPr/>
        </p:nvSpPr>
        <p:spPr>
          <a:xfrm>
            <a:off x="5140549" y="4309353"/>
            <a:ext cx="6873111"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Un Dimanche Après-Midi à L’Ile de La Grande Jatte 1884/86 Georges Seurat</a:t>
            </a:r>
          </a:p>
        </p:txBody>
      </p:sp>
      <p:pic>
        <p:nvPicPr>
          <p:cNvPr id="5122" name="Picture 2" descr="See the source image">
            <a:extLst>
              <a:ext uri="{FF2B5EF4-FFF2-40B4-BE49-F238E27FC236}">
                <a16:creationId xmlns:a16="http://schemas.microsoft.com/office/drawing/2014/main" id="{116EAA90-FBB5-5EA3-5C59-918DCA81E8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4429" y="0"/>
            <a:ext cx="10285071" cy="6856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0B36EA-669A-E392-3582-877743EA9A22}"/>
              </a:ext>
            </a:extLst>
          </p:cNvPr>
          <p:cNvSpPr txBox="1"/>
          <p:nvPr/>
        </p:nvSpPr>
        <p:spPr>
          <a:xfrm>
            <a:off x="7159557" y="6308222"/>
            <a:ext cx="3978613" cy="369332"/>
          </a:xfrm>
          <a:prstGeom prst="rect">
            <a:avLst/>
          </a:prstGeom>
          <a:noFill/>
        </p:spPr>
        <p:txBody>
          <a:bodyPr wrap="square" rtlCol="0">
            <a:spAutoFit/>
          </a:bodyPr>
          <a:lstStyle/>
          <a:p>
            <a:r>
              <a:rPr lang="en-GB" b="1" dirty="0">
                <a:latin typeface="Bodoni MT Condensed" panose="02070606080606020203" pitchFamily="18" charset="0"/>
              </a:rPr>
              <a:t>La Seine A LA Grande </a:t>
            </a:r>
            <a:r>
              <a:rPr lang="en-GB" b="1" dirty="0" err="1">
                <a:latin typeface="Bodoni MT Condensed" panose="02070606080606020203" pitchFamily="18" charset="0"/>
              </a:rPr>
              <a:t>Jattte</a:t>
            </a:r>
            <a:r>
              <a:rPr lang="en-GB" b="1" dirty="0">
                <a:latin typeface="Bodoni MT Condensed" panose="02070606080606020203" pitchFamily="18" charset="0"/>
              </a:rPr>
              <a:t> 1885 Georges Seurat</a:t>
            </a:r>
          </a:p>
        </p:txBody>
      </p:sp>
      <p:sp>
        <p:nvSpPr>
          <p:cNvPr id="10" name="TextBox 9">
            <a:extLst>
              <a:ext uri="{FF2B5EF4-FFF2-40B4-BE49-F238E27FC236}">
                <a16:creationId xmlns:a16="http://schemas.microsoft.com/office/drawing/2014/main" id="{885CBAD9-D11C-B54D-CA43-F6EE917FC7A6}"/>
              </a:ext>
            </a:extLst>
          </p:cNvPr>
          <p:cNvSpPr txBox="1"/>
          <p:nvPr/>
        </p:nvSpPr>
        <p:spPr>
          <a:xfrm>
            <a:off x="8440767" y="5354954"/>
            <a:ext cx="6269476" cy="276999"/>
          </a:xfrm>
          <a:prstGeom prst="rect">
            <a:avLst/>
          </a:prstGeom>
          <a:noFill/>
        </p:spPr>
        <p:txBody>
          <a:bodyPr wrap="square">
            <a:spAutoFit/>
          </a:bodyPr>
          <a:lstStyle/>
          <a:p>
            <a:r>
              <a:rPr lang="en-GB" sz="1200" dirty="0">
                <a:solidFill>
                  <a:srgbClr val="FFFF00"/>
                </a:solidFill>
                <a:hlinkClick r:id="rId6">
                  <a:extLst>
                    <a:ext uri="{A12FA001-AC4F-418D-AE19-62706E023703}">
                      <ahyp:hlinkClr xmlns:ahyp="http://schemas.microsoft.com/office/drawing/2018/hyperlinkcolor" val="tx"/>
                    </a:ext>
                  </a:extLst>
                </a:hlinkClick>
              </a:rPr>
              <a:t>Georges Seurat | LONG STORY SHORT - Bing video</a:t>
            </a:r>
            <a:endParaRPr lang="en-GB" sz="1200" dirty="0">
              <a:solidFill>
                <a:srgbClr val="FFFF00"/>
              </a:solidFill>
            </a:endParaRPr>
          </a:p>
        </p:txBody>
      </p:sp>
    </p:spTree>
    <p:extLst>
      <p:ext uri="{BB962C8B-B14F-4D97-AF65-F5344CB8AC3E}">
        <p14:creationId xmlns:p14="http://schemas.microsoft.com/office/powerpoint/2010/main" val="16583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wipe(down)">
                                      <p:cBhvr>
                                        <p:cTn id="35" dur="500"/>
                                        <p:tgtEl>
                                          <p:spTgt spid="51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8" grpId="0"/>
      <p:bldP spid="10" grpId="0"/>
    </p:bld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BDB4F-4FB3-4DCD-8AAA-E561B252A90C}"/>
              </a:ext>
            </a:extLst>
          </p:cNvPr>
          <p:cNvSpPr>
            <a:spLocks noGrp="1"/>
          </p:cNvSpPr>
          <p:nvPr>
            <p:ph type="title"/>
          </p:nvPr>
        </p:nvSpPr>
        <p:spPr>
          <a:xfrm>
            <a:off x="612648" y="1078992"/>
            <a:ext cx="6268770" cy="1536192"/>
          </a:xfrm>
        </p:spPr>
        <p:txBody>
          <a:bodyPr anchor="b">
            <a:normAutofit/>
          </a:bodyPr>
          <a:lstStyle/>
          <a:p>
            <a:r>
              <a:rPr lang="en-GB" sz="3600" b="1" dirty="0">
                <a:solidFill>
                  <a:srgbClr val="66FF99"/>
                </a:solidFill>
                <a:latin typeface="Bodoni MT" panose="02070603080606020203" pitchFamily="18" charset="0"/>
                <a:cs typeface="Angsana New" panose="02020603050405020304" pitchFamily="18" charset="-34"/>
              </a:rPr>
              <a:t>Eva Gonzales </a:t>
            </a:r>
            <a:r>
              <a:rPr lang="en-GB" sz="1800" b="1" dirty="0">
                <a:solidFill>
                  <a:srgbClr val="FFC000"/>
                </a:solidFill>
                <a:latin typeface="Bodoni MT" panose="02070603080606020203" pitchFamily="18" charset="0"/>
                <a:cs typeface="Angsana New" panose="02020603050405020304" pitchFamily="18" charset="-34"/>
              </a:rPr>
              <a:t>(1849-1883)</a:t>
            </a:r>
          </a:p>
        </p:txBody>
      </p:sp>
      <p:sp>
        <p:nvSpPr>
          <p:cNvPr id="13" name="Rectangle 1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3288CAC0-776C-48CD-BDF4-775C8F71A193}"/>
              </a:ext>
            </a:extLst>
          </p:cNvPr>
          <p:cNvSpPr>
            <a:spLocks noGrp="1"/>
          </p:cNvSpPr>
          <p:nvPr>
            <p:ph type="body"/>
          </p:nvPr>
        </p:nvSpPr>
        <p:spPr>
          <a:xfrm>
            <a:off x="615458" y="3355848"/>
            <a:ext cx="6268770" cy="2825496"/>
          </a:xfrm>
        </p:spPr>
        <p:txBody>
          <a:bodyPr>
            <a:normAutofit/>
          </a:bodyPr>
          <a:lstStyle/>
          <a:p>
            <a:pPr>
              <a:spcAft>
                <a:spcPts val="600"/>
              </a:spcAft>
            </a:pPr>
            <a:r>
              <a:rPr lang="en-GB" sz="2400" dirty="0">
                <a:solidFill>
                  <a:srgbClr val="FFC000"/>
                </a:solidFill>
                <a:latin typeface="Bodoni MT" panose="02070603080606020203" pitchFamily="18" charset="0"/>
              </a:rPr>
              <a:t>Daughter of a then famous writer (Emmanuel)</a:t>
            </a:r>
          </a:p>
          <a:p>
            <a:pPr>
              <a:spcAft>
                <a:spcPts val="600"/>
              </a:spcAft>
            </a:pPr>
            <a:r>
              <a:rPr lang="en-GB" sz="2400" dirty="0">
                <a:solidFill>
                  <a:srgbClr val="FFC000"/>
                </a:solidFill>
                <a:latin typeface="Bodoni MT" panose="02070603080606020203" pitchFamily="18" charset="0"/>
              </a:rPr>
              <a:t>Started painting aged 16</a:t>
            </a:r>
          </a:p>
          <a:p>
            <a:pPr>
              <a:spcAft>
                <a:spcPts val="600"/>
              </a:spcAft>
            </a:pPr>
            <a:r>
              <a:rPr lang="en-GB" sz="2400" dirty="0">
                <a:solidFill>
                  <a:srgbClr val="FFC000"/>
                </a:solidFill>
                <a:latin typeface="Bodoni MT" panose="02070603080606020203" pitchFamily="18" charset="0"/>
              </a:rPr>
              <a:t>Was Manet only student</a:t>
            </a:r>
          </a:p>
          <a:p>
            <a:pPr>
              <a:spcAft>
                <a:spcPts val="600"/>
              </a:spcAft>
            </a:pPr>
            <a:r>
              <a:rPr lang="en-GB" sz="2400" dirty="0">
                <a:solidFill>
                  <a:srgbClr val="FFC000"/>
                </a:solidFill>
                <a:latin typeface="Bodoni MT" panose="02070603080606020203" pitchFamily="18" charset="0"/>
              </a:rPr>
              <a:t>Is deemed to be an impressionist</a:t>
            </a:r>
          </a:p>
          <a:p>
            <a:pPr>
              <a:spcAft>
                <a:spcPts val="600"/>
              </a:spcAft>
            </a:pPr>
            <a:r>
              <a:rPr lang="en-GB" sz="2400" dirty="0">
                <a:solidFill>
                  <a:srgbClr val="FFC000"/>
                </a:solidFill>
                <a:latin typeface="Bodoni MT" panose="02070603080606020203" pitchFamily="18" charset="0"/>
              </a:rPr>
              <a:t>Unfortunate early death meant she never developed her art</a:t>
            </a:r>
          </a:p>
        </p:txBody>
      </p:sp>
      <p:pic>
        <p:nvPicPr>
          <p:cNvPr id="6" name="Picture 5" descr="A person standing in a room&#10;&#10;Description automatically generated">
            <a:extLst>
              <a:ext uri="{FF2B5EF4-FFF2-40B4-BE49-F238E27FC236}">
                <a16:creationId xmlns:a16="http://schemas.microsoft.com/office/drawing/2014/main" id="{0ED119C4-7B67-4A1F-AACC-EE480AFA1A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84006" y="10"/>
            <a:ext cx="4507993" cy="6857990"/>
          </a:xfrm>
          <a:prstGeom prst="rect">
            <a:avLst/>
          </a:prstGeom>
        </p:spPr>
      </p:pic>
    </p:spTree>
    <p:extLst>
      <p:ext uri="{BB962C8B-B14F-4D97-AF65-F5344CB8AC3E}">
        <p14:creationId xmlns:p14="http://schemas.microsoft.com/office/powerpoint/2010/main" val="19838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5BE8-41E9-8200-905B-BF6003CD79F4}"/>
              </a:ext>
            </a:extLst>
          </p:cNvPr>
          <p:cNvSpPr>
            <a:spLocks noGrp="1"/>
          </p:cNvSpPr>
          <p:nvPr>
            <p:ph type="title"/>
          </p:nvPr>
        </p:nvSpPr>
        <p:spPr/>
        <p:txBody>
          <a:bodyPr/>
          <a:lstStyle/>
          <a:p>
            <a:r>
              <a:rPr lang="en-GB" sz="4400" b="1" dirty="0">
                <a:solidFill>
                  <a:schemeClr val="accent5">
                    <a:lumMod val="60000"/>
                    <a:lumOff val="40000"/>
                  </a:schemeClr>
                </a:solidFill>
                <a:latin typeface="Bodoni MT" panose="02070603080606020203" pitchFamily="18" charset="0"/>
                <a:cs typeface="Angsana New" panose="02020603050405020304" pitchFamily="18" charset="-34"/>
              </a:rPr>
              <a:t>Eva Gonzales </a:t>
            </a:r>
            <a:r>
              <a:rPr lang="en-GB" sz="2400" b="1" dirty="0">
                <a:solidFill>
                  <a:srgbClr val="FFC000"/>
                </a:solidFill>
                <a:latin typeface="Bodoni MT" panose="02070603080606020203" pitchFamily="18" charset="0"/>
                <a:cs typeface="Angsana New" panose="02020603050405020304" pitchFamily="18" charset="-34"/>
              </a:rPr>
              <a:t>(1849-1883)</a:t>
            </a:r>
            <a:endParaRPr lang="en-GB" dirty="0"/>
          </a:p>
        </p:txBody>
      </p:sp>
      <p:sp>
        <p:nvSpPr>
          <p:cNvPr id="3" name="Text Placeholder 2">
            <a:extLst>
              <a:ext uri="{FF2B5EF4-FFF2-40B4-BE49-F238E27FC236}">
                <a16:creationId xmlns:a16="http://schemas.microsoft.com/office/drawing/2014/main" id="{AD9B8B3B-C8A6-44AA-7828-E11FDEC8F163}"/>
              </a:ext>
            </a:extLst>
          </p:cNvPr>
          <p:cNvSpPr>
            <a:spLocks noGrp="1"/>
          </p:cNvSpPr>
          <p:nvPr>
            <p:ph type="body"/>
          </p:nvPr>
        </p:nvSpPr>
        <p:spPr/>
        <p:txBody>
          <a:bodyPr/>
          <a:lstStyle/>
          <a:p>
            <a:endParaRPr lang="en-GB" dirty="0"/>
          </a:p>
        </p:txBody>
      </p:sp>
      <p:pic>
        <p:nvPicPr>
          <p:cNvPr id="6146" name="Picture 2" descr="Art Now and Then: Eva Gonzales">
            <a:extLst>
              <a:ext uri="{FF2B5EF4-FFF2-40B4-BE49-F238E27FC236}">
                <a16:creationId xmlns:a16="http://schemas.microsoft.com/office/drawing/2014/main" id="{602F9303-FCBB-5F4B-2B4F-24C1C3EF4A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5900" y="0"/>
            <a:ext cx="8875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E70A49-3DBE-04D8-E44B-1B27390396F8}"/>
              </a:ext>
            </a:extLst>
          </p:cNvPr>
          <p:cNvSpPr txBox="1"/>
          <p:nvPr/>
        </p:nvSpPr>
        <p:spPr>
          <a:xfrm>
            <a:off x="10000034" y="1692613"/>
            <a:ext cx="2007586" cy="923330"/>
          </a:xfrm>
          <a:prstGeom prst="rect">
            <a:avLst/>
          </a:prstGeom>
          <a:noFill/>
        </p:spPr>
        <p:txBody>
          <a:bodyPr wrap="square" rtlCol="0">
            <a:spAutoFit/>
          </a:bodyPr>
          <a:lstStyle/>
          <a:p>
            <a:r>
              <a:rPr lang="fr-FR" dirty="0">
                <a:solidFill>
                  <a:schemeClr val="accent5">
                    <a:lumMod val="60000"/>
                    <a:lumOff val="40000"/>
                  </a:schemeClr>
                </a:solidFill>
                <a:latin typeface="Bodoni MT Condensed" panose="02070606080606020203" pitchFamily="18" charset="0"/>
              </a:rPr>
              <a:t>Lecture en For</a:t>
            </a:r>
            <a:r>
              <a:rPr lang="fr-FR" dirty="0">
                <a:solidFill>
                  <a:schemeClr val="accent5">
                    <a:lumMod val="60000"/>
                    <a:lumOff val="40000"/>
                  </a:schemeClr>
                </a:solidFill>
                <a:latin typeface="Bodoni MT Condensed" panose="02070606080606020203" pitchFamily="18" charset="0"/>
                <a:cs typeface="Arial" panose="020B0604020202020204" pitchFamily="34" charset="0"/>
              </a:rPr>
              <a:t>ê</a:t>
            </a:r>
            <a:r>
              <a:rPr lang="fr-FR" dirty="0">
                <a:solidFill>
                  <a:schemeClr val="accent5">
                    <a:lumMod val="60000"/>
                    <a:lumOff val="40000"/>
                  </a:schemeClr>
                </a:solidFill>
                <a:latin typeface="Bodoni MT Condensed" panose="02070606080606020203" pitchFamily="18" charset="0"/>
              </a:rPr>
              <a:t>t   </a:t>
            </a:r>
          </a:p>
          <a:p>
            <a:r>
              <a:rPr lang="en-GB" dirty="0">
                <a:solidFill>
                  <a:schemeClr val="accent5">
                    <a:lumMod val="60000"/>
                    <a:lumOff val="40000"/>
                  </a:schemeClr>
                </a:solidFill>
                <a:latin typeface="Bodoni MT Condensed" panose="02070606080606020203" pitchFamily="18" charset="0"/>
              </a:rPr>
              <a:t>1880</a:t>
            </a:r>
          </a:p>
          <a:p>
            <a:r>
              <a:rPr lang="en-GB" dirty="0">
                <a:solidFill>
                  <a:schemeClr val="accent5">
                    <a:lumMod val="60000"/>
                    <a:lumOff val="40000"/>
                  </a:schemeClr>
                </a:solidFill>
                <a:latin typeface="Bodoni MT Condensed" panose="02070606080606020203" pitchFamily="18" charset="0"/>
              </a:rPr>
              <a:t>Eva Gonzales</a:t>
            </a:r>
          </a:p>
        </p:txBody>
      </p:sp>
    </p:spTree>
    <p:extLst>
      <p:ext uri="{BB962C8B-B14F-4D97-AF65-F5344CB8AC3E}">
        <p14:creationId xmlns:p14="http://schemas.microsoft.com/office/powerpoint/2010/main" val="14866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B1454-9373-006F-A6F5-8EAF4A5B9052}"/>
              </a:ext>
            </a:extLst>
          </p:cNvPr>
          <p:cNvSpPr>
            <a:spLocks noGrp="1"/>
          </p:cNvSpPr>
          <p:nvPr>
            <p:ph type="title"/>
          </p:nvPr>
        </p:nvSpPr>
        <p:spPr/>
        <p:txBody>
          <a:bodyPr/>
          <a:lstStyle/>
          <a:p>
            <a:r>
              <a:rPr lang="en-GB" b="1" dirty="0">
                <a:solidFill>
                  <a:srgbClr val="FFC000"/>
                </a:solidFill>
                <a:latin typeface="Ink Free" panose="03080402000500000000" pitchFamily="66" charset="0"/>
              </a:rPr>
              <a:t>Francois Clouet </a:t>
            </a:r>
            <a:r>
              <a:rPr lang="en-GB" sz="2800" b="1" dirty="0">
                <a:solidFill>
                  <a:schemeClr val="bg1"/>
                </a:solidFill>
                <a:latin typeface="Ink Free" panose="03080402000500000000" pitchFamily="66" charset="0"/>
              </a:rPr>
              <a:t>1515-1572</a:t>
            </a:r>
            <a:endParaRPr lang="en-GB" dirty="0"/>
          </a:p>
        </p:txBody>
      </p:sp>
      <p:pic>
        <p:nvPicPr>
          <p:cNvPr id="2050" name="Picture 2">
            <a:extLst>
              <a:ext uri="{FF2B5EF4-FFF2-40B4-BE49-F238E27FC236}">
                <a16:creationId xmlns:a16="http://schemas.microsoft.com/office/drawing/2014/main" id="{CDFDE533-0C5D-0ED2-B3AB-3512271A87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1539021"/>
            <a:ext cx="3614650" cy="4107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96EF92-0204-23E7-1A96-7C06DD002E9A}"/>
              </a:ext>
            </a:extLst>
          </p:cNvPr>
          <p:cNvSpPr txBox="1"/>
          <p:nvPr/>
        </p:nvSpPr>
        <p:spPr>
          <a:xfrm>
            <a:off x="738689" y="5833418"/>
            <a:ext cx="3704103"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Diane de Poitiers (?) Francois Clouet 1571</a:t>
            </a:r>
          </a:p>
        </p:txBody>
      </p:sp>
      <p:pic>
        <p:nvPicPr>
          <p:cNvPr id="2054" name="Picture 6">
            <a:extLst>
              <a:ext uri="{FF2B5EF4-FFF2-40B4-BE49-F238E27FC236}">
                <a16:creationId xmlns:a16="http://schemas.microsoft.com/office/drawing/2014/main" id="{976B4DAE-8D78-F1BA-0522-6715986692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2792" y="2552833"/>
            <a:ext cx="4142516" cy="3032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420EBD-E189-0020-F0E6-468176D95B46}"/>
              </a:ext>
            </a:extLst>
          </p:cNvPr>
          <p:cNvSpPr txBox="1"/>
          <p:nvPr/>
        </p:nvSpPr>
        <p:spPr>
          <a:xfrm>
            <a:off x="4440691" y="5749047"/>
            <a:ext cx="4144617"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Le Billet </a:t>
            </a:r>
            <a:r>
              <a:rPr lang="en-GB" dirty="0" err="1">
                <a:solidFill>
                  <a:schemeClr val="bg1"/>
                </a:solidFill>
                <a:latin typeface="Bodoni MT Condensed" panose="02070606080606020203" pitchFamily="18" charset="0"/>
              </a:rPr>
              <a:t>Doux</a:t>
            </a:r>
            <a:r>
              <a:rPr lang="en-GB" dirty="0">
                <a:solidFill>
                  <a:schemeClr val="bg1"/>
                </a:solidFill>
                <a:latin typeface="Bodoni MT Condensed" panose="02070606080606020203" pitchFamily="18" charset="0"/>
              </a:rPr>
              <a:t> Francois Clouet 1570</a:t>
            </a:r>
          </a:p>
        </p:txBody>
      </p:sp>
      <p:pic>
        <p:nvPicPr>
          <p:cNvPr id="2056" name="Picture 8">
            <a:extLst>
              <a:ext uri="{FF2B5EF4-FFF2-40B4-BE49-F238E27FC236}">
                <a16:creationId xmlns:a16="http://schemas.microsoft.com/office/drawing/2014/main" id="{8D4EFF26-8454-B534-F82C-4B34BE61B2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53284" y="1539021"/>
            <a:ext cx="2898800" cy="4046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65B722-A3F8-C236-BC3D-D9F21522B74A}"/>
              </a:ext>
            </a:extLst>
          </p:cNvPr>
          <p:cNvSpPr txBox="1"/>
          <p:nvPr/>
        </p:nvSpPr>
        <p:spPr>
          <a:xfrm>
            <a:off x="8988357" y="5749047"/>
            <a:ext cx="2840477"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Elisabeth of Austria Francois Clouet 1571</a:t>
            </a:r>
          </a:p>
        </p:txBody>
      </p:sp>
      <p:sp>
        <p:nvSpPr>
          <p:cNvPr id="8" name="TextBox 7">
            <a:extLst>
              <a:ext uri="{FF2B5EF4-FFF2-40B4-BE49-F238E27FC236}">
                <a16:creationId xmlns:a16="http://schemas.microsoft.com/office/drawing/2014/main" id="{32371D85-4BAD-E2D5-1868-EEF91168CD01}"/>
              </a:ext>
            </a:extLst>
          </p:cNvPr>
          <p:cNvSpPr txBox="1"/>
          <p:nvPr/>
        </p:nvSpPr>
        <p:spPr>
          <a:xfrm>
            <a:off x="3601666" y="6281680"/>
            <a:ext cx="6641560" cy="276999"/>
          </a:xfrm>
          <a:prstGeom prst="rect">
            <a:avLst/>
          </a:prstGeom>
          <a:noFill/>
        </p:spPr>
        <p:txBody>
          <a:bodyPr wrap="square">
            <a:spAutoFit/>
          </a:bodyPr>
          <a:lstStyle/>
          <a:p>
            <a:pPr algn="ctr"/>
            <a:r>
              <a:rPr lang="en-GB" sz="1200" dirty="0">
                <a:solidFill>
                  <a:schemeClr val="bg1"/>
                </a:solidFill>
                <a:hlinkClick r:id="rId5">
                  <a:extLst>
                    <a:ext uri="{A12FA001-AC4F-418D-AE19-62706E023703}">
                      <ahyp:hlinkClr xmlns:ahyp="http://schemas.microsoft.com/office/drawing/2018/hyperlinkcolor" val="tx"/>
                    </a:ext>
                  </a:extLst>
                </a:hlinkClick>
              </a:rPr>
              <a:t>https://pantheon.world/profile/person/Fran%C3%A7ois_Clouet/</a:t>
            </a:r>
            <a:r>
              <a:rPr lang="en-GB" sz="1200" dirty="0">
                <a:solidFill>
                  <a:schemeClr val="bg1"/>
                </a:solidFill>
              </a:rPr>
              <a:t> </a:t>
            </a:r>
          </a:p>
        </p:txBody>
      </p:sp>
      <p:sp>
        <p:nvSpPr>
          <p:cNvPr id="7" name="TextBox 6">
            <a:extLst>
              <a:ext uri="{FF2B5EF4-FFF2-40B4-BE49-F238E27FC236}">
                <a16:creationId xmlns:a16="http://schemas.microsoft.com/office/drawing/2014/main" id="{D80530FE-99A6-0665-48B7-52FC4FB091D9}"/>
              </a:ext>
            </a:extLst>
          </p:cNvPr>
          <p:cNvSpPr txBox="1"/>
          <p:nvPr/>
        </p:nvSpPr>
        <p:spPr>
          <a:xfrm>
            <a:off x="5486822" y="68488"/>
            <a:ext cx="6094378" cy="461665"/>
          </a:xfrm>
          <a:prstGeom prst="rect">
            <a:avLst/>
          </a:prstGeom>
          <a:noFill/>
        </p:spPr>
        <p:txBody>
          <a:bodyPr wrap="square">
            <a:spAutoFit/>
          </a:bodyPr>
          <a:lstStyle/>
          <a:p>
            <a:r>
              <a:rPr lang="en-GB" sz="1200" spc="-1" dirty="0">
                <a:highlight>
                  <a:srgbClr val="FFFF00"/>
                </a:highlight>
                <a:hlinkClick r:id="rId6"/>
              </a:rPr>
              <a:t>https://www.bing.com/videos/search?q=Francois+Clouet&amp;&amp;view=detail&amp;mid=E6DAADBCA90E92DDEDBBE6DAADBCA90E92DDEDBB&amp;&amp;FORM=VRDGAR</a:t>
            </a:r>
            <a:endParaRPr lang="en-GB" sz="1200" spc="-1" dirty="0">
              <a:highlight>
                <a:srgbClr val="FFFF00"/>
              </a:highlight>
            </a:endParaRPr>
          </a:p>
        </p:txBody>
      </p:sp>
      <p:sp>
        <p:nvSpPr>
          <p:cNvPr id="9" name="TextBox 8">
            <a:extLst>
              <a:ext uri="{FF2B5EF4-FFF2-40B4-BE49-F238E27FC236}">
                <a16:creationId xmlns:a16="http://schemas.microsoft.com/office/drawing/2014/main" id="{F34A7E57-7452-7E05-B357-84CE80865EFE}"/>
              </a:ext>
            </a:extLst>
          </p:cNvPr>
          <p:cNvSpPr txBox="1"/>
          <p:nvPr/>
        </p:nvSpPr>
        <p:spPr>
          <a:xfrm>
            <a:off x="363166" y="6042885"/>
            <a:ext cx="6094428" cy="646331"/>
          </a:xfrm>
          <a:prstGeom prst="rect">
            <a:avLst/>
          </a:prstGeom>
          <a:noFill/>
        </p:spPr>
        <p:txBody>
          <a:bodyPr wrap="square">
            <a:spAutoFit/>
          </a:bodyPr>
          <a:lstStyle/>
          <a:p>
            <a:r>
              <a:rPr lang="en-GB" dirty="0">
                <a:hlinkClick r:id="rId7"/>
              </a:rPr>
              <a:t>Marin Marais: Le </a:t>
            </a:r>
            <a:r>
              <a:rPr lang="en-GB" dirty="0" err="1">
                <a:hlinkClick r:id="rId7"/>
              </a:rPr>
              <a:t>Labyrinthe</a:t>
            </a:r>
            <a:r>
              <a:rPr lang="en-GB" dirty="0">
                <a:hlinkClick r:id="rId7"/>
              </a:rPr>
              <a:t> (the Labyrinth); Cassandra </a:t>
            </a:r>
            <a:r>
              <a:rPr lang="en-GB" dirty="0" err="1">
                <a:hlinkClick r:id="rId7"/>
              </a:rPr>
              <a:t>Luckhardt</a:t>
            </a:r>
            <a:r>
              <a:rPr lang="en-GB" dirty="0">
                <a:hlinkClick r:id="rId7"/>
              </a:rPr>
              <a:t>, viola da gamba - Bing video</a:t>
            </a:r>
            <a:endParaRPr lang="en-GB" dirty="0"/>
          </a:p>
        </p:txBody>
      </p:sp>
    </p:spTree>
    <p:extLst>
      <p:ext uri="{BB962C8B-B14F-4D97-AF65-F5344CB8AC3E}">
        <p14:creationId xmlns:p14="http://schemas.microsoft.com/office/powerpoint/2010/main" val="13750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circle(in)">
                                      <p:cBhvr>
                                        <p:cTn id="24" dur="20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wipe(down)">
                                      <p:cBhvr>
                                        <p:cTn id="35" dur="500"/>
                                        <p:tgtEl>
                                          <p:spTgt spid="205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7" grpId="0"/>
      <p:bldP spid="9" grpId="0"/>
    </p:bldLst>
  </p:timing>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1B31-A072-8E7E-CE91-82B44AECBDCF}"/>
              </a:ext>
            </a:extLst>
          </p:cNvPr>
          <p:cNvSpPr>
            <a:spLocks noGrp="1"/>
          </p:cNvSpPr>
          <p:nvPr>
            <p:ph type="title"/>
          </p:nvPr>
        </p:nvSpPr>
        <p:spPr/>
        <p:txBody>
          <a:bodyPr/>
          <a:lstStyle/>
          <a:p>
            <a:r>
              <a:rPr lang="en-GB" sz="4400" b="1" dirty="0">
                <a:solidFill>
                  <a:schemeClr val="accent5">
                    <a:lumMod val="60000"/>
                    <a:lumOff val="40000"/>
                  </a:schemeClr>
                </a:solidFill>
                <a:latin typeface="Bodoni MT" panose="02070603080606020203" pitchFamily="18" charset="0"/>
                <a:cs typeface="Angsana New" panose="02020603050405020304" pitchFamily="18" charset="-34"/>
              </a:rPr>
              <a:t>Eva Gonzales </a:t>
            </a:r>
            <a:r>
              <a:rPr lang="en-GB" sz="2400" b="1" dirty="0">
                <a:solidFill>
                  <a:srgbClr val="FFC000"/>
                </a:solidFill>
                <a:latin typeface="Bodoni MT" panose="02070603080606020203" pitchFamily="18" charset="0"/>
                <a:cs typeface="Angsana New" panose="02020603050405020304" pitchFamily="18" charset="-34"/>
              </a:rPr>
              <a:t>(1849-1883)</a:t>
            </a:r>
            <a:endParaRPr lang="en-GB" dirty="0"/>
          </a:p>
        </p:txBody>
      </p:sp>
      <p:sp>
        <p:nvSpPr>
          <p:cNvPr id="3" name="Text Placeholder 2">
            <a:extLst>
              <a:ext uri="{FF2B5EF4-FFF2-40B4-BE49-F238E27FC236}">
                <a16:creationId xmlns:a16="http://schemas.microsoft.com/office/drawing/2014/main" id="{4848820E-85F3-DE30-196C-01C2479FC49E}"/>
              </a:ext>
            </a:extLst>
          </p:cNvPr>
          <p:cNvSpPr>
            <a:spLocks noGrp="1"/>
          </p:cNvSpPr>
          <p:nvPr>
            <p:ph type="body"/>
          </p:nvPr>
        </p:nvSpPr>
        <p:spPr/>
        <p:txBody>
          <a:bodyPr/>
          <a:lstStyle/>
          <a:p>
            <a:endParaRPr lang="en-GB" dirty="0"/>
          </a:p>
        </p:txBody>
      </p:sp>
      <p:pic>
        <p:nvPicPr>
          <p:cNvPr id="5122" name="Picture 2" descr="Nanny and Child Painting by Eva Gonzales">
            <a:extLst>
              <a:ext uri="{FF2B5EF4-FFF2-40B4-BE49-F238E27FC236}">
                <a16:creationId xmlns:a16="http://schemas.microsoft.com/office/drawing/2014/main" id="{0AB74415-3804-BF87-B6A6-6DD6D6C412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4513" y="0"/>
            <a:ext cx="8561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0D2C36-D4FA-3259-A71C-12AEF2B69E69}"/>
              </a:ext>
            </a:extLst>
          </p:cNvPr>
          <p:cNvSpPr txBox="1"/>
          <p:nvPr/>
        </p:nvSpPr>
        <p:spPr>
          <a:xfrm>
            <a:off x="10374243" y="2393004"/>
            <a:ext cx="1639417" cy="923330"/>
          </a:xfrm>
          <a:prstGeom prst="rect">
            <a:avLst/>
          </a:prstGeom>
          <a:noFill/>
        </p:spPr>
        <p:txBody>
          <a:bodyPr wrap="square" rtlCol="0">
            <a:spAutoFit/>
          </a:bodyPr>
          <a:lstStyle/>
          <a:p>
            <a:r>
              <a:rPr lang="en-GB" dirty="0">
                <a:solidFill>
                  <a:schemeClr val="accent5">
                    <a:lumMod val="60000"/>
                    <a:lumOff val="40000"/>
                  </a:schemeClr>
                </a:solidFill>
                <a:latin typeface="Bodoni MT Condensed" panose="02070606080606020203" pitchFamily="18" charset="0"/>
              </a:rPr>
              <a:t>Nurse et Enfant </a:t>
            </a:r>
          </a:p>
          <a:p>
            <a:r>
              <a:rPr lang="en-GB" dirty="0">
                <a:solidFill>
                  <a:schemeClr val="accent5">
                    <a:lumMod val="60000"/>
                    <a:lumOff val="40000"/>
                  </a:schemeClr>
                </a:solidFill>
                <a:latin typeface="Bodoni MT Condensed" panose="02070606080606020203" pitchFamily="18" charset="0"/>
              </a:rPr>
              <a:t>1878</a:t>
            </a:r>
          </a:p>
          <a:p>
            <a:r>
              <a:rPr lang="en-GB" dirty="0">
                <a:solidFill>
                  <a:schemeClr val="accent5">
                    <a:lumMod val="60000"/>
                    <a:lumOff val="40000"/>
                  </a:schemeClr>
                </a:solidFill>
                <a:latin typeface="Bodoni MT Condensed" panose="02070606080606020203" pitchFamily="18" charset="0"/>
              </a:rPr>
              <a:t>Eva Gonzales</a:t>
            </a:r>
          </a:p>
        </p:txBody>
      </p:sp>
    </p:spTree>
    <p:extLst>
      <p:ext uri="{BB962C8B-B14F-4D97-AF65-F5344CB8AC3E}">
        <p14:creationId xmlns:p14="http://schemas.microsoft.com/office/powerpoint/2010/main" val="135732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9836-84F6-0C81-905C-F89B62B47090}"/>
              </a:ext>
            </a:extLst>
          </p:cNvPr>
          <p:cNvSpPr>
            <a:spLocks noGrp="1"/>
          </p:cNvSpPr>
          <p:nvPr>
            <p:ph type="title"/>
          </p:nvPr>
        </p:nvSpPr>
        <p:spPr/>
        <p:txBody>
          <a:bodyPr/>
          <a:lstStyle/>
          <a:p>
            <a:r>
              <a:rPr lang="en-GB" sz="4400" b="1" dirty="0">
                <a:solidFill>
                  <a:schemeClr val="accent5">
                    <a:lumMod val="60000"/>
                    <a:lumOff val="40000"/>
                  </a:schemeClr>
                </a:solidFill>
                <a:latin typeface="Bodoni MT" panose="02070603080606020203" pitchFamily="18" charset="0"/>
                <a:cs typeface="Angsana New" panose="02020603050405020304" pitchFamily="18" charset="-34"/>
              </a:rPr>
              <a:t>Eva Gonzales </a:t>
            </a:r>
            <a:r>
              <a:rPr lang="en-GB" sz="2400" b="1" dirty="0">
                <a:solidFill>
                  <a:srgbClr val="FFC000"/>
                </a:solidFill>
                <a:latin typeface="Bodoni MT" panose="02070603080606020203" pitchFamily="18" charset="0"/>
                <a:cs typeface="Angsana New" panose="02020603050405020304" pitchFamily="18" charset="-34"/>
              </a:rPr>
              <a:t>(1849-1883)</a:t>
            </a:r>
            <a:endParaRPr lang="en-GB" dirty="0"/>
          </a:p>
        </p:txBody>
      </p:sp>
      <p:sp>
        <p:nvSpPr>
          <p:cNvPr id="3" name="Text Placeholder 2">
            <a:extLst>
              <a:ext uri="{FF2B5EF4-FFF2-40B4-BE49-F238E27FC236}">
                <a16:creationId xmlns:a16="http://schemas.microsoft.com/office/drawing/2014/main" id="{D03328D6-C155-7332-9F08-5BF890550564}"/>
              </a:ext>
            </a:extLst>
          </p:cNvPr>
          <p:cNvSpPr>
            <a:spLocks noGrp="1"/>
          </p:cNvSpPr>
          <p:nvPr>
            <p:ph type="body"/>
          </p:nvPr>
        </p:nvSpPr>
        <p:spPr/>
        <p:txBody>
          <a:bodyPr/>
          <a:lstStyle/>
          <a:p>
            <a:endParaRPr lang="en-GB"/>
          </a:p>
        </p:txBody>
      </p:sp>
      <p:pic>
        <p:nvPicPr>
          <p:cNvPr id="7170" name="Picture 2">
            <a:extLst>
              <a:ext uri="{FF2B5EF4-FFF2-40B4-BE49-F238E27FC236}">
                <a16:creationId xmlns:a16="http://schemas.microsoft.com/office/drawing/2014/main" id="{89CCE85A-43A3-DCE1-2C2E-430A67F83F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54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ABFAC6-7BC8-974A-7F20-F7806439D5C8}"/>
              </a:ext>
            </a:extLst>
          </p:cNvPr>
          <p:cNvSpPr txBox="1"/>
          <p:nvPr/>
        </p:nvSpPr>
        <p:spPr>
          <a:xfrm>
            <a:off x="10710153" y="1147864"/>
            <a:ext cx="1215958" cy="1200329"/>
          </a:xfrm>
          <a:prstGeom prst="rect">
            <a:avLst/>
          </a:prstGeom>
          <a:noFill/>
        </p:spPr>
        <p:txBody>
          <a:bodyPr wrap="square" rtlCol="0">
            <a:spAutoFit/>
          </a:bodyPr>
          <a:lstStyle/>
          <a:p>
            <a:r>
              <a:rPr lang="fr-FR" dirty="0">
                <a:solidFill>
                  <a:schemeClr val="accent5">
                    <a:lumMod val="60000"/>
                    <a:lumOff val="40000"/>
                  </a:schemeClr>
                </a:solidFill>
                <a:latin typeface="Bodoni MT Condensed" panose="02070606080606020203" pitchFamily="18" charset="0"/>
              </a:rPr>
              <a:t>Le Peintre et Son Modèle  </a:t>
            </a:r>
          </a:p>
          <a:p>
            <a:r>
              <a:rPr lang="en-GB" dirty="0">
                <a:solidFill>
                  <a:schemeClr val="accent5">
                    <a:lumMod val="60000"/>
                    <a:lumOff val="40000"/>
                  </a:schemeClr>
                </a:solidFill>
                <a:latin typeface="Bodoni MT Condensed" panose="02070606080606020203" pitchFamily="18" charset="0"/>
              </a:rPr>
              <a:t>c.1880</a:t>
            </a:r>
          </a:p>
          <a:p>
            <a:r>
              <a:rPr lang="en-GB" dirty="0">
                <a:solidFill>
                  <a:schemeClr val="accent5">
                    <a:lumMod val="60000"/>
                    <a:lumOff val="40000"/>
                  </a:schemeClr>
                </a:solidFill>
                <a:latin typeface="Bodoni MT Condensed" panose="02070606080606020203" pitchFamily="18" charset="0"/>
              </a:rPr>
              <a:t>Eva Gonzales</a:t>
            </a:r>
          </a:p>
        </p:txBody>
      </p:sp>
    </p:spTree>
    <p:extLst>
      <p:ext uri="{BB962C8B-B14F-4D97-AF65-F5344CB8AC3E}">
        <p14:creationId xmlns:p14="http://schemas.microsoft.com/office/powerpoint/2010/main" val="46845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barn(inVertical)">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posing for the camera&#10;&#10;Description automatically generated">
            <a:extLst>
              <a:ext uri="{FF2B5EF4-FFF2-40B4-BE49-F238E27FC236}">
                <a16:creationId xmlns:a16="http://schemas.microsoft.com/office/drawing/2014/main" id="{77894A24-4285-4266-9D31-EE29B6BF22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1" y="-18848"/>
            <a:ext cx="3922776" cy="3937609"/>
          </a:xfrm>
          <a:prstGeom prst="rect">
            <a:avLst/>
          </a:prstGeom>
        </p:spPr>
      </p:pic>
      <p:pic>
        <p:nvPicPr>
          <p:cNvPr id="7" name="Picture 6" descr="A picture containing outdoor, person, man, grass&#10;&#10;Description automatically generated">
            <a:extLst>
              <a:ext uri="{FF2B5EF4-FFF2-40B4-BE49-F238E27FC236}">
                <a16:creationId xmlns:a16="http://schemas.microsoft.com/office/drawing/2014/main" id="{4BE8F397-5F40-4FBB-8B2E-20BDF3482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3955709" y="-18843"/>
            <a:ext cx="4098700" cy="4114188"/>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280060-1723-4E13-8EAF-7CE295AC5A31}"/>
              </a:ext>
            </a:extLst>
          </p:cNvPr>
          <p:cNvSpPr>
            <a:spLocks noGrp="1"/>
          </p:cNvSpPr>
          <p:nvPr>
            <p:ph type="title"/>
          </p:nvPr>
        </p:nvSpPr>
        <p:spPr>
          <a:xfrm>
            <a:off x="865325" y="4462819"/>
            <a:ext cx="2869683" cy="1608383"/>
          </a:xfrm>
        </p:spPr>
        <p:txBody>
          <a:bodyPr>
            <a:normAutofit/>
          </a:bodyPr>
          <a:lstStyle/>
          <a:p>
            <a:r>
              <a:rPr lang="en-GB" sz="4000" b="1" dirty="0">
                <a:latin typeface="Bodoni MT" panose="02070603080606020203" pitchFamily="18" charset="0"/>
                <a:cs typeface="Angsana New" panose="02020603050405020304" pitchFamily="18" charset="-34"/>
              </a:rPr>
              <a:t>Eva Gonzales  </a:t>
            </a:r>
            <a:r>
              <a:rPr lang="en-GB" sz="2400" b="1" dirty="0">
                <a:solidFill>
                  <a:srgbClr val="FFFF00"/>
                </a:solidFill>
                <a:latin typeface="Bodoni MT" panose="02070603080606020203" pitchFamily="18" charset="0"/>
                <a:cs typeface="Angsana New" panose="02020603050405020304" pitchFamily="18" charset="-34"/>
              </a:rPr>
              <a:t>(1849-1883)</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CC92DC1-1E18-407A-B80A-070AC5DC1126}"/>
              </a:ext>
            </a:extLst>
          </p:cNvPr>
          <p:cNvSpPr>
            <a:spLocks noGrp="1"/>
          </p:cNvSpPr>
          <p:nvPr>
            <p:ph type="body"/>
          </p:nvPr>
        </p:nvSpPr>
        <p:spPr>
          <a:xfrm>
            <a:off x="22544" y="5933749"/>
            <a:ext cx="3712464" cy="924251"/>
          </a:xfrm>
        </p:spPr>
        <p:txBody>
          <a:bodyPr anchor="ctr">
            <a:normAutofit/>
          </a:bodyPr>
          <a:lstStyle/>
          <a:p>
            <a:r>
              <a:rPr lang="en-GB" sz="1100" dirty="0">
                <a:solidFill>
                  <a:srgbClr val="FFFF00"/>
                </a:solidFill>
                <a:latin typeface="Bodoni MT" panose="02070603080606020203" pitchFamily="18" charset="0"/>
                <a:hlinkClick r:id="rId4">
                  <a:extLst>
                    <a:ext uri="{A12FA001-AC4F-418D-AE19-62706E023703}">
                      <ahyp:hlinkClr xmlns:ahyp="http://schemas.microsoft.com/office/drawing/2018/hyperlinkcolor" val="tx"/>
                    </a:ext>
                  </a:extLst>
                </a:hlinkClick>
              </a:rPr>
              <a:t>https://www.bing.com/videos/search?q=Eva+Gonzales+Famous+Paintings&amp;&amp;view=detail&amp;mid=0BC52D6A37F67A293F3C0BC52D6A37F67A293F3C&amp;&amp;FORM=VRDGAR&amp;ru=%2Fvideos%2Fsearch%3Fq%3DEva%2BGonzales%2BFamous%2BPaintings%26FORM%3DHDRSC3</a:t>
            </a:r>
            <a:r>
              <a:rPr lang="en-GB" sz="1100" dirty="0">
                <a:solidFill>
                  <a:srgbClr val="FFFF00"/>
                </a:solidFill>
                <a:latin typeface="Bodoni MT" panose="02070603080606020203" pitchFamily="18" charset="0"/>
              </a:rPr>
              <a:t> </a:t>
            </a:r>
          </a:p>
          <a:p>
            <a:endParaRPr lang="en-GB" sz="1700" dirty="0"/>
          </a:p>
        </p:txBody>
      </p:sp>
      <p:pic>
        <p:nvPicPr>
          <p:cNvPr id="5" name="Picture 4" descr="A group of people sitting on a bed&#10;&#10;Description automatically generated">
            <a:extLst>
              <a:ext uri="{FF2B5EF4-FFF2-40B4-BE49-F238E27FC236}">
                <a16:creationId xmlns:a16="http://schemas.microsoft.com/office/drawing/2014/main" id="{01F81F60-94A0-4766-9E0A-AE45DE7953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11189416-FE2B-5CD5-6B44-1B5C074E9B41}"/>
              </a:ext>
            </a:extLst>
          </p:cNvPr>
          <p:cNvSpPr txBox="1"/>
          <p:nvPr/>
        </p:nvSpPr>
        <p:spPr>
          <a:xfrm>
            <a:off x="3949823" y="4215384"/>
            <a:ext cx="414851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The Donkey Ride 1880 Eva Gonzales</a:t>
            </a:r>
          </a:p>
        </p:txBody>
      </p:sp>
      <p:sp>
        <p:nvSpPr>
          <p:cNvPr id="6" name="TextBox 5">
            <a:extLst>
              <a:ext uri="{FF2B5EF4-FFF2-40B4-BE49-F238E27FC236}">
                <a16:creationId xmlns:a16="http://schemas.microsoft.com/office/drawing/2014/main" id="{880C4A8B-27FE-B6C0-D64D-0DE1E2D3ED16}"/>
              </a:ext>
            </a:extLst>
          </p:cNvPr>
          <p:cNvSpPr txBox="1"/>
          <p:nvPr/>
        </p:nvSpPr>
        <p:spPr>
          <a:xfrm>
            <a:off x="22544" y="3918761"/>
            <a:ext cx="390023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Aux Loges des </a:t>
            </a:r>
            <a:r>
              <a:rPr lang="en-GB" dirty="0" err="1">
                <a:solidFill>
                  <a:srgbClr val="FFFF00"/>
                </a:solidFill>
                <a:latin typeface="Bodoni MT Condensed" panose="02070606080606020203" pitchFamily="18" charset="0"/>
              </a:rPr>
              <a:t>Italiens</a:t>
            </a:r>
            <a:r>
              <a:rPr lang="en-GB" dirty="0">
                <a:solidFill>
                  <a:srgbClr val="FFFF00"/>
                </a:solidFill>
                <a:latin typeface="Bodoni MT Condensed" panose="02070606080606020203" pitchFamily="18" charset="0"/>
              </a:rPr>
              <a:t> 1874 Eva Gonzales </a:t>
            </a:r>
          </a:p>
        </p:txBody>
      </p:sp>
      <p:sp>
        <p:nvSpPr>
          <p:cNvPr id="8" name="TextBox 7">
            <a:extLst>
              <a:ext uri="{FF2B5EF4-FFF2-40B4-BE49-F238E27FC236}">
                <a16:creationId xmlns:a16="http://schemas.microsoft.com/office/drawing/2014/main" id="{2BEE5704-4E09-886E-A01A-38062168FEA5}"/>
              </a:ext>
            </a:extLst>
          </p:cNvPr>
          <p:cNvSpPr txBox="1"/>
          <p:nvPr/>
        </p:nvSpPr>
        <p:spPr>
          <a:xfrm>
            <a:off x="8356060" y="6420255"/>
            <a:ext cx="381339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 la Fenêtre 1870 Eva Gonzales</a:t>
            </a:r>
          </a:p>
        </p:txBody>
      </p:sp>
      <p:pic>
        <p:nvPicPr>
          <p:cNvPr id="6146" name="Picture 2" descr="Image result for eva gonzales Paintings">
            <a:extLst>
              <a:ext uri="{FF2B5EF4-FFF2-40B4-BE49-F238E27FC236}">
                <a16:creationId xmlns:a16="http://schemas.microsoft.com/office/drawing/2014/main" id="{02572963-ED51-3244-23B2-4A0EBC5968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05132" y="-7799"/>
            <a:ext cx="10064324" cy="68657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75ED1E-4D0C-DD99-8DDA-5220C286511D}"/>
              </a:ext>
            </a:extLst>
          </p:cNvPr>
          <p:cNvSpPr txBox="1"/>
          <p:nvPr/>
        </p:nvSpPr>
        <p:spPr>
          <a:xfrm>
            <a:off x="8862110" y="6328202"/>
            <a:ext cx="3103123" cy="369332"/>
          </a:xfrm>
          <a:prstGeom prst="rect">
            <a:avLst/>
          </a:prstGeom>
          <a:noFill/>
        </p:spPr>
        <p:txBody>
          <a:bodyPr wrap="square" rtlCol="0">
            <a:spAutoFit/>
          </a:bodyPr>
          <a:lstStyle/>
          <a:p>
            <a:pPr algn="r"/>
            <a:r>
              <a:rPr lang="en-GB" dirty="0">
                <a:solidFill>
                  <a:srgbClr val="002060"/>
                </a:solidFill>
                <a:latin typeface="Bodoni MT Condensed" panose="02070606080606020203" pitchFamily="18" charset="0"/>
              </a:rPr>
              <a:t>Lecture au Jardin 1882 Eva Gonzales</a:t>
            </a:r>
          </a:p>
        </p:txBody>
      </p:sp>
    </p:spTree>
    <p:extLst>
      <p:ext uri="{BB962C8B-B14F-4D97-AF65-F5344CB8AC3E}">
        <p14:creationId xmlns:p14="http://schemas.microsoft.com/office/powerpoint/2010/main" val="17479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146"/>
                                        </p:tgtEl>
                                        <p:attrNameLst>
                                          <p:attrName>style.visibility</p:attrName>
                                        </p:attrNameLst>
                                      </p:cBhvr>
                                      <p:to>
                                        <p:strVal val="visible"/>
                                      </p:to>
                                    </p:set>
                                    <p:animEffect transition="in" filter="circle(in)">
                                      <p:cBhvr>
                                        <p:cTn id="46" dur="2000"/>
                                        <p:tgtEl>
                                          <p:spTgt spid="61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47AA-B8C5-DFAF-8BD1-FFC6B64E587B}"/>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39D7AD91-103F-18B0-C4BD-0108E3612FDB}"/>
              </a:ext>
            </a:extLst>
          </p:cNvPr>
          <p:cNvSpPr>
            <a:spLocks noGrp="1"/>
          </p:cNvSpPr>
          <p:nvPr>
            <p:ph type="body"/>
          </p:nvPr>
        </p:nvSpPr>
        <p:spPr/>
        <p:txBody>
          <a:bodyPr/>
          <a:lstStyle/>
          <a:p>
            <a:endParaRPr lang="en-GB" dirty="0"/>
          </a:p>
        </p:txBody>
      </p:sp>
      <p:pic>
        <p:nvPicPr>
          <p:cNvPr id="7174" name="Picture 6" descr="See the source image">
            <a:extLst>
              <a:ext uri="{FF2B5EF4-FFF2-40B4-BE49-F238E27FC236}">
                <a16:creationId xmlns:a16="http://schemas.microsoft.com/office/drawing/2014/main" id="{07E111D1-C566-C119-91C0-DD00768835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8914" y="1160188"/>
            <a:ext cx="3980395" cy="558108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Eva Gonzales  Au balcon des Italiens">
            <a:extLst>
              <a:ext uri="{FF2B5EF4-FFF2-40B4-BE49-F238E27FC236}">
                <a16:creationId xmlns:a16="http://schemas.microsoft.com/office/drawing/2014/main" id="{3079EB96-BC1A-66EC-E4BE-095EEAD2D1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2162" y="1707508"/>
            <a:ext cx="5527945" cy="4120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FC5B51-7712-6BEF-7BB8-0266CA99DD28}"/>
              </a:ext>
            </a:extLst>
          </p:cNvPr>
          <p:cNvSpPr txBox="1"/>
          <p:nvPr/>
        </p:nvSpPr>
        <p:spPr>
          <a:xfrm>
            <a:off x="5015060" y="1160188"/>
            <a:ext cx="2724346" cy="369332"/>
          </a:xfrm>
          <a:prstGeom prst="rect">
            <a:avLst/>
          </a:prstGeom>
          <a:noFill/>
        </p:spPr>
        <p:txBody>
          <a:bodyPr wrap="square" rtlCol="0">
            <a:spAutoFit/>
          </a:bodyPr>
          <a:lstStyle/>
          <a:p>
            <a:r>
              <a:rPr lang="en-GB" dirty="0">
                <a:latin typeface="Bodoni MT Condensed" panose="02070606080606020203" pitchFamily="18" charset="0"/>
              </a:rPr>
              <a:t>Au Balcon Manet</a:t>
            </a:r>
          </a:p>
        </p:txBody>
      </p:sp>
      <p:sp>
        <p:nvSpPr>
          <p:cNvPr id="5" name="TextBox 4">
            <a:extLst>
              <a:ext uri="{FF2B5EF4-FFF2-40B4-BE49-F238E27FC236}">
                <a16:creationId xmlns:a16="http://schemas.microsoft.com/office/drawing/2014/main" id="{9A0C3396-E882-B549-67EA-E654D9845258}"/>
              </a:ext>
            </a:extLst>
          </p:cNvPr>
          <p:cNvSpPr txBox="1"/>
          <p:nvPr/>
        </p:nvSpPr>
        <p:spPr>
          <a:xfrm>
            <a:off x="6447934" y="6042581"/>
            <a:ext cx="5133266" cy="369332"/>
          </a:xfrm>
          <a:prstGeom prst="rect">
            <a:avLst/>
          </a:prstGeom>
          <a:noFill/>
        </p:spPr>
        <p:txBody>
          <a:bodyPr wrap="square" rtlCol="0">
            <a:spAutoFit/>
          </a:bodyPr>
          <a:lstStyle/>
          <a:p>
            <a:r>
              <a:rPr lang="en-GB" dirty="0">
                <a:latin typeface="Bodoni MT Condensed" panose="02070606080606020203" pitchFamily="18" charset="0"/>
              </a:rPr>
              <a:t>Au Balcon Des </a:t>
            </a:r>
            <a:r>
              <a:rPr lang="en-GB" dirty="0" err="1">
                <a:latin typeface="Bodoni MT Condensed" panose="02070606080606020203" pitchFamily="18" charset="0"/>
              </a:rPr>
              <a:t>Italiens</a:t>
            </a:r>
            <a:r>
              <a:rPr lang="en-GB" dirty="0">
                <a:latin typeface="Bodoni MT Condensed" panose="02070606080606020203" pitchFamily="18" charset="0"/>
              </a:rPr>
              <a:t> Gonzales</a:t>
            </a:r>
          </a:p>
        </p:txBody>
      </p:sp>
    </p:spTree>
    <p:extLst>
      <p:ext uri="{BB962C8B-B14F-4D97-AF65-F5344CB8AC3E}">
        <p14:creationId xmlns:p14="http://schemas.microsoft.com/office/powerpoint/2010/main" val="39578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barn(inVertical)">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wheel(1)">
                                      <p:cBhvr>
                                        <p:cTn id="18" dur="2000"/>
                                        <p:tgtEl>
                                          <p:spTgt spid="717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FACE-9BAB-4751-AF11-8192D15CF27A}"/>
              </a:ext>
            </a:extLst>
          </p:cNvPr>
          <p:cNvSpPr>
            <a:spLocks noGrp="1"/>
          </p:cNvSpPr>
          <p:nvPr>
            <p:ph type="title"/>
          </p:nvPr>
        </p:nvSpPr>
        <p:spPr>
          <a:xfrm>
            <a:off x="655320" y="365125"/>
            <a:ext cx="5120114" cy="1692794"/>
          </a:xfrm>
        </p:spPr>
        <p:txBody>
          <a:bodyPr>
            <a:normAutofit/>
          </a:bodyPr>
          <a:lstStyle/>
          <a:p>
            <a:r>
              <a:rPr lang="en-GB" b="1" dirty="0">
                <a:solidFill>
                  <a:schemeClr val="bg1"/>
                </a:solidFill>
                <a:latin typeface="Bodoni MT" panose="02070603080606020203" pitchFamily="18" charset="0"/>
                <a:cs typeface="Angsana New" panose="02020603050405020304" pitchFamily="18" charset="-34"/>
              </a:rPr>
              <a:t>Francis </a:t>
            </a:r>
            <a:r>
              <a:rPr lang="en-GB" b="1" dirty="0" err="1">
                <a:solidFill>
                  <a:schemeClr val="bg1"/>
                </a:solidFill>
                <a:latin typeface="Bodoni MT" panose="02070603080606020203" pitchFamily="18" charset="0"/>
                <a:cs typeface="Angsana New" panose="02020603050405020304" pitchFamily="18" charset="-34"/>
              </a:rPr>
              <a:t>Tattegrain</a:t>
            </a:r>
            <a:r>
              <a:rPr lang="en-GB" b="1" dirty="0">
                <a:latin typeface="Bodoni MT" panose="02070603080606020203" pitchFamily="18" charset="0"/>
                <a:cs typeface="Angsana New" panose="02020603050405020304" pitchFamily="18" charset="-34"/>
              </a:rPr>
              <a:t> </a:t>
            </a:r>
            <a:r>
              <a:rPr lang="en-GB" sz="2800" b="1" dirty="0">
                <a:solidFill>
                  <a:srgbClr val="FFC000"/>
                </a:solidFill>
                <a:latin typeface="Bodoni MT" panose="02070603080606020203" pitchFamily="18" charset="0"/>
                <a:cs typeface="Angsana New" panose="02020603050405020304" pitchFamily="18" charset="-34"/>
              </a:rPr>
              <a:t>(1852-1915)</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1F036BC-9377-406E-A53A-13AFE774EE7A}"/>
              </a:ext>
            </a:extLst>
          </p:cNvPr>
          <p:cNvSpPr>
            <a:spLocks noGrp="1"/>
          </p:cNvSpPr>
          <p:nvPr>
            <p:ph type="body"/>
          </p:nvPr>
        </p:nvSpPr>
        <p:spPr>
          <a:xfrm>
            <a:off x="655321" y="2575033"/>
            <a:ext cx="5120113" cy="4117993"/>
          </a:xfrm>
        </p:spPr>
        <p:txBody>
          <a:bodyPr>
            <a:normAutofit/>
          </a:bodyPr>
          <a:lstStyle/>
          <a:p>
            <a:pPr>
              <a:spcAft>
                <a:spcPts val="600"/>
              </a:spcAft>
            </a:pPr>
            <a:r>
              <a:rPr lang="en-GB" sz="2000" dirty="0">
                <a:solidFill>
                  <a:srgbClr val="FFFF00"/>
                </a:solidFill>
                <a:latin typeface="Bodoni MT" panose="02070603080606020203" pitchFamily="18" charset="0"/>
              </a:rPr>
              <a:t>Studied to become doctor at law</a:t>
            </a:r>
          </a:p>
          <a:p>
            <a:pPr>
              <a:spcAft>
                <a:spcPts val="600"/>
              </a:spcAft>
            </a:pPr>
            <a:r>
              <a:rPr lang="en-GB" sz="2000" dirty="0">
                <a:solidFill>
                  <a:srgbClr val="FFFF00"/>
                </a:solidFill>
                <a:latin typeface="Bodoni MT" panose="02070603080606020203" pitchFamily="18" charset="0"/>
              </a:rPr>
              <a:t>Became a very popular northern painter</a:t>
            </a:r>
          </a:p>
          <a:p>
            <a:pPr>
              <a:spcAft>
                <a:spcPts val="600"/>
              </a:spcAft>
            </a:pPr>
            <a:r>
              <a:rPr lang="en-GB" sz="2000" dirty="0">
                <a:solidFill>
                  <a:srgbClr val="FFFF00"/>
                </a:solidFill>
                <a:latin typeface="Bodoni MT" panose="02070603080606020203" pitchFamily="18" charset="0"/>
              </a:rPr>
              <a:t>Painter of the sea and its workers</a:t>
            </a:r>
          </a:p>
          <a:p>
            <a:pPr>
              <a:spcAft>
                <a:spcPts val="600"/>
              </a:spcAft>
            </a:pPr>
            <a:r>
              <a:rPr lang="en-GB" sz="2000" dirty="0">
                <a:solidFill>
                  <a:srgbClr val="FFFF00"/>
                </a:solidFill>
                <a:latin typeface="Bodoni MT" panose="02070603080606020203" pitchFamily="18" charset="0"/>
              </a:rPr>
              <a:t>Considered by some as a social artist</a:t>
            </a:r>
          </a:p>
          <a:p>
            <a:pPr>
              <a:spcAft>
                <a:spcPts val="600"/>
              </a:spcAft>
            </a:pPr>
            <a:r>
              <a:rPr lang="en-GB" sz="2000" dirty="0">
                <a:solidFill>
                  <a:srgbClr val="FFFF00"/>
                </a:solidFill>
                <a:latin typeface="Bodoni MT" panose="02070603080606020203" pitchFamily="18" charset="0"/>
              </a:rPr>
              <a:t>Painted people in asylum later on in his life</a:t>
            </a:r>
          </a:p>
          <a:p>
            <a:pPr>
              <a:spcAft>
                <a:spcPts val="600"/>
              </a:spcAft>
            </a:pPr>
            <a:r>
              <a:rPr lang="en-GB" sz="2000" dirty="0">
                <a:solidFill>
                  <a:srgbClr val="FFFF00"/>
                </a:solidFill>
                <a:latin typeface="Bodoni MT" panose="02070603080606020203" pitchFamily="18" charset="0"/>
              </a:rPr>
              <a:t>Post cards and posters were printed after his paintings</a:t>
            </a:r>
          </a:p>
          <a:p>
            <a:pPr>
              <a:spcAft>
                <a:spcPts val="600"/>
              </a:spcAft>
            </a:pPr>
            <a:r>
              <a:rPr lang="en-GB" sz="2000" dirty="0">
                <a:solidFill>
                  <a:srgbClr val="FFFF00"/>
                </a:solidFill>
                <a:latin typeface="Bodoni MT" panose="02070603080606020203" pitchFamily="18" charset="0"/>
              </a:rPr>
              <a:t>He died in Arras 1915 (palette in hand...on the battlefield...under fire, while sketching the belfry in Arras)</a:t>
            </a:r>
          </a:p>
          <a:p>
            <a:pPr>
              <a:spcAft>
                <a:spcPts val="600"/>
              </a:spcAft>
            </a:pPr>
            <a:endParaRPr lang="en-GB" sz="1800" dirty="0"/>
          </a:p>
        </p:txBody>
      </p:sp>
      <p:pic>
        <p:nvPicPr>
          <p:cNvPr id="7" name="Picture 6" descr="A person holding a baby in a body of water&#10;&#10;Description automatically generated">
            <a:extLst>
              <a:ext uri="{FF2B5EF4-FFF2-40B4-BE49-F238E27FC236}">
                <a16:creationId xmlns:a16="http://schemas.microsoft.com/office/drawing/2014/main" id="{BB940789-196D-45AA-AB07-24299D8B8C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484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1)">
                                      <p:cBhvr>
                                        <p:cTn id="5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5F7F98-43F9-4C95-A61F-E1EF73A090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b="-3"/>
          <a:stretch/>
        </p:blipFill>
        <p:spPr>
          <a:xfrm>
            <a:off x="20" y="-5"/>
            <a:ext cx="4449133" cy="3593592"/>
          </a:xfrm>
          <a:prstGeom prst="rect">
            <a:avLst/>
          </a:prstGeom>
        </p:spPr>
      </p:pic>
      <p:sp>
        <p:nvSpPr>
          <p:cNvPr id="16" name="Rectangle 15">
            <a:extLst>
              <a:ext uri="{FF2B5EF4-FFF2-40B4-BE49-F238E27FC236}">
                <a16:creationId xmlns:a16="http://schemas.microsoft.com/office/drawing/2014/main" id="{AA5D9F4D-8478-4364-9713-947B6D50F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3587"/>
            <a:ext cx="4449153" cy="2896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4F24C-5478-4152-8547-CB3530771105}"/>
              </a:ext>
            </a:extLst>
          </p:cNvPr>
          <p:cNvSpPr>
            <a:spLocks noGrp="1"/>
          </p:cNvSpPr>
          <p:nvPr>
            <p:ph type="title"/>
          </p:nvPr>
        </p:nvSpPr>
        <p:spPr>
          <a:xfrm>
            <a:off x="597407" y="3999143"/>
            <a:ext cx="3550643" cy="2203264"/>
          </a:xfrm>
          <a:solidFill>
            <a:schemeClr val="tx1">
              <a:lumMod val="65000"/>
              <a:lumOff val="35000"/>
            </a:schemeClr>
          </a:solidFill>
        </p:spPr>
        <p:txBody>
          <a:bodyPr anchor="ctr">
            <a:normAutofit/>
          </a:bodyPr>
          <a:lstStyle/>
          <a:p>
            <a:r>
              <a:rPr lang="en-GB" sz="3600" b="1" dirty="0">
                <a:solidFill>
                  <a:schemeClr val="bg1"/>
                </a:solidFill>
                <a:latin typeface="Bodoni MT" panose="02070603080606020203" pitchFamily="18" charset="0"/>
              </a:rPr>
              <a:t>Francis </a:t>
            </a:r>
            <a:r>
              <a:rPr lang="en-GB" sz="3600" b="1" dirty="0" err="1">
                <a:solidFill>
                  <a:schemeClr val="bg1"/>
                </a:solidFill>
                <a:latin typeface="Bodoni MT" panose="02070603080606020203" pitchFamily="18" charset="0"/>
              </a:rPr>
              <a:t>Tattegrain</a:t>
            </a:r>
            <a:r>
              <a:rPr lang="en-GB" sz="3600" b="1" dirty="0">
                <a:solidFill>
                  <a:schemeClr val="bg1"/>
                </a:solidFill>
                <a:latin typeface="Bodoni MT" panose="02070603080606020203" pitchFamily="18" charset="0"/>
              </a:rPr>
              <a:t> </a:t>
            </a:r>
            <a:r>
              <a:rPr lang="en-GB" sz="2400" b="1" dirty="0">
                <a:solidFill>
                  <a:schemeClr val="bg1"/>
                </a:solidFill>
                <a:latin typeface="Bodoni MT" panose="02070603080606020203" pitchFamily="18" charset="0"/>
              </a:rPr>
              <a:t>(</a:t>
            </a:r>
            <a:r>
              <a:rPr lang="en-GB" sz="2400" b="1" dirty="0">
                <a:solidFill>
                  <a:srgbClr val="FFFF00"/>
                </a:solidFill>
                <a:latin typeface="Bodoni MT" panose="02070603080606020203" pitchFamily="18" charset="0"/>
              </a:rPr>
              <a:t>1852-1915)</a:t>
            </a:r>
          </a:p>
        </p:txBody>
      </p:sp>
      <p:pic>
        <p:nvPicPr>
          <p:cNvPr id="5" name="Picture 4" descr="A group of people posing for a photo&#10;&#10;Description automatically generated">
            <a:extLst>
              <a:ext uri="{FF2B5EF4-FFF2-40B4-BE49-F238E27FC236}">
                <a16:creationId xmlns:a16="http://schemas.microsoft.com/office/drawing/2014/main" id="{9D4FD8F4-54FF-44F3-8E17-53BB2D2EB2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8200417" y="-1"/>
            <a:ext cx="3988535" cy="3742391"/>
          </a:xfrm>
          <a:prstGeom prst="rect">
            <a:avLst/>
          </a:prstGeom>
        </p:spPr>
      </p:pic>
      <p:grpSp>
        <p:nvGrpSpPr>
          <p:cNvPr id="18" name="Group 17">
            <a:extLst>
              <a:ext uri="{FF2B5EF4-FFF2-40B4-BE49-F238E27FC236}">
                <a16:creationId xmlns:a16="http://schemas.microsoft.com/office/drawing/2014/main" id="{2D597DEF-7285-48B1-A266-C751F44A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425696"/>
            <a:ext cx="242107" cy="1340860"/>
            <a:chOff x="56167" y="899960"/>
            <a:chExt cx="242107" cy="1340860"/>
          </a:xfrm>
        </p:grpSpPr>
        <p:sp>
          <p:nvSpPr>
            <p:cNvPr id="19" name="Rectangle 2">
              <a:extLst>
                <a:ext uri="{FF2B5EF4-FFF2-40B4-BE49-F238E27FC236}">
                  <a16:creationId xmlns:a16="http://schemas.microsoft.com/office/drawing/2014/main" id="{D46B81EF-FCE5-4BDA-85DF-6D561882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B4AB18E4-A87B-4EAE-B0A7-1626A54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B9BFBF72-23B1-4010-8A7F-58517A522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FB007166-9EE4-4DDB-8518-C02E4D5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BEF736F3-69BC-4BEB-AF95-2011F6AB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E220CD5A-C8AF-473E-AC95-9541300D2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EBA5DA1C-0AC7-408E-82C4-81E9DB45C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674387AA-72DF-45EF-8895-A70ABE100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73520C0A-8A73-47B5-8DEE-F835741F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AD7A67F9-441F-4AAC-B372-B8C15D8CB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1CD03DE-9A04-48A4-997F-DE5528FE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391FDFC-E16F-43A3-8BFE-531D7B2F0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3D69A450-2F3D-4111-80A5-B0399B04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04625133-00BF-4FF0-8C90-DF4A2DD59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3A4A9FD0-EE23-4325-B36B-7D36F8EF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9A42EA3E-D467-4144-ACD8-F2C3D55C6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B7869D23-5043-4EE5-AA59-5639F2BB9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8AF08919-A48A-451E-B3B5-3DE09224C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9351E91A-5A15-4000-B032-81C9C1C3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C4F1E6C5-D45A-41E8-BB9F-C79784C73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7DEA0968-8CFC-4578-8FB3-AFB0C996EEA2}"/>
              </a:ext>
            </a:extLst>
          </p:cNvPr>
          <p:cNvSpPr>
            <a:spLocks noGrp="1"/>
          </p:cNvSpPr>
          <p:nvPr>
            <p:ph type="body"/>
          </p:nvPr>
        </p:nvSpPr>
        <p:spPr>
          <a:xfrm>
            <a:off x="53119" y="5705270"/>
            <a:ext cx="6657759" cy="902693"/>
          </a:xfrm>
        </p:spPr>
        <p:txBody>
          <a:bodyPr anchor="ctr">
            <a:normAutofit/>
          </a:bodyPr>
          <a:lstStyle/>
          <a:p>
            <a:pPr marL="0" indent="0">
              <a:buNone/>
            </a:pPr>
            <a:r>
              <a:rPr lang="en-GB" sz="1200" dirty="0">
                <a:solidFill>
                  <a:schemeClr val="bg1"/>
                </a:solidFill>
                <a:latin typeface="Bodoni MT" panose="02070603080606020203" pitchFamily="18" charset="0"/>
                <a:hlinkClick r:id="rId4">
                  <a:extLst>
                    <a:ext uri="{A12FA001-AC4F-418D-AE19-62706E023703}">
                      <ahyp:hlinkClr xmlns:ahyp="http://schemas.microsoft.com/office/drawing/2018/hyperlinkcolor" val="tx"/>
                    </a:ext>
                  </a:extLst>
                </a:hlinkClick>
              </a:rPr>
              <a:t>https://www.bing.com/videos/search?q=francis+tattegrain&amp;&amp;view=detail&amp;mid=355121D0737C383EEDA9355121D0737C383EEDA9&amp;&amp;FORM=VRDGAR&amp;ru=%2Fvideos%2Fsearch%3Fq%3Dfrancis%2Btattegrain%26FORM%3DHDRSC3</a:t>
            </a:r>
            <a:r>
              <a:rPr lang="en-GB" sz="1200" dirty="0">
                <a:solidFill>
                  <a:schemeClr val="bg1"/>
                </a:solidFill>
                <a:latin typeface="Bodoni MT" panose="02070603080606020203" pitchFamily="18" charset="0"/>
              </a:rPr>
              <a:t> </a:t>
            </a:r>
          </a:p>
          <a:p>
            <a:pPr marL="0" indent="0">
              <a:buNone/>
            </a:pPr>
            <a:endParaRPr lang="en-GB" sz="1800" dirty="0"/>
          </a:p>
        </p:txBody>
      </p:sp>
      <p:sp>
        <p:nvSpPr>
          <p:cNvPr id="40" name="Rectangle 3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ee the source image">
            <a:extLst>
              <a:ext uri="{FF2B5EF4-FFF2-40B4-BE49-F238E27FC236}">
                <a16:creationId xmlns:a16="http://schemas.microsoft.com/office/drawing/2014/main" id="{90825DBB-2B3B-DFB9-1FC0-112BD0BDE76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4179" y="64217"/>
            <a:ext cx="3556769" cy="4780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BF7FC0-078C-C7F7-269B-368DAD9310F8}"/>
              </a:ext>
            </a:extLst>
          </p:cNvPr>
          <p:cNvSpPr txBox="1"/>
          <p:nvPr/>
        </p:nvSpPr>
        <p:spPr>
          <a:xfrm>
            <a:off x="4659549" y="4913872"/>
            <a:ext cx="340139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Au Large 1878 Francis Tattegrain</a:t>
            </a:r>
          </a:p>
        </p:txBody>
      </p:sp>
      <p:sp>
        <p:nvSpPr>
          <p:cNvPr id="6" name="TextBox 5">
            <a:extLst>
              <a:ext uri="{FF2B5EF4-FFF2-40B4-BE49-F238E27FC236}">
                <a16:creationId xmlns:a16="http://schemas.microsoft.com/office/drawing/2014/main" id="{363A822C-B04E-CAEF-4CFB-61091F394935}"/>
              </a:ext>
            </a:extLst>
          </p:cNvPr>
          <p:cNvSpPr txBox="1"/>
          <p:nvPr/>
        </p:nvSpPr>
        <p:spPr>
          <a:xfrm>
            <a:off x="93836" y="3597757"/>
            <a:ext cx="4314600" cy="369332"/>
          </a:xfrm>
          <a:prstGeom prst="rect">
            <a:avLst/>
          </a:prstGeom>
          <a:noFill/>
        </p:spPr>
        <p:txBody>
          <a:bodyPr wrap="square" rtlCol="0">
            <a:spAutoFit/>
          </a:bodyPr>
          <a:lstStyle/>
          <a:p>
            <a:r>
              <a:rPr lang="en-GB" dirty="0">
                <a:latin typeface="Bodoni MT Condensed" panose="02070606080606020203" pitchFamily="18" charset="0"/>
              </a:rPr>
              <a:t>Les Filets </a:t>
            </a:r>
            <a:r>
              <a:rPr lang="en-GB" dirty="0" err="1">
                <a:latin typeface="Bodoni MT Condensed" panose="02070606080606020203" pitchFamily="18" charset="0"/>
              </a:rPr>
              <a:t>Volés</a:t>
            </a:r>
            <a:r>
              <a:rPr lang="en-GB" dirty="0">
                <a:latin typeface="Bodoni MT Condensed" panose="02070606080606020203" pitchFamily="18" charset="0"/>
              </a:rPr>
              <a:t>: La Saison des </a:t>
            </a:r>
            <a:r>
              <a:rPr lang="en-GB" dirty="0" err="1">
                <a:latin typeface="Bodoni MT Condensed" panose="02070606080606020203" pitchFamily="18" charset="0"/>
              </a:rPr>
              <a:t>Harengs</a:t>
            </a:r>
            <a:r>
              <a:rPr lang="en-GB" dirty="0">
                <a:latin typeface="Bodoni MT Condensed" panose="02070606080606020203" pitchFamily="18" charset="0"/>
              </a:rPr>
              <a:t> 1905 Francis Tattegrain</a:t>
            </a:r>
          </a:p>
        </p:txBody>
      </p:sp>
      <p:sp>
        <p:nvSpPr>
          <p:cNvPr id="8" name="TextBox 7">
            <a:extLst>
              <a:ext uri="{FF2B5EF4-FFF2-40B4-BE49-F238E27FC236}">
                <a16:creationId xmlns:a16="http://schemas.microsoft.com/office/drawing/2014/main" id="{271C4E66-4B4C-236F-9B1A-15AFB1BE86A9}"/>
              </a:ext>
            </a:extLst>
          </p:cNvPr>
          <p:cNvSpPr txBox="1"/>
          <p:nvPr/>
        </p:nvSpPr>
        <p:spPr>
          <a:xfrm>
            <a:off x="8190689" y="3967089"/>
            <a:ext cx="390747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Les Patients de </a:t>
            </a:r>
            <a:r>
              <a:rPr lang="en-GB" dirty="0" err="1">
                <a:solidFill>
                  <a:srgbClr val="FFFF00"/>
                </a:solidFill>
                <a:latin typeface="Bodoni MT Condensed" panose="02070606080606020203" pitchFamily="18" charset="0"/>
              </a:rPr>
              <a:t>L’Hopital</a:t>
            </a:r>
            <a:r>
              <a:rPr lang="en-GB" dirty="0">
                <a:solidFill>
                  <a:srgbClr val="FFFF00"/>
                </a:solidFill>
                <a:latin typeface="Bodoni MT Condensed" panose="02070606080606020203" pitchFamily="18" charset="0"/>
              </a:rPr>
              <a:t> c. 1902 Francis Tattegrain</a:t>
            </a:r>
          </a:p>
        </p:txBody>
      </p:sp>
    </p:spTree>
    <p:extLst>
      <p:ext uri="{BB962C8B-B14F-4D97-AF65-F5344CB8AC3E}">
        <p14:creationId xmlns:p14="http://schemas.microsoft.com/office/powerpoint/2010/main" val="23658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circle(in)">
                                      <p:cBhvr>
                                        <p:cTn id="24" dur="2000"/>
                                        <p:tgtEl>
                                          <p:spTgt spid="819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6" grpId="0"/>
      <p:bldP spid="8" grpId="0"/>
    </p:bldLst>
  </p:timing>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E358A-C59C-A78E-AA0E-7472E4EEB144}"/>
              </a:ext>
            </a:extLst>
          </p:cNvPr>
          <p:cNvSpPr>
            <a:spLocks noGrp="1"/>
          </p:cNvSpPr>
          <p:nvPr>
            <p:ph type="title"/>
          </p:nvPr>
        </p:nvSpPr>
        <p:spPr/>
        <p:txBody>
          <a:bodyPr/>
          <a:lstStyle/>
          <a:p>
            <a:r>
              <a:rPr lang="en-GB" sz="4400" b="1" dirty="0">
                <a:solidFill>
                  <a:schemeClr val="bg1"/>
                </a:solidFill>
                <a:latin typeface="Bodoni MT" panose="02070603080606020203" pitchFamily="18" charset="0"/>
              </a:rPr>
              <a:t>Francis Tattegrain </a:t>
            </a:r>
            <a:r>
              <a:rPr lang="en-GB" sz="3200" b="1" dirty="0">
                <a:solidFill>
                  <a:schemeClr val="bg1"/>
                </a:solidFill>
                <a:latin typeface="Bodoni MT" panose="02070603080606020203" pitchFamily="18" charset="0"/>
              </a:rPr>
              <a:t>(</a:t>
            </a:r>
            <a:r>
              <a:rPr lang="en-GB" sz="3200" b="1" dirty="0">
                <a:solidFill>
                  <a:srgbClr val="FFFF00"/>
                </a:solidFill>
                <a:latin typeface="Bodoni MT" panose="02070603080606020203" pitchFamily="18" charset="0"/>
              </a:rPr>
              <a:t>1852-1915)</a:t>
            </a:r>
            <a:endParaRPr lang="en-GB" dirty="0"/>
          </a:p>
        </p:txBody>
      </p:sp>
      <p:sp>
        <p:nvSpPr>
          <p:cNvPr id="3" name="Text Placeholder 2">
            <a:extLst>
              <a:ext uri="{FF2B5EF4-FFF2-40B4-BE49-F238E27FC236}">
                <a16:creationId xmlns:a16="http://schemas.microsoft.com/office/drawing/2014/main" id="{4EFA25C7-487D-FD95-2539-37EAD5A5932F}"/>
              </a:ext>
            </a:extLst>
          </p:cNvPr>
          <p:cNvSpPr>
            <a:spLocks noGrp="1"/>
          </p:cNvSpPr>
          <p:nvPr>
            <p:ph type="body"/>
          </p:nvPr>
        </p:nvSpPr>
        <p:spPr/>
        <p:txBody>
          <a:bodyPr/>
          <a:lstStyle/>
          <a:p>
            <a:endParaRPr lang="en-GB"/>
          </a:p>
        </p:txBody>
      </p:sp>
      <p:pic>
        <p:nvPicPr>
          <p:cNvPr id="4" name="Picture 4" descr="See the source image">
            <a:extLst>
              <a:ext uri="{FF2B5EF4-FFF2-40B4-BE49-F238E27FC236}">
                <a16:creationId xmlns:a16="http://schemas.microsoft.com/office/drawing/2014/main" id="{C5E68B70-8179-D210-7596-36B01FA0FD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7791" y="0"/>
            <a:ext cx="5604209" cy="7132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46C94F-F901-C5C9-780C-B97EC32A1167}"/>
              </a:ext>
            </a:extLst>
          </p:cNvPr>
          <p:cNvSpPr txBox="1"/>
          <p:nvPr/>
        </p:nvSpPr>
        <p:spPr>
          <a:xfrm>
            <a:off x="7830766" y="6488668"/>
            <a:ext cx="3290114"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Ramasseuse</a:t>
            </a:r>
            <a:r>
              <a:rPr lang="en-GB" dirty="0">
                <a:solidFill>
                  <a:srgbClr val="FFFF00"/>
                </a:solidFill>
                <a:latin typeface="Bodoni MT Condensed" panose="02070606080606020203" pitchFamily="18" charset="0"/>
              </a:rPr>
              <a:t> </a:t>
            </a:r>
            <a:r>
              <a:rPr lang="en-GB" dirty="0" err="1">
                <a:solidFill>
                  <a:srgbClr val="FFFF00"/>
                </a:solidFill>
                <a:latin typeface="Bodoni MT Condensed" panose="02070606080606020203" pitchFamily="18" charset="0"/>
              </a:rPr>
              <a:t>d’Epave</a:t>
            </a:r>
            <a:r>
              <a:rPr lang="en-GB" dirty="0">
                <a:solidFill>
                  <a:srgbClr val="FFFF00"/>
                </a:solidFill>
                <a:latin typeface="Bodoni MT Condensed" panose="02070606080606020203" pitchFamily="18" charset="0"/>
              </a:rPr>
              <a:t> 1883 Francis Tattegrain</a:t>
            </a:r>
          </a:p>
        </p:txBody>
      </p:sp>
      <p:sp>
        <p:nvSpPr>
          <p:cNvPr id="8" name="TextBox 7">
            <a:extLst>
              <a:ext uri="{FF2B5EF4-FFF2-40B4-BE49-F238E27FC236}">
                <a16:creationId xmlns:a16="http://schemas.microsoft.com/office/drawing/2014/main" id="{75C0F925-961D-B4C3-4144-46DADAB75E90}"/>
              </a:ext>
            </a:extLst>
          </p:cNvPr>
          <p:cNvSpPr txBox="1"/>
          <p:nvPr/>
        </p:nvSpPr>
        <p:spPr>
          <a:xfrm>
            <a:off x="250488" y="0"/>
            <a:ext cx="6094378" cy="646331"/>
          </a:xfrm>
          <a:prstGeom prst="rect">
            <a:avLst/>
          </a:prstGeom>
          <a:noFill/>
        </p:spPr>
        <p:txBody>
          <a:bodyPr wrap="square">
            <a:spAutoFit/>
          </a:bodyPr>
          <a:lstStyle/>
          <a:p>
            <a:r>
              <a:rPr lang="en-GB" sz="1200" dirty="0">
                <a:solidFill>
                  <a:schemeClr val="bg1"/>
                </a:solidFill>
                <a:latin typeface="Bodoni MT" panose="02070603080606020203" pitchFamily="18" charset="0"/>
                <a:hlinkClick r:id="rId3">
                  <a:extLst>
                    <a:ext uri="{A12FA001-AC4F-418D-AE19-62706E023703}">
                      <ahyp:hlinkClr xmlns:ahyp="http://schemas.microsoft.com/office/drawing/2018/hyperlinkcolor" val="tx"/>
                    </a:ext>
                  </a:extLst>
                </a:hlinkClick>
              </a:rPr>
              <a:t>://www.bing.com/videos/search?q=francis+tattegrain&amp;&amp;view=detail&amp;mid=355121D0737C383EEDA9355121D0737C383EEDA9&amp;&amp;FORM=VRDGAR&amp;ru=%2Fvideos%2Fsearch%3Fq%3Dfrancis%2Btattegrain</a:t>
            </a:r>
            <a:endParaRPr lang="en-GB" sz="1200" dirty="0"/>
          </a:p>
        </p:txBody>
      </p:sp>
      <p:pic>
        <p:nvPicPr>
          <p:cNvPr id="17410" name="Picture 2" descr="Francis Tattegrain, &quot;Scène de pêche aux cordes à bord d'un bateau ...">
            <a:extLst>
              <a:ext uri="{FF2B5EF4-FFF2-40B4-BE49-F238E27FC236}">
                <a16:creationId xmlns:a16="http://schemas.microsoft.com/office/drawing/2014/main" id="{7510712C-D675-0693-BF3C-FC0156FF87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43" y="1884203"/>
            <a:ext cx="6481668" cy="38837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95EC9F-FBE3-B5B8-DFAA-8AE66CC0719E}"/>
              </a:ext>
            </a:extLst>
          </p:cNvPr>
          <p:cNvSpPr txBox="1"/>
          <p:nvPr/>
        </p:nvSpPr>
        <p:spPr>
          <a:xfrm>
            <a:off x="145915" y="5885234"/>
            <a:ext cx="6284068" cy="369332"/>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Scène</a:t>
            </a:r>
            <a:r>
              <a:rPr lang="en-GB" dirty="0">
                <a:solidFill>
                  <a:srgbClr val="FFFF00"/>
                </a:solidFill>
                <a:latin typeface="Bodoni MT Condensed" panose="02070606080606020203" pitchFamily="18" charset="0"/>
              </a:rPr>
              <a:t> de </a:t>
            </a:r>
            <a:r>
              <a:rPr lang="en-GB" dirty="0" err="1">
                <a:solidFill>
                  <a:srgbClr val="FFFF00"/>
                </a:solidFill>
                <a:latin typeface="Bodoni MT Condensed" panose="02070606080606020203" pitchFamily="18" charset="0"/>
              </a:rPr>
              <a:t>Pêche</a:t>
            </a:r>
            <a:r>
              <a:rPr lang="en-GB" dirty="0">
                <a:solidFill>
                  <a:srgbClr val="FFFF00"/>
                </a:solidFill>
                <a:latin typeface="Bodoni MT Condensed" panose="02070606080606020203" pitchFamily="18" charset="0"/>
              </a:rPr>
              <a:t> aux Cordes à Bird d’un Bateau </a:t>
            </a:r>
            <a:r>
              <a:rPr lang="en-GB" dirty="0" err="1">
                <a:solidFill>
                  <a:srgbClr val="FFFF00"/>
                </a:solidFill>
                <a:latin typeface="Bodoni MT Condensed" panose="02070606080606020203" pitchFamily="18" charset="0"/>
              </a:rPr>
              <a:t>Berckois</a:t>
            </a:r>
            <a:r>
              <a:rPr lang="en-GB" dirty="0">
                <a:solidFill>
                  <a:srgbClr val="FFFF00"/>
                </a:solidFill>
                <a:latin typeface="Bodoni MT Condensed" panose="02070606080606020203" pitchFamily="18" charset="0"/>
              </a:rPr>
              <a:t> 1885 Francis Tattegrain</a:t>
            </a:r>
          </a:p>
        </p:txBody>
      </p:sp>
    </p:spTree>
    <p:extLst>
      <p:ext uri="{BB962C8B-B14F-4D97-AF65-F5344CB8AC3E}">
        <p14:creationId xmlns:p14="http://schemas.microsoft.com/office/powerpoint/2010/main" val="359179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inVertical)">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3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D5F8-C662-69CB-3658-EFB37F10C3AE}"/>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2B7B128B-9F6A-4396-DBBD-740D23587691}"/>
              </a:ext>
            </a:extLst>
          </p:cNvPr>
          <p:cNvSpPr>
            <a:spLocks noGrp="1"/>
          </p:cNvSpPr>
          <p:nvPr>
            <p:ph type="body"/>
          </p:nvPr>
        </p:nvSpPr>
        <p:spPr/>
        <p:txBody>
          <a:bodyPr/>
          <a:lstStyle/>
          <a:p>
            <a:endParaRPr lang="en-GB"/>
          </a:p>
        </p:txBody>
      </p:sp>
      <p:pic>
        <p:nvPicPr>
          <p:cNvPr id="16386" name="Picture 2" descr="Serie Des Fous - La monomane de l'envie - Gericault | Portrait ...">
            <a:extLst>
              <a:ext uri="{FF2B5EF4-FFF2-40B4-BE49-F238E27FC236}">
                <a16:creationId xmlns:a16="http://schemas.microsoft.com/office/drawing/2014/main" id="{54490DEA-5CC0-4994-4AD0-2916BB9477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6328" y="155642"/>
            <a:ext cx="5120388" cy="6147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71F85B-1F13-5DF8-7DB9-DE0E1F1F34F4}"/>
              </a:ext>
            </a:extLst>
          </p:cNvPr>
          <p:cNvSpPr txBox="1"/>
          <p:nvPr/>
        </p:nvSpPr>
        <p:spPr>
          <a:xfrm>
            <a:off x="7023370" y="6420255"/>
            <a:ext cx="4883285" cy="369332"/>
          </a:xfrm>
          <a:prstGeom prst="rect">
            <a:avLst/>
          </a:prstGeom>
          <a:noFill/>
        </p:spPr>
        <p:txBody>
          <a:bodyPr wrap="square" rtlCol="0">
            <a:spAutoFit/>
          </a:bodyPr>
          <a:lstStyle/>
          <a:p>
            <a:pPr algn="ctr"/>
            <a:r>
              <a:rPr lang="fr-FR" dirty="0">
                <a:latin typeface="Bodoni MT Condensed" panose="02070606080606020203" pitchFamily="18" charset="0"/>
              </a:rPr>
              <a:t>Monomanie de l’Envie 1821 Théodore Géricault</a:t>
            </a:r>
          </a:p>
        </p:txBody>
      </p:sp>
      <p:pic>
        <p:nvPicPr>
          <p:cNvPr id="16388" name="Picture 4" descr="Une très belle exposition ! Lécole de Berck - Dominique Artis">
            <a:extLst>
              <a:ext uri="{FF2B5EF4-FFF2-40B4-BE49-F238E27FC236}">
                <a16:creationId xmlns:a16="http://schemas.microsoft.com/office/drawing/2014/main" id="{EE2F68C1-8F24-0C79-2F23-F782A9324A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6156" y="0"/>
            <a:ext cx="449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E4598E-0559-F552-926B-5092BBCF2315}"/>
              </a:ext>
            </a:extLst>
          </p:cNvPr>
          <p:cNvSpPr txBox="1"/>
          <p:nvPr/>
        </p:nvSpPr>
        <p:spPr>
          <a:xfrm>
            <a:off x="1716156" y="6322978"/>
            <a:ext cx="4287466" cy="369332"/>
          </a:xfrm>
          <a:prstGeom prst="rect">
            <a:avLst/>
          </a:prstGeom>
          <a:noFill/>
        </p:spPr>
        <p:txBody>
          <a:bodyPr wrap="square" rtlCol="0">
            <a:spAutoFit/>
          </a:bodyPr>
          <a:lstStyle/>
          <a:p>
            <a:pPr algn="ctr"/>
            <a:r>
              <a:rPr lang="en-GB" dirty="0">
                <a:latin typeface="Bodoni MT Condensed" panose="02070606080606020203" pitchFamily="18" charset="0"/>
              </a:rPr>
              <a:t>Portrait de Femme 1910 Francis Tattegrain</a:t>
            </a:r>
          </a:p>
        </p:txBody>
      </p:sp>
    </p:spTree>
    <p:extLst>
      <p:ext uri="{BB962C8B-B14F-4D97-AF65-F5344CB8AC3E}">
        <p14:creationId xmlns:p14="http://schemas.microsoft.com/office/powerpoint/2010/main" val="182436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circle(in)">
                                      <p:cBhvr>
                                        <p:cTn id="13" dur="2000"/>
                                        <p:tgtEl>
                                          <p:spTgt spid="1638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barn(inVertical)">
                                      <p:cBhvr>
                                        <p:cTn id="18" dur="500"/>
                                        <p:tgtEl>
                                          <p:spTgt spid="1638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2E79E2-415D-4CD2-A891-A52BDB46BB00}"/>
              </a:ext>
            </a:extLst>
          </p:cNvPr>
          <p:cNvSpPr>
            <a:spLocks noGrp="1"/>
          </p:cNvSpPr>
          <p:nvPr>
            <p:ph type="title"/>
          </p:nvPr>
        </p:nvSpPr>
        <p:spPr>
          <a:xfrm>
            <a:off x="838200" y="4440602"/>
            <a:ext cx="3300663" cy="1645920"/>
          </a:xfrm>
        </p:spPr>
        <p:txBody>
          <a:bodyPr>
            <a:normAutofit/>
          </a:bodyPr>
          <a:lstStyle/>
          <a:p>
            <a:r>
              <a:rPr lang="en-GB" sz="3600" b="1" dirty="0">
                <a:solidFill>
                  <a:srgbClr val="FFFF00"/>
                </a:solidFill>
                <a:latin typeface="Bodoni MT" panose="02070603080606020203" pitchFamily="18" charset="0"/>
                <a:cs typeface="Angsana New" panose="02020603050405020304" pitchFamily="18" charset="-34"/>
              </a:rPr>
              <a:t>Henri Delavallée </a:t>
            </a:r>
            <a:br>
              <a:rPr lang="en-GB" sz="3600" b="1" dirty="0">
                <a:latin typeface="Angsana New" panose="02020603050405020304" pitchFamily="18" charset="-34"/>
                <a:cs typeface="Angsana New" panose="02020603050405020304" pitchFamily="18" charset="-34"/>
              </a:rPr>
            </a:br>
            <a:r>
              <a:rPr lang="en-GB" sz="2800" b="1" dirty="0">
                <a:solidFill>
                  <a:srgbClr val="92D050"/>
                </a:solidFill>
                <a:latin typeface="Angsana New" panose="02020603050405020304" pitchFamily="18" charset="-34"/>
                <a:cs typeface="Angsana New" panose="02020603050405020304" pitchFamily="18" charset="-34"/>
              </a:rPr>
              <a:t>(1862-1943)</a:t>
            </a:r>
          </a:p>
        </p:txBody>
      </p:sp>
      <p:pic>
        <p:nvPicPr>
          <p:cNvPr id="5" name="Picture 4" descr="A group of people standing in front of a mountain&#10;&#10;Description automatically generated">
            <a:extLst>
              <a:ext uri="{FF2B5EF4-FFF2-40B4-BE49-F238E27FC236}">
                <a16:creationId xmlns:a16="http://schemas.microsoft.com/office/drawing/2014/main" id="{2139CB7E-5104-4C15-BADE-C0DF7B98B9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275290" y="108052"/>
            <a:ext cx="3584448" cy="3639935"/>
          </a:xfrm>
          <a:prstGeom prst="rect">
            <a:avLst/>
          </a:prstGeom>
        </p:spPr>
      </p:pic>
      <p:pic>
        <p:nvPicPr>
          <p:cNvPr id="9" name="Picture 8" descr="A picture containing grass, painting, covered, green&#10;&#10;Description automatically generated">
            <a:extLst>
              <a:ext uri="{FF2B5EF4-FFF2-40B4-BE49-F238E27FC236}">
                <a16:creationId xmlns:a16="http://schemas.microsoft.com/office/drawing/2014/main" id="{DAA1105A-D3D2-4046-9957-A481DD6226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1934" y="108675"/>
            <a:ext cx="3584448" cy="3639312"/>
          </a:xfrm>
          <a:prstGeom prst="rect">
            <a:avLst/>
          </a:prstGeom>
        </p:spPr>
      </p:pic>
      <p:pic>
        <p:nvPicPr>
          <p:cNvPr id="7" name="Picture 6" descr="A painting of a field&#10;&#10;Description automatically generated">
            <a:extLst>
              <a:ext uri="{FF2B5EF4-FFF2-40B4-BE49-F238E27FC236}">
                <a16:creationId xmlns:a16="http://schemas.microsoft.com/office/drawing/2014/main" id="{02810CBC-FCEF-404D-85D9-EC5A4F8516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163514" y="108675"/>
            <a:ext cx="3584448" cy="3639312"/>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2DCEF1F-3AB6-464B-A703-4E2C11D8CBCF}"/>
              </a:ext>
            </a:extLst>
          </p:cNvPr>
          <p:cNvSpPr>
            <a:spLocks noGrp="1"/>
          </p:cNvSpPr>
          <p:nvPr>
            <p:ph type="body"/>
          </p:nvPr>
        </p:nvSpPr>
        <p:spPr>
          <a:xfrm>
            <a:off x="4578824" y="4440602"/>
            <a:ext cx="6860184" cy="2183934"/>
          </a:xfrm>
        </p:spPr>
        <p:txBody>
          <a:bodyPr anchor="ctr">
            <a:normAutofit/>
          </a:bodyPr>
          <a:lstStyle/>
          <a:p>
            <a:pPr>
              <a:spcAft>
                <a:spcPts val="600"/>
              </a:spcAft>
            </a:pPr>
            <a:r>
              <a:rPr lang="en-GB" sz="2400" dirty="0">
                <a:solidFill>
                  <a:srgbClr val="FFFF00"/>
                </a:solidFill>
                <a:latin typeface="Bodoni MT" panose="02070603080606020203" pitchFamily="18" charset="0"/>
              </a:rPr>
              <a:t>Studied at the Sorbonne and the Beaux-Arts</a:t>
            </a:r>
          </a:p>
          <a:p>
            <a:pPr>
              <a:spcAft>
                <a:spcPts val="600"/>
              </a:spcAft>
            </a:pPr>
            <a:r>
              <a:rPr lang="en-GB" sz="2400" dirty="0">
                <a:solidFill>
                  <a:srgbClr val="FFFF00"/>
                </a:solidFill>
                <a:latin typeface="Bodoni MT" panose="02070603080606020203" pitchFamily="18" charset="0"/>
              </a:rPr>
              <a:t>Painted with Renoir</a:t>
            </a:r>
          </a:p>
          <a:p>
            <a:pPr>
              <a:spcAft>
                <a:spcPts val="600"/>
              </a:spcAft>
            </a:pPr>
            <a:r>
              <a:rPr lang="en-GB" sz="2400" dirty="0">
                <a:solidFill>
                  <a:srgbClr val="FFFF00"/>
                </a:solidFill>
                <a:latin typeface="Bodoni MT" panose="02070603080606020203" pitchFamily="18" charset="0"/>
              </a:rPr>
              <a:t>Spent time in Pont-</a:t>
            </a:r>
            <a:r>
              <a:rPr lang="en-GB" sz="2400" dirty="0" err="1">
                <a:solidFill>
                  <a:srgbClr val="FFFF00"/>
                </a:solidFill>
                <a:latin typeface="Bodoni MT" panose="02070603080606020203" pitchFamily="18" charset="0"/>
              </a:rPr>
              <a:t>Aven</a:t>
            </a:r>
            <a:r>
              <a:rPr lang="en-GB" sz="2400" dirty="0">
                <a:solidFill>
                  <a:srgbClr val="FFFF00"/>
                </a:solidFill>
                <a:latin typeface="Bodoni MT" panose="02070603080606020203" pitchFamily="18" charset="0"/>
              </a:rPr>
              <a:t> with Gauguin</a:t>
            </a:r>
          </a:p>
          <a:p>
            <a:pPr>
              <a:spcAft>
                <a:spcPts val="600"/>
              </a:spcAft>
            </a:pPr>
            <a:r>
              <a:rPr lang="en-GB" sz="2400" dirty="0">
                <a:solidFill>
                  <a:srgbClr val="FFFF00"/>
                </a:solidFill>
                <a:latin typeface="Bodoni MT" panose="02070603080606020203" pitchFamily="18" charset="0"/>
              </a:rPr>
              <a:t>Post-impressionist in approach and style</a:t>
            </a:r>
          </a:p>
          <a:p>
            <a:pPr>
              <a:spcAft>
                <a:spcPts val="600"/>
              </a:spcAft>
            </a:pPr>
            <a:r>
              <a:rPr lang="en-GB" sz="2400" dirty="0">
                <a:solidFill>
                  <a:srgbClr val="FFFF00"/>
                </a:solidFill>
                <a:latin typeface="Bodoni MT" panose="02070603080606020203" pitchFamily="18" charset="0"/>
              </a:rPr>
              <a:t>Tried Pointillism and other methods</a:t>
            </a:r>
          </a:p>
          <a:p>
            <a:pPr>
              <a:spcAft>
                <a:spcPts val="600"/>
              </a:spcAft>
            </a:pPr>
            <a:endParaRPr lang="en-GB" sz="1800" dirty="0"/>
          </a:p>
          <a:p>
            <a:pPr>
              <a:spcAft>
                <a:spcPts val="600"/>
              </a:spcAft>
            </a:pPr>
            <a:endParaRPr lang="en-GB" sz="1800" dirty="0"/>
          </a:p>
        </p:txBody>
      </p:sp>
      <p:sp>
        <p:nvSpPr>
          <p:cNvPr id="10" name="Rectangle 9">
            <a:extLst>
              <a:ext uri="{FF2B5EF4-FFF2-40B4-BE49-F238E27FC236}">
                <a16:creationId xmlns:a16="http://schemas.microsoft.com/office/drawing/2014/main" id="{7138B3FA-9AF3-4323-84CC-8842B0EDCD12}"/>
              </a:ext>
            </a:extLst>
          </p:cNvPr>
          <p:cNvSpPr/>
          <p:nvPr/>
        </p:nvSpPr>
        <p:spPr>
          <a:xfrm>
            <a:off x="490408" y="6412356"/>
            <a:ext cx="6096000" cy="461665"/>
          </a:xfrm>
          <a:prstGeom prst="rect">
            <a:avLst/>
          </a:prstGeom>
        </p:spPr>
        <p:txBody>
          <a:bodyPr>
            <a:sp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https://www.bing.com/videos/search?q=henri+delavallee&amp;&amp;view=detail&amp;mid=40CBE03F056091158C0540CBE03F056091158C05&amp;&amp;FORM=VRDGAR&amp;ru=%2Fvideos%2Fsearch%3Fq%3Dhenri%2Bdelavallee%26FORM%3DHDRSC3</a:t>
            </a:r>
            <a:r>
              <a:rPr lang="en-GB" sz="1200" dirty="0">
                <a:solidFill>
                  <a:srgbClr val="FFFF00"/>
                </a:solidFill>
                <a:latin typeface="Bodoni MT Condensed" panose="02070606080606020203" pitchFamily="18" charset="0"/>
              </a:rPr>
              <a:t> </a:t>
            </a:r>
          </a:p>
        </p:txBody>
      </p:sp>
      <p:sp>
        <p:nvSpPr>
          <p:cNvPr id="4" name="TextBox 3">
            <a:extLst>
              <a:ext uri="{FF2B5EF4-FFF2-40B4-BE49-F238E27FC236}">
                <a16:creationId xmlns:a16="http://schemas.microsoft.com/office/drawing/2014/main" id="{D66E9082-1263-3B2F-E52F-6F6D3F8B8A9D}"/>
              </a:ext>
            </a:extLst>
          </p:cNvPr>
          <p:cNvSpPr txBox="1"/>
          <p:nvPr/>
        </p:nvSpPr>
        <p:spPr>
          <a:xfrm>
            <a:off x="275290" y="3812539"/>
            <a:ext cx="358444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a:t>
            </a:r>
            <a:r>
              <a:rPr lang="en-GB" dirty="0" err="1">
                <a:solidFill>
                  <a:srgbClr val="FFFF00"/>
                </a:solidFill>
                <a:latin typeface="Bodoni MT Condensed" panose="02070606080606020203" pitchFamily="18" charset="0"/>
              </a:rPr>
              <a:t>Battage</a:t>
            </a:r>
            <a:r>
              <a:rPr lang="en-GB" dirty="0">
                <a:solidFill>
                  <a:srgbClr val="FFFF00"/>
                </a:solidFill>
                <a:latin typeface="Bodoni MT Condensed" panose="02070606080606020203" pitchFamily="18" charset="0"/>
              </a:rPr>
              <a:t> 1888 Henri Delavallée </a:t>
            </a:r>
          </a:p>
        </p:txBody>
      </p:sp>
      <p:sp>
        <p:nvSpPr>
          <p:cNvPr id="6" name="TextBox 5">
            <a:extLst>
              <a:ext uri="{FF2B5EF4-FFF2-40B4-BE49-F238E27FC236}">
                <a16:creationId xmlns:a16="http://schemas.microsoft.com/office/drawing/2014/main" id="{67D4DF95-1F3F-0BA9-3888-38ADB566E746}"/>
              </a:ext>
            </a:extLst>
          </p:cNvPr>
          <p:cNvSpPr txBox="1"/>
          <p:nvPr/>
        </p:nvSpPr>
        <p:spPr>
          <a:xfrm>
            <a:off x="4340062" y="3812539"/>
            <a:ext cx="3546320"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Le Puits 1901 Henri Delavallée      </a:t>
            </a:r>
          </a:p>
        </p:txBody>
      </p:sp>
      <p:sp>
        <p:nvSpPr>
          <p:cNvPr id="8" name="TextBox 7">
            <a:extLst>
              <a:ext uri="{FF2B5EF4-FFF2-40B4-BE49-F238E27FC236}">
                <a16:creationId xmlns:a16="http://schemas.microsoft.com/office/drawing/2014/main" id="{0A6AB78D-2F9F-1076-4689-843D9A452393}"/>
              </a:ext>
            </a:extLst>
          </p:cNvPr>
          <p:cNvSpPr txBox="1"/>
          <p:nvPr/>
        </p:nvSpPr>
        <p:spPr>
          <a:xfrm>
            <a:off x="8163514" y="3812539"/>
            <a:ext cx="346103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Toits de </a:t>
            </a:r>
            <a:r>
              <a:rPr lang="en-GB" dirty="0" err="1">
                <a:solidFill>
                  <a:srgbClr val="FFFF00"/>
                </a:solidFill>
                <a:latin typeface="Bodoni MT Condensed" panose="02070606080606020203" pitchFamily="18" charset="0"/>
              </a:rPr>
              <a:t>Ferme</a:t>
            </a:r>
            <a:r>
              <a:rPr lang="en-GB" dirty="0">
                <a:solidFill>
                  <a:srgbClr val="FFFF00"/>
                </a:solidFill>
                <a:latin typeface="Bodoni MT Condensed" panose="02070606080606020203" pitchFamily="18" charset="0"/>
              </a:rPr>
              <a:t> 1912 Henri Delavallée  </a:t>
            </a:r>
          </a:p>
        </p:txBody>
      </p:sp>
    </p:spTree>
    <p:extLst>
      <p:ext uri="{BB962C8B-B14F-4D97-AF65-F5344CB8AC3E}">
        <p14:creationId xmlns:p14="http://schemas.microsoft.com/office/powerpoint/2010/main" val="16486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heel(1)">
                                      <p:cBhvr>
                                        <p:cTn id="65" dur="20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ppt_x"/>
                                          </p:val>
                                        </p:tav>
                                        <p:tav tm="100000">
                                          <p:val>
                                            <p:strVal val="#ppt_x"/>
                                          </p:val>
                                        </p:tav>
                                      </p:tavLst>
                                    </p:anim>
                                    <p:anim calcmode="lin" valueType="num">
                                      <p:cBhvr additive="base">
                                        <p:cTn id="7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additive="base">
                                        <p:cTn id="76" dur="500" fill="hold"/>
                                        <p:tgtEl>
                                          <p:spTgt spid="10"/>
                                        </p:tgtEl>
                                        <p:attrNameLst>
                                          <p:attrName>ppt_x</p:attrName>
                                        </p:attrNameLst>
                                      </p:cBhvr>
                                      <p:tavLst>
                                        <p:tav tm="0">
                                          <p:val>
                                            <p:strVal val="#ppt_x"/>
                                          </p:val>
                                        </p:tav>
                                        <p:tav tm="100000">
                                          <p:val>
                                            <p:strVal val="#ppt_x"/>
                                          </p:val>
                                        </p:tav>
                                      </p:tavLst>
                                    </p:anim>
                                    <p:anim calcmode="lin" valueType="num">
                                      <p:cBhvr additive="base">
                                        <p:cTn id="7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P spid="4" grpId="0"/>
      <p:bldP spid="6" grpId="0"/>
      <p:bldP spid="8" grpId="0"/>
    </p:bldLst>
  </p:timing>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752-16F7-2514-4919-FA07F9B037F0}"/>
              </a:ext>
            </a:extLst>
          </p:cNvPr>
          <p:cNvSpPr>
            <a:spLocks noGrp="1"/>
          </p:cNvSpPr>
          <p:nvPr>
            <p:ph type="title"/>
          </p:nvPr>
        </p:nvSpPr>
        <p:spPr/>
        <p:txBody>
          <a:bodyPr/>
          <a:lstStyle/>
          <a:p>
            <a:r>
              <a:rPr lang="en-GB" sz="4400" b="1" dirty="0">
                <a:solidFill>
                  <a:srgbClr val="FFFF00"/>
                </a:solidFill>
                <a:latin typeface="Bodoni MT" panose="02070603080606020203" pitchFamily="18" charset="0"/>
                <a:cs typeface="Angsana New" panose="02020603050405020304" pitchFamily="18" charset="-34"/>
              </a:rPr>
              <a:t>Henri Delavallée </a:t>
            </a:r>
            <a:r>
              <a:rPr lang="en-GB" sz="3600" b="1" dirty="0">
                <a:solidFill>
                  <a:srgbClr val="92D050"/>
                </a:solidFill>
                <a:latin typeface="Angsana New" panose="02020603050405020304" pitchFamily="18" charset="-34"/>
                <a:cs typeface="Angsana New" panose="02020603050405020304" pitchFamily="18" charset="-34"/>
              </a:rPr>
              <a:t>(1862-1943)</a:t>
            </a:r>
            <a:endParaRPr lang="en-GB" dirty="0"/>
          </a:p>
        </p:txBody>
      </p:sp>
      <p:pic>
        <p:nvPicPr>
          <p:cNvPr id="19458" name="Picture 2" descr="henri delavallee - Google Search">
            <a:extLst>
              <a:ext uri="{FF2B5EF4-FFF2-40B4-BE49-F238E27FC236}">
                <a16:creationId xmlns:a16="http://schemas.microsoft.com/office/drawing/2014/main" id="{4A9E2307-EF9D-4CD1-8BD8-E83E2856E1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643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301A32-B9D2-8A12-523F-8201390E1478}"/>
              </a:ext>
            </a:extLst>
          </p:cNvPr>
          <p:cNvSpPr txBox="1"/>
          <p:nvPr/>
        </p:nvSpPr>
        <p:spPr>
          <a:xfrm>
            <a:off x="8803532" y="845640"/>
            <a:ext cx="3307404" cy="369332"/>
          </a:xfrm>
          <a:prstGeom prst="rect">
            <a:avLst/>
          </a:prstGeom>
          <a:noFill/>
        </p:spPr>
        <p:txBody>
          <a:bodyPr wrap="square" rtlCol="0">
            <a:spAutoFit/>
          </a:bodyPr>
          <a:lstStyle/>
          <a:p>
            <a:r>
              <a:rPr lang="en-GB" dirty="0">
                <a:latin typeface="Bodoni MT Condensed" panose="02070606080606020203" pitchFamily="18" charset="0"/>
              </a:rPr>
              <a:t>Route au Bord de Champs 1898 Henri Delavallée</a:t>
            </a:r>
          </a:p>
        </p:txBody>
      </p:sp>
    </p:spTree>
    <p:extLst>
      <p:ext uri="{BB962C8B-B14F-4D97-AF65-F5344CB8AC3E}">
        <p14:creationId xmlns:p14="http://schemas.microsoft.com/office/powerpoint/2010/main" val="7776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circle(in)">
                                      <p:cBhvr>
                                        <p:cTn id="13" dur="2000"/>
                                        <p:tgtEl>
                                          <p:spTgt spid="194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70B3-B95C-446E-869E-2E4763D54F38}"/>
              </a:ext>
            </a:extLst>
          </p:cNvPr>
          <p:cNvSpPr>
            <a:spLocks noGrp="1"/>
          </p:cNvSpPr>
          <p:nvPr>
            <p:ph type="title"/>
          </p:nvPr>
        </p:nvSpPr>
        <p:spPr>
          <a:xfrm>
            <a:off x="801098" y="1396289"/>
            <a:ext cx="5712824" cy="1325563"/>
          </a:xfrm>
        </p:spPr>
        <p:txBody>
          <a:bodyPr>
            <a:normAutofit/>
          </a:bodyPr>
          <a:lstStyle/>
          <a:p>
            <a:r>
              <a:rPr lang="en-GB" sz="4400" dirty="0">
                <a:solidFill>
                  <a:srgbClr val="FFC000"/>
                </a:solidFill>
              </a:rPr>
              <a:t>Baroque and Rococo</a:t>
            </a:r>
          </a:p>
        </p:txBody>
      </p:sp>
      <p:sp>
        <p:nvSpPr>
          <p:cNvPr id="3" name="Text Placeholder 2">
            <a:extLst>
              <a:ext uri="{FF2B5EF4-FFF2-40B4-BE49-F238E27FC236}">
                <a16:creationId xmlns:a16="http://schemas.microsoft.com/office/drawing/2014/main" id="{A7476134-17C5-4E57-A272-0F3C65A12B6D}"/>
              </a:ext>
            </a:extLst>
          </p:cNvPr>
          <p:cNvSpPr>
            <a:spLocks noGrp="1"/>
          </p:cNvSpPr>
          <p:nvPr>
            <p:ph type="body"/>
          </p:nvPr>
        </p:nvSpPr>
        <p:spPr>
          <a:xfrm>
            <a:off x="805543" y="2871982"/>
            <a:ext cx="4558309" cy="3181684"/>
          </a:xfrm>
        </p:spPr>
        <p:txBody>
          <a:bodyPr anchor="t">
            <a:normAutofit/>
          </a:bodyPr>
          <a:lstStyle/>
          <a:p>
            <a:pPr>
              <a:spcAft>
                <a:spcPts val="600"/>
              </a:spcAft>
            </a:pPr>
            <a:r>
              <a:rPr lang="en-GB" sz="2400" dirty="0"/>
              <a:t>1500-1700</a:t>
            </a:r>
          </a:p>
          <a:p>
            <a:pPr>
              <a:spcAft>
                <a:spcPts val="600"/>
              </a:spcAft>
            </a:pPr>
            <a:r>
              <a:rPr lang="en-GB" sz="2400" dirty="0"/>
              <a:t>More flamboyant than Gothic or Renaissance  styles</a:t>
            </a:r>
          </a:p>
          <a:p>
            <a:pPr>
              <a:spcAft>
                <a:spcPts val="600"/>
              </a:spcAft>
            </a:pPr>
            <a:r>
              <a:rPr lang="en-GB" sz="2400" dirty="0"/>
              <a:t>Exaggeration of postures</a:t>
            </a:r>
          </a:p>
          <a:p>
            <a:pPr>
              <a:spcAft>
                <a:spcPts val="600"/>
              </a:spcAft>
            </a:pPr>
            <a:r>
              <a:rPr lang="en-GB" sz="2400" dirty="0"/>
              <a:t>Contrasting colours (blue gold)</a:t>
            </a:r>
          </a:p>
          <a:p>
            <a:pPr>
              <a:spcAft>
                <a:spcPts val="600"/>
              </a:spcAft>
            </a:pPr>
            <a:r>
              <a:rPr lang="en-GB" sz="2400" dirty="0"/>
              <a:t>Dramatic settings</a:t>
            </a:r>
          </a:p>
          <a:p>
            <a:pPr>
              <a:spcAft>
                <a:spcPts val="600"/>
              </a:spcAft>
            </a:pPr>
            <a:r>
              <a:rPr lang="en-GB" sz="2400" dirty="0"/>
              <a:t>Light of great importance</a:t>
            </a:r>
          </a:p>
          <a:p>
            <a:pPr>
              <a:spcAft>
                <a:spcPts val="600"/>
              </a:spcAft>
            </a:pPr>
            <a:endParaRPr lang="en-GB" sz="1800" dirty="0"/>
          </a:p>
          <a:p>
            <a:pPr>
              <a:spcAft>
                <a:spcPts val="600"/>
              </a:spcAft>
            </a:pPr>
            <a:endParaRPr lang="en-GB" sz="1800" dirty="0"/>
          </a:p>
          <a:p>
            <a:pPr>
              <a:spcAft>
                <a:spcPts val="600"/>
              </a:spcAft>
            </a:pPr>
            <a:endParaRPr lang="en-GB" sz="1800" dirty="0"/>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tanding in front of a building&#10;&#10;Description automatically generated">
            <a:extLst>
              <a:ext uri="{FF2B5EF4-FFF2-40B4-BE49-F238E27FC236}">
                <a16:creationId xmlns:a16="http://schemas.microsoft.com/office/drawing/2014/main" id="{1E1448B7-BD91-4DD2-B219-75DB198177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A picture containing book, text, indoor, sitting&#10;&#10;Description automatically generated">
            <a:extLst>
              <a:ext uri="{FF2B5EF4-FFF2-40B4-BE49-F238E27FC236}">
                <a16:creationId xmlns:a16="http://schemas.microsoft.com/office/drawing/2014/main" id="{CC6B113C-6365-433F-B22E-250E83B72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posing for the camera&#10;&#10;Description automatically generated">
            <a:extLst>
              <a:ext uri="{FF2B5EF4-FFF2-40B4-BE49-F238E27FC236}">
                <a16:creationId xmlns:a16="http://schemas.microsoft.com/office/drawing/2014/main" id="{7D2FB717-F0AB-4C91-BB5D-1BDCA9891A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5766863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heel(1)">
                                      <p:cBhvr>
                                        <p:cTn id="5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8BE4-A76B-A5C1-33D0-42934269E243}"/>
              </a:ext>
            </a:extLst>
          </p:cNvPr>
          <p:cNvSpPr>
            <a:spLocks noGrp="1"/>
          </p:cNvSpPr>
          <p:nvPr>
            <p:ph type="title"/>
          </p:nvPr>
        </p:nvSpPr>
        <p:spPr/>
        <p:txBody>
          <a:bodyPr/>
          <a:lstStyle/>
          <a:p>
            <a:r>
              <a:rPr lang="en-GB" sz="4400" b="1" dirty="0">
                <a:solidFill>
                  <a:srgbClr val="FFFF00"/>
                </a:solidFill>
                <a:latin typeface="Bodoni MT" panose="02070603080606020203" pitchFamily="18" charset="0"/>
                <a:cs typeface="Angsana New" panose="02020603050405020304" pitchFamily="18" charset="-34"/>
              </a:rPr>
              <a:t>Henri Delavallée </a:t>
            </a:r>
            <a:br>
              <a:rPr lang="en-GB" sz="4400" b="1" dirty="0">
                <a:latin typeface="Angsana New" panose="02020603050405020304" pitchFamily="18" charset="-34"/>
                <a:cs typeface="Angsana New" panose="02020603050405020304" pitchFamily="18" charset="-34"/>
              </a:rPr>
            </a:br>
            <a:r>
              <a:rPr lang="en-GB" sz="3600" b="1" dirty="0">
                <a:solidFill>
                  <a:srgbClr val="92D050"/>
                </a:solidFill>
                <a:latin typeface="Angsana New" panose="02020603050405020304" pitchFamily="18" charset="-34"/>
                <a:cs typeface="Angsana New" panose="02020603050405020304" pitchFamily="18" charset="-34"/>
              </a:rPr>
              <a:t>(1862-1943)</a:t>
            </a:r>
            <a:endParaRPr lang="en-GB" dirty="0"/>
          </a:p>
        </p:txBody>
      </p:sp>
      <p:sp>
        <p:nvSpPr>
          <p:cNvPr id="3" name="Text Placeholder 2">
            <a:extLst>
              <a:ext uri="{FF2B5EF4-FFF2-40B4-BE49-F238E27FC236}">
                <a16:creationId xmlns:a16="http://schemas.microsoft.com/office/drawing/2014/main" id="{E63CCE40-5C8F-6118-9344-6C2F0E9BF680}"/>
              </a:ext>
            </a:extLst>
          </p:cNvPr>
          <p:cNvSpPr>
            <a:spLocks noGrp="1"/>
          </p:cNvSpPr>
          <p:nvPr>
            <p:ph type="body"/>
          </p:nvPr>
        </p:nvSpPr>
        <p:spPr/>
        <p:txBody>
          <a:bodyPr/>
          <a:lstStyle/>
          <a:p>
            <a:endParaRPr lang="en-GB"/>
          </a:p>
        </p:txBody>
      </p:sp>
      <p:pic>
        <p:nvPicPr>
          <p:cNvPr id="20482" name="Picture 2" descr="Henri Delavalee: Bretonne en Noir - Breton Woman Dressed in Black ...">
            <a:extLst>
              <a:ext uri="{FF2B5EF4-FFF2-40B4-BE49-F238E27FC236}">
                <a16:creationId xmlns:a16="http://schemas.microsoft.com/office/drawing/2014/main" id="{76B104DD-62EE-2FF1-8735-F26C020D26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0463" y="0"/>
            <a:ext cx="5951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9A392B-0DAC-FEC1-9C02-753A5B3F6907}"/>
              </a:ext>
            </a:extLst>
          </p:cNvPr>
          <p:cNvSpPr txBox="1"/>
          <p:nvPr/>
        </p:nvSpPr>
        <p:spPr>
          <a:xfrm>
            <a:off x="7828113" y="6215068"/>
            <a:ext cx="3753087"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Bretonne en Noir Henri Delavallée</a:t>
            </a:r>
          </a:p>
        </p:txBody>
      </p:sp>
    </p:spTree>
    <p:extLst>
      <p:ext uri="{BB962C8B-B14F-4D97-AF65-F5344CB8AC3E}">
        <p14:creationId xmlns:p14="http://schemas.microsoft.com/office/powerpoint/2010/main" val="12870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circle(in)">
                                      <p:cBhvr>
                                        <p:cTn id="13"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FFBF-1883-BDBF-F208-12ABB06296E3}"/>
              </a:ext>
            </a:extLst>
          </p:cNvPr>
          <p:cNvSpPr>
            <a:spLocks noGrp="1"/>
          </p:cNvSpPr>
          <p:nvPr>
            <p:ph type="title"/>
          </p:nvPr>
        </p:nvSpPr>
        <p:spPr/>
        <p:txBody>
          <a:bodyPr/>
          <a:lstStyle/>
          <a:p>
            <a:r>
              <a:rPr lang="en-GB" sz="4400" b="1" dirty="0">
                <a:solidFill>
                  <a:srgbClr val="FFFF00"/>
                </a:solidFill>
                <a:latin typeface="Bodoni MT" panose="02070603080606020203" pitchFamily="18" charset="0"/>
                <a:cs typeface="Angsana New" panose="02020603050405020304" pitchFamily="18" charset="-34"/>
              </a:rPr>
              <a:t>Henri Delavallée </a:t>
            </a:r>
            <a:r>
              <a:rPr lang="en-GB" sz="3600" b="1" dirty="0">
                <a:solidFill>
                  <a:srgbClr val="92D050"/>
                </a:solidFill>
                <a:latin typeface="Angsana New" panose="02020603050405020304" pitchFamily="18" charset="-34"/>
                <a:cs typeface="Angsana New" panose="02020603050405020304" pitchFamily="18" charset="-34"/>
              </a:rPr>
              <a:t>(1862-1943)</a:t>
            </a:r>
            <a:endParaRPr lang="en-GB" dirty="0"/>
          </a:p>
        </p:txBody>
      </p:sp>
      <p:sp>
        <p:nvSpPr>
          <p:cNvPr id="3" name="Text Placeholder 2">
            <a:extLst>
              <a:ext uri="{FF2B5EF4-FFF2-40B4-BE49-F238E27FC236}">
                <a16:creationId xmlns:a16="http://schemas.microsoft.com/office/drawing/2014/main" id="{ECC090B4-914E-19FC-064C-18A284C00976}"/>
              </a:ext>
            </a:extLst>
          </p:cNvPr>
          <p:cNvSpPr>
            <a:spLocks noGrp="1"/>
          </p:cNvSpPr>
          <p:nvPr>
            <p:ph type="body"/>
          </p:nvPr>
        </p:nvSpPr>
        <p:spPr/>
        <p:txBody>
          <a:bodyPr/>
          <a:lstStyle/>
          <a:p>
            <a:endParaRPr lang="en-GB"/>
          </a:p>
        </p:txBody>
      </p:sp>
      <p:pic>
        <p:nvPicPr>
          <p:cNvPr id="4" name="Picture 2" descr="See the source image">
            <a:extLst>
              <a:ext uri="{FF2B5EF4-FFF2-40B4-BE49-F238E27FC236}">
                <a16:creationId xmlns:a16="http://schemas.microsoft.com/office/drawing/2014/main" id="{5A4AE658-CF17-8FB2-3474-FC46582A6D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3832" y="0"/>
            <a:ext cx="8918168" cy="6862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17D7D4-8581-DB4E-549A-E69C730804E3}"/>
              </a:ext>
            </a:extLst>
          </p:cNvPr>
          <p:cNvSpPr txBox="1"/>
          <p:nvPr/>
        </p:nvSpPr>
        <p:spPr>
          <a:xfrm>
            <a:off x="66675" y="5943600"/>
            <a:ext cx="3171825" cy="369332"/>
          </a:xfrm>
          <a:prstGeom prst="rect">
            <a:avLst/>
          </a:prstGeom>
          <a:noFill/>
        </p:spPr>
        <p:txBody>
          <a:bodyPr wrap="square" rtlCol="0">
            <a:spAutoFit/>
          </a:bodyPr>
          <a:lstStyle/>
          <a:p>
            <a:pPr algn="r"/>
            <a:r>
              <a:rPr lang="en-GB" dirty="0" err="1">
                <a:solidFill>
                  <a:srgbClr val="FFFF00"/>
                </a:solidFill>
                <a:latin typeface="Bodoni MT Condensed" panose="02070606080606020203" pitchFamily="18" charset="0"/>
              </a:rPr>
              <a:t>Cour</a:t>
            </a:r>
            <a:r>
              <a:rPr lang="en-GB" dirty="0">
                <a:solidFill>
                  <a:srgbClr val="FFFF00"/>
                </a:solidFill>
                <a:latin typeface="Bodoni MT Condensed" panose="02070606080606020203" pitchFamily="18" charset="0"/>
              </a:rPr>
              <a:t> de </a:t>
            </a:r>
            <a:r>
              <a:rPr lang="en-GB" dirty="0" err="1">
                <a:solidFill>
                  <a:srgbClr val="FFFF00"/>
                </a:solidFill>
                <a:latin typeface="Bodoni MT Condensed" panose="02070606080606020203" pitchFamily="18" charset="0"/>
              </a:rPr>
              <a:t>Ferme</a:t>
            </a:r>
            <a:r>
              <a:rPr lang="en-GB" dirty="0">
                <a:solidFill>
                  <a:srgbClr val="FFFF00"/>
                </a:solidFill>
                <a:latin typeface="Bodoni MT Condensed" panose="02070606080606020203" pitchFamily="18" charset="0"/>
              </a:rPr>
              <a:t> 1897 Henri Delavallée</a:t>
            </a:r>
          </a:p>
        </p:txBody>
      </p:sp>
    </p:spTree>
    <p:extLst>
      <p:ext uri="{BB962C8B-B14F-4D97-AF65-F5344CB8AC3E}">
        <p14:creationId xmlns:p14="http://schemas.microsoft.com/office/powerpoint/2010/main" val="141049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1B9A-D6BA-81E9-C7CA-D3E38B669A5F}"/>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A7FDA9A0-BC86-096A-7CE5-C1F63624C050}"/>
              </a:ext>
            </a:extLst>
          </p:cNvPr>
          <p:cNvSpPr>
            <a:spLocks noGrp="1"/>
          </p:cNvSpPr>
          <p:nvPr>
            <p:ph type="body"/>
          </p:nvPr>
        </p:nvSpPr>
        <p:spPr/>
        <p:txBody>
          <a:bodyPr/>
          <a:lstStyle/>
          <a:p>
            <a:endParaRPr lang="en-GB"/>
          </a:p>
        </p:txBody>
      </p:sp>
      <p:pic>
        <p:nvPicPr>
          <p:cNvPr id="18434" name="Picture 2" descr="Henri DeLavallée - The Road in Sunlight | Irina | Flickr">
            <a:extLst>
              <a:ext uri="{FF2B5EF4-FFF2-40B4-BE49-F238E27FC236}">
                <a16:creationId xmlns:a16="http://schemas.microsoft.com/office/drawing/2014/main" id="{D3F8A956-6537-AC91-1F28-24138C1D37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952" y="1276920"/>
            <a:ext cx="5839702" cy="484177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Vincent van Gogh - Farmhouse in Provence | Irina | Flickr">
            <a:extLst>
              <a:ext uri="{FF2B5EF4-FFF2-40B4-BE49-F238E27FC236}">
                <a16:creationId xmlns:a16="http://schemas.microsoft.com/office/drawing/2014/main" id="{9F06CE06-B90C-2773-0238-4362CADD5C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5340" y="1604520"/>
            <a:ext cx="6040170" cy="4507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15E99E-F8B3-1C12-C978-4A743AA2D262}"/>
              </a:ext>
            </a:extLst>
          </p:cNvPr>
          <p:cNvSpPr txBox="1"/>
          <p:nvPr/>
        </p:nvSpPr>
        <p:spPr>
          <a:xfrm>
            <a:off x="214009" y="6254885"/>
            <a:ext cx="5525310" cy="369332"/>
          </a:xfrm>
          <a:prstGeom prst="rect">
            <a:avLst/>
          </a:prstGeom>
          <a:noFill/>
        </p:spPr>
        <p:txBody>
          <a:bodyPr wrap="square" rtlCol="0">
            <a:spAutoFit/>
          </a:bodyPr>
          <a:lstStyle/>
          <a:p>
            <a:pPr algn="ctr"/>
            <a:r>
              <a:rPr lang="en-GB" dirty="0">
                <a:latin typeface="Bodoni MT Condensed" panose="02070606080606020203" pitchFamily="18" charset="0"/>
              </a:rPr>
              <a:t>La Route au Soleil 1887 Henri Delavallée</a:t>
            </a:r>
          </a:p>
        </p:txBody>
      </p:sp>
      <p:sp>
        <p:nvSpPr>
          <p:cNvPr id="5" name="TextBox 4">
            <a:extLst>
              <a:ext uri="{FF2B5EF4-FFF2-40B4-BE49-F238E27FC236}">
                <a16:creationId xmlns:a16="http://schemas.microsoft.com/office/drawing/2014/main" id="{48746DAA-8945-F149-3E69-65ADF8BEC11E}"/>
              </a:ext>
            </a:extLst>
          </p:cNvPr>
          <p:cNvSpPr txBox="1"/>
          <p:nvPr/>
        </p:nvSpPr>
        <p:spPr>
          <a:xfrm>
            <a:off x="6284068" y="6254885"/>
            <a:ext cx="5693923" cy="369332"/>
          </a:xfrm>
          <a:prstGeom prst="rect">
            <a:avLst/>
          </a:prstGeom>
          <a:noFill/>
        </p:spPr>
        <p:txBody>
          <a:bodyPr wrap="square" rtlCol="0">
            <a:spAutoFit/>
          </a:bodyPr>
          <a:lstStyle/>
          <a:p>
            <a:pPr algn="ctr"/>
            <a:r>
              <a:rPr lang="en-GB" dirty="0">
                <a:latin typeface="Bodoni MT Condensed" panose="02070606080606020203" pitchFamily="18" charset="0"/>
              </a:rPr>
              <a:t>Un Mas en Provence 1888 Vincent Van Gogh</a:t>
            </a:r>
          </a:p>
        </p:txBody>
      </p:sp>
    </p:spTree>
    <p:extLst>
      <p:ext uri="{BB962C8B-B14F-4D97-AF65-F5344CB8AC3E}">
        <p14:creationId xmlns:p14="http://schemas.microsoft.com/office/powerpoint/2010/main" val="2649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circle(in)">
                                      <p:cBhvr>
                                        <p:cTn id="13" dur="20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barn(inVertical)">
                                      <p:cBhvr>
                                        <p:cTn id="18" dur="500"/>
                                        <p:tgtEl>
                                          <p:spTgt spid="1843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 name="Picture 7" descr="A picture containing person, woman, sitting, man&#10;&#10;Description automatically generated">
            <a:extLst>
              <a:ext uri="{FF2B5EF4-FFF2-40B4-BE49-F238E27FC236}">
                <a16:creationId xmlns:a16="http://schemas.microsoft.com/office/drawing/2014/main" id="{51F61E52-7B7F-4611-92DA-1573725A457A}"/>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096000" y="252907"/>
            <a:ext cx="6261330" cy="3932313"/>
          </a:xfrm>
          <a:prstGeom prst="rect">
            <a:avLst/>
          </a:prstGeom>
          <a:effectLst>
            <a:softEdge rad="533400"/>
          </a:effectLst>
        </p:spPr>
      </p:pic>
      <p:pic>
        <p:nvPicPr>
          <p:cNvPr id="5" name="Picture 4" descr="A black and white photo of a person&#10;&#10;Description automatically generated">
            <a:extLst>
              <a:ext uri="{FF2B5EF4-FFF2-40B4-BE49-F238E27FC236}">
                <a16:creationId xmlns:a16="http://schemas.microsoft.com/office/drawing/2014/main" id="{E4F961E8-A2EE-4DFF-924B-B1536D11A7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096000" y="2810932"/>
            <a:ext cx="6263640" cy="4215384"/>
          </a:xfrm>
          <a:prstGeom prst="rect">
            <a:avLst/>
          </a:prstGeom>
          <a:effectLst>
            <a:softEdge rad="533400"/>
          </a:effectLst>
        </p:spPr>
      </p:pic>
      <p:pic>
        <p:nvPicPr>
          <p:cNvPr id="13" name="Picture 1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C3855-AC27-4092-8D7E-B993AA3B15FB}"/>
              </a:ext>
            </a:extLst>
          </p:cNvPr>
          <p:cNvSpPr>
            <a:spLocks noGrp="1"/>
          </p:cNvSpPr>
          <p:nvPr>
            <p:ph type="title"/>
          </p:nvPr>
        </p:nvSpPr>
        <p:spPr>
          <a:xfrm>
            <a:off x="912002" y="873344"/>
            <a:ext cx="5016357" cy="1311664"/>
          </a:xfrm>
        </p:spPr>
        <p:txBody>
          <a:bodyPr>
            <a:normAutofit/>
          </a:bodyPr>
          <a:lstStyle/>
          <a:p>
            <a:r>
              <a:rPr lang="en-GB" sz="4000" b="1" dirty="0">
                <a:solidFill>
                  <a:srgbClr val="000000"/>
                </a:solidFill>
                <a:latin typeface="Bodoni MT" panose="02070603080606020203" pitchFamily="18" charset="0"/>
                <a:cs typeface="Angsana New" panose="02020603050405020304" pitchFamily="18" charset="-34"/>
              </a:rPr>
              <a:t>Suzanne Valadon </a:t>
            </a:r>
            <a:r>
              <a:rPr lang="en-GB" sz="1600" b="1" dirty="0">
                <a:solidFill>
                  <a:srgbClr val="FFFF00"/>
                </a:solidFill>
                <a:latin typeface="Bodoni MT" panose="02070603080606020203" pitchFamily="18" charset="0"/>
                <a:cs typeface="Angsana New" panose="02020603050405020304" pitchFamily="18" charset="-34"/>
              </a:rPr>
              <a:t>(</a:t>
            </a:r>
            <a:r>
              <a:rPr lang="en-GB" sz="1600" b="1" dirty="0">
                <a:solidFill>
                  <a:srgbClr val="0070C0"/>
                </a:solidFill>
                <a:latin typeface="Bodoni MT" panose="02070603080606020203" pitchFamily="18" charset="0"/>
                <a:cs typeface="Angsana New" panose="02020603050405020304" pitchFamily="18" charset="-34"/>
              </a:rPr>
              <a:t>1865-1938)</a:t>
            </a:r>
          </a:p>
        </p:txBody>
      </p:sp>
      <p:sp>
        <p:nvSpPr>
          <p:cNvPr id="3" name="Text Placeholder 2">
            <a:extLst>
              <a:ext uri="{FF2B5EF4-FFF2-40B4-BE49-F238E27FC236}">
                <a16:creationId xmlns:a16="http://schemas.microsoft.com/office/drawing/2014/main" id="{43711AE4-4A46-41F6-BA15-555E3745468C}"/>
              </a:ext>
            </a:extLst>
          </p:cNvPr>
          <p:cNvSpPr>
            <a:spLocks noGrp="1"/>
          </p:cNvSpPr>
          <p:nvPr>
            <p:ph type="body"/>
          </p:nvPr>
        </p:nvSpPr>
        <p:spPr>
          <a:xfrm>
            <a:off x="795256" y="2195826"/>
            <a:ext cx="4803637" cy="3788830"/>
          </a:xfrm>
        </p:spPr>
        <p:txBody>
          <a:bodyPr anchor="ctr">
            <a:normAutofit/>
          </a:bodyPr>
          <a:lstStyle/>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Was born in poverty but independent and rebellious</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Was drawing from age 9</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Started work aged 11 </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Never trained at the Ecole des Beaux-Arts</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Was a model for Renoir </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Mother of artist Maurice Utrillo</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First woman member of Société </a:t>
            </a:r>
            <a:r>
              <a:rPr lang="en-GB" sz="2000" dirty="0" err="1">
                <a:solidFill>
                  <a:srgbClr val="0070C0"/>
                </a:solidFill>
                <a:latin typeface="Bodoni MT" panose="02070603080606020203" pitchFamily="18" charset="0"/>
              </a:rPr>
              <a:t>Nationale</a:t>
            </a:r>
            <a:r>
              <a:rPr lang="en-GB" sz="2000" dirty="0">
                <a:solidFill>
                  <a:srgbClr val="0070C0"/>
                </a:solidFill>
                <a:latin typeface="Bodoni MT" panose="02070603080606020203" pitchFamily="18" charset="0"/>
              </a:rPr>
              <a:t> des Beaux Arts</a:t>
            </a:r>
          </a:p>
          <a:p>
            <a:pPr marL="285750" indent="-285750">
              <a:spcAft>
                <a:spcPts val="600"/>
              </a:spcAft>
              <a:buFont typeface="Arial" panose="020B0604020202020204" pitchFamily="34" charset="0"/>
              <a:buChar char="•"/>
            </a:pPr>
            <a:r>
              <a:rPr lang="en-GB" sz="2000" dirty="0">
                <a:solidFill>
                  <a:srgbClr val="0070C0"/>
                </a:solidFill>
                <a:latin typeface="Bodoni MT" panose="02070603080606020203" pitchFamily="18" charset="0"/>
              </a:rPr>
              <a:t>Painted mainly females</a:t>
            </a:r>
          </a:p>
          <a:p>
            <a:pPr marL="285750" indent="-285750">
              <a:spcAft>
                <a:spcPts val="600"/>
              </a:spcAft>
              <a:buFont typeface="Arial" panose="020B0604020202020204" pitchFamily="34" charset="0"/>
              <a:buChar char="•"/>
            </a:pPr>
            <a:endParaRPr lang="en-GB" sz="2000" dirty="0">
              <a:solidFill>
                <a:srgbClr val="000000"/>
              </a:solidFill>
              <a:latin typeface="Bodoni MT" panose="02070603080606020203" pitchFamily="18" charset="0"/>
            </a:endParaRPr>
          </a:p>
        </p:txBody>
      </p:sp>
    </p:spTree>
    <p:extLst>
      <p:ext uri="{BB962C8B-B14F-4D97-AF65-F5344CB8AC3E}">
        <p14:creationId xmlns:p14="http://schemas.microsoft.com/office/powerpoint/2010/main" val="16938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heel(1)">
                                      <p:cBhvr>
                                        <p:cTn id="6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A844-D74E-4A22-8E7C-AE9B24BEE374}"/>
              </a:ext>
            </a:extLst>
          </p:cNvPr>
          <p:cNvSpPr>
            <a:spLocks noGrp="1"/>
          </p:cNvSpPr>
          <p:nvPr>
            <p:ph type="title"/>
          </p:nvPr>
        </p:nvSpPr>
        <p:spPr/>
        <p:txBody>
          <a:bodyPr/>
          <a:lstStyle/>
          <a:p>
            <a:r>
              <a:rPr lang="en-GB" b="1" dirty="0">
                <a:solidFill>
                  <a:srgbClr val="FFFF00"/>
                </a:solidFill>
                <a:latin typeface="Bodoni MT" panose="02070603080606020203" pitchFamily="18" charset="0"/>
                <a:cs typeface="Angsana New" panose="02020603050405020304" pitchFamily="18" charset="-34"/>
              </a:rPr>
              <a:t>Suzanne Valadon </a:t>
            </a:r>
            <a:r>
              <a:rPr lang="en-GB" sz="2800" b="1" dirty="0">
                <a:solidFill>
                  <a:srgbClr val="FFFF00"/>
                </a:solidFill>
                <a:latin typeface="Bodoni MT" panose="02070603080606020203" pitchFamily="18" charset="0"/>
                <a:cs typeface="Angsana New" panose="02020603050405020304" pitchFamily="18" charset="-34"/>
              </a:rPr>
              <a:t>(1865-1938)</a:t>
            </a:r>
          </a:p>
        </p:txBody>
      </p:sp>
      <p:sp>
        <p:nvSpPr>
          <p:cNvPr id="3" name="Text Placeholder 2">
            <a:extLst>
              <a:ext uri="{FF2B5EF4-FFF2-40B4-BE49-F238E27FC236}">
                <a16:creationId xmlns:a16="http://schemas.microsoft.com/office/drawing/2014/main" id="{308FCDC9-63A2-4F76-9A9B-78E538130A1D}"/>
              </a:ext>
            </a:extLst>
          </p:cNvPr>
          <p:cNvSpPr>
            <a:spLocks noGrp="1"/>
          </p:cNvSpPr>
          <p:nvPr>
            <p:ph type="body"/>
          </p:nvPr>
        </p:nvSpPr>
        <p:spPr>
          <a:xfrm>
            <a:off x="269012" y="2168724"/>
            <a:ext cx="4779643" cy="3976560"/>
          </a:xfrm>
        </p:spPr>
        <p:txBody>
          <a:bodyPr>
            <a:normAutofit fontScale="77500" lnSpcReduction="20000"/>
          </a:bodyPr>
          <a:lstStyle/>
          <a:p>
            <a:r>
              <a:rPr lang="en-GB" sz="4000" dirty="0">
                <a:solidFill>
                  <a:srgbClr val="FFFF00"/>
                </a:solidFill>
                <a:latin typeface="Bodoni MT" panose="02070603080606020203" pitchFamily="18" charset="0"/>
              </a:rPr>
              <a:t>Refused to be pigeon-holed</a:t>
            </a:r>
          </a:p>
          <a:p>
            <a:r>
              <a:rPr lang="en-GB" sz="4000" dirty="0">
                <a:solidFill>
                  <a:srgbClr val="FFFF00"/>
                </a:solidFill>
                <a:latin typeface="Bodoni MT" panose="02070603080606020203" pitchFamily="18" charset="0"/>
              </a:rPr>
              <a:t>Is seen as a strong colour and line artist</a:t>
            </a:r>
          </a:p>
          <a:p>
            <a:r>
              <a:rPr lang="en-GB" sz="4000" dirty="0">
                <a:solidFill>
                  <a:srgbClr val="FFFF00"/>
                </a:solidFill>
                <a:latin typeface="Bodoni MT" panose="02070603080606020203" pitchFamily="18" charset="0"/>
              </a:rPr>
              <a:t>Sometimes very awkward in composition and subject matter</a:t>
            </a:r>
          </a:p>
          <a:p>
            <a:r>
              <a:rPr lang="en-GB" sz="4000" dirty="0">
                <a:solidFill>
                  <a:srgbClr val="FFFF00"/>
                </a:solidFill>
                <a:latin typeface="Bodoni MT" panose="02070603080606020203" pitchFamily="18" charset="0"/>
              </a:rPr>
              <a:t>Is seen as first feminist painter</a:t>
            </a:r>
          </a:p>
          <a:p>
            <a:r>
              <a:rPr lang="en-GB" sz="4000" dirty="0">
                <a:solidFill>
                  <a:srgbClr val="FFFF00"/>
                </a:solidFill>
                <a:latin typeface="Bodoni MT" panose="02070603080606020203" pitchFamily="18" charset="0"/>
              </a:rPr>
              <a:t>Very independent life outside painting</a:t>
            </a:r>
          </a:p>
          <a:p>
            <a:r>
              <a:rPr lang="en-GB" sz="4000" dirty="0">
                <a:solidFill>
                  <a:srgbClr val="FFFF00"/>
                </a:solidFill>
                <a:latin typeface="Bodoni MT" panose="02070603080606020203" pitchFamily="18" charset="0"/>
              </a:rPr>
              <a:t>Worked with Renoir, Morisot and Degas</a:t>
            </a:r>
          </a:p>
          <a:p>
            <a:endParaRPr lang="en-GB" dirty="0"/>
          </a:p>
          <a:p>
            <a:endParaRPr lang="en-GB" dirty="0"/>
          </a:p>
        </p:txBody>
      </p:sp>
      <p:pic>
        <p:nvPicPr>
          <p:cNvPr id="5" name="Picture 4">
            <a:extLst>
              <a:ext uri="{FF2B5EF4-FFF2-40B4-BE49-F238E27FC236}">
                <a16:creationId xmlns:a16="http://schemas.microsoft.com/office/drawing/2014/main" id="{F73B51ED-2AE3-4049-93F6-39648A5DC6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5323" y="1223127"/>
            <a:ext cx="4629512" cy="3492854"/>
          </a:xfrm>
          <a:prstGeom prst="rect">
            <a:avLst/>
          </a:prstGeom>
        </p:spPr>
      </p:pic>
      <p:pic>
        <p:nvPicPr>
          <p:cNvPr id="7" name="Picture 6" descr="A painting of a person&#10;&#10;Description automatically generated">
            <a:extLst>
              <a:ext uri="{FF2B5EF4-FFF2-40B4-BE49-F238E27FC236}">
                <a16:creationId xmlns:a16="http://schemas.microsoft.com/office/drawing/2014/main" id="{1E6A77A5-E82F-429F-ABC1-23792E49AC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1996" y="2799048"/>
            <a:ext cx="3160004" cy="3976560"/>
          </a:xfrm>
          <a:prstGeom prst="rect">
            <a:avLst/>
          </a:prstGeom>
        </p:spPr>
      </p:pic>
      <p:sp>
        <p:nvSpPr>
          <p:cNvPr id="4" name="TextBox 3">
            <a:extLst>
              <a:ext uri="{FF2B5EF4-FFF2-40B4-BE49-F238E27FC236}">
                <a16:creationId xmlns:a16="http://schemas.microsoft.com/office/drawing/2014/main" id="{1F937A8C-B9B8-674A-64F7-7F325DD55D75}"/>
              </a:ext>
            </a:extLst>
          </p:cNvPr>
          <p:cNvSpPr txBox="1"/>
          <p:nvPr/>
        </p:nvSpPr>
        <p:spPr>
          <a:xfrm>
            <a:off x="9591472" y="1417680"/>
            <a:ext cx="2600528" cy="646331"/>
          </a:xfrm>
          <a:prstGeom prst="rect">
            <a:avLst/>
          </a:prstGeom>
          <a:noFill/>
        </p:spPr>
        <p:txBody>
          <a:bodyPr wrap="square" rtlCol="0">
            <a:spAutoFit/>
          </a:bodyPr>
          <a:lstStyle/>
          <a:p>
            <a:r>
              <a:rPr lang="en-GB" dirty="0">
                <a:solidFill>
                  <a:srgbClr val="FFFF00"/>
                </a:solidFill>
                <a:latin typeface="Bodoni MT" panose="02070603080606020203" pitchFamily="18" charset="0"/>
              </a:rPr>
              <a:t>Auto-portrait 1895 Suzanne Valadon</a:t>
            </a:r>
          </a:p>
        </p:txBody>
      </p:sp>
      <p:sp>
        <p:nvSpPr>
          <p:cNvPr id="6" name="TextBox 5">
            <a:extLst>
              <a:ext uri="{FF2B5EF4-FFF2-40B4-BE49-F238E27FC236}">
                <a16:creationId xmlns:a16="http://schemas.microsoft.com/office/drawing/2014/main" id="{C5EB8AA9-4AE5-17E9-49D5-FFD96F53C747}"/>
              </a:ext>
            </a:extLst>
          </p:cNvPr>
          <p:cNvSpPr txBox="1"/>
          <p:nvPr/>
        </p:nvSpPr>
        <p:spPr>
          <a:xfrm>
            <a:off x="5428034" y="5933872"/>
            <a:ext cx="3603962"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A la Fenêtre 1899 Suzanne Valadon</a:t>
            </a:r>
          </a:p>
        </p:txBody>
      </p:sp>
      <p:sp>
        <p:nvSpPr>
          <p:cNvPr id="9" name="TextBox 8">
            <a:extLst>
              <a:ext uri="{FF2B5EF4-FFF2-40B4-BE49-F238E27FC236}">
                <a16:creationId xmlns:a16="http://schemas.microsoft.com/office/drawing/2014/main" id="{B08356B6-689F-842E-54A3-F701BB5092E4}"/>
              </a:ext>
            </a:extLst>
          </p:cNvPr>
          <p:cNvSpPr txBox="1"/>
          <p:nvPr/>
        </p:nvSpPr>
        <p:spPr>
          <a:xfrm>
            <a:off x="494557" y="6118538"/>
            <a:ext cx="6134100" cy="369332"/>
          </a:xfrm>
          <a:prstGeom prst="rect">
            <a:avLst/>
          </a:prstGeom>
          <a:noFill/>
        </p:spPr>
        <p:txBody>
          <a:bodyPr wrap="square">
            <a:spAutoFit/>
          </a:bodyPr>
          <a:lstStyle/>
          <a:p>
            <a:r>
              <a:rPr lang="fr-FR" dirty="0">
                <a:hlinkClick r:id="rId4"/>
              </a:rPr>
              <a:t>Cabaret Satie : Le peintre Suzanne Valadon. - YouTube</a:t>
            </a:r>
            <a:endParaRPr lang="en-GB" dirty="0"/>
          </a:p>
        </p:txBody>
      </p:sp>
    </p:spTree>
    <p:extLst>
      <p:ext uri="{BB962C8B-B14F-4D97-AF65-F5344CB8AC3E}">
        <p14:creationId xmlns:p14="http://schemas.microsoft.com/office/powerpoint/2010/main" val="35169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heel(1)">
                                      <p:cBhvr>
                                        <p:cTn id="60" dur="20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9" grpId="0"/>
    </p:bld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25C4-FBE0-EF34-B44C-D94DE4869719}"/>
              </a:ext>
            </a:extLst>
          </p:cNvPr>
          <p:cNvSpPr>
            <a:spLocks noGrp="1"/>
          </p:cNvSpPr>
          <p:nvPr>
            <p:ph type="title"/>
          </p:nvPr>
        </p:nvSpPr>
        <p:spPr/>
        <p:txBody>
          <a:bodyPr/>
          <a:lstStyle/>
          <a:p>
            <a:r>
              <a:rPr lang="en-GB" b="1" dirty="0">
                <a:solidFill>
                  <a:srgbClr val="FFFF00"/>
                </a:solidFill>
                <a:latin typeface="Bodoni MT" panose="02070603080606020203" pitchFamily="18" charset="0"/>
                <a:cs typeface="Angsana New" panose="02020603050405020304" pitchFamily="18" charset="-34"/>
              </a:rPr>
              <a:t>Suzanne Valadon </a:t>
            </a:r>
            <a:r>
              <a:rPr lang="en-GB" sz="2800" b="1" dirty="0">
                <a:solidFill>
                  <a:srgbClr val="FFFF00"/>
                </a:solidFill>
                <a:latin typeface="Bodoni MT" panose="02070603080606020203" pitchFamily="18" charset="0"/>
                <a:cs typeface="Angsana New" panose="02020603050405020304" pitchFamily="18" charset="-34"/>
              </a:rPr>
              <a:t>(1865-1938)</a:t>
            </a:r>
            <a:endParaRPr lang="en-GB" dirty="0"/>
          </a:p>
        </p:txBody>
      </p:sp>
      <p:sp>
        <p:nvSpPr>
          <p:cNvPr id="3" name="Text Placeholder 2">
            <a:extLst>
              <a:ext uri="{FF2B5EF4-FFF2-40B4-BE49-F238E27FC236}">
                <a16:creationId xmlns:a16="http://schemas.microsoft.com/office/drawing/2014/main" id="{4723DE59-6C52-214C-7398-8FC654579B43}"/>
              </a:ext>
            </a:extLst>
          </p:cNvPr>
          <p:cNvSpPr>
            <a:spLocks noGrp="1"/>
          </p:cNvSpPr>
          <p:nvPr>
            <p:ph type="body"/>
          </p:nvPr>
        </p:nvSpPr>
        <p:spPr/>
        <p:txBody>
          <a:bodyPr/>
          <a:lstStyle/>
          <a:p>
            <a:endParaRPr lang="en-GB"/>
          </a:p>
        </p:txBody>
      </p:sp>
      <p:pic>
        <p:nvPicPr>
          <p:cNvPr id="17410" name="Picture 2" descr="Suzanne Valadon (1865-1938) , Nature morte au hareng | Christie's">
            <a:extLst>
              <a:ext uri="{FF2B5EF4-FFF2-40B4-BE49-F238E27FC236}">
                <a16:creationId xmlns:a16="http://schemas.microsoft.com/office/drawing/2014/main" id="{4AF8823C-78A3-BF49-E298-8541424D7C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80033" y="0"/>
            <a:ext cx="8308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6D16CB-03BD-387C-ABCC-EBE3B24DC3DE}"/>
              </a:ext>
            </a:extLst>
          </p:cNvPr>
          <p:cNvSpPr txBox="1"/>
          <p:nvPr/>
        </p:nvSpPr>
        <p:spPr>
          <a:xfrm>
            <a:off x="9990306" y="1050587"/>
            <a:ext cx="1867711" cy="923330"/>
          </a:xfrm>
          <a:prstGeom prst="rect">
            <a:avLst/>
          </a:prstGeom>
          <a:noFill/>
        </p:spPr>
        <p:txBody>
          <a:bodyPr wrap="square" rtlCol="0">
            <a:spAutoFit/>
          </a:bodyPr>
          <a:lstStyle/>
          <a:p>
            <a:r>
              <a:rPr lang="fr-FR" dirty="0">
                <a:solidFill>
                  <a:srgbClr val="66FF99"/>
                </a:solidFill>
                <a:latin typeface="Bodoni MT Condensed" panose="02070606080606020203" pitchFamily="18" charset="0"/>
              </a:rPr>
              <a:t>Nature Morte au Hareng </a:t>
            </a:r>
          </a:p>
          <a:p>
            <a:r>
              <a:rPr lang="en-GB" dirty="0">
                <a:solidFill>
                  <a:srgbClr val="66FF99"/>
                </a:solidFill>
                <a:latin typeface="Bodoni MT Condensed" panose="02070606080606020203" pitchFamily="18" charset="0"/>
              </a:rPr>
              <a:t>1936</a:t>
            </a:r>
          </a:p>
          <a:p>
            <a:r>
              <a:rPr lang="en-GB" dirty="0">
                <a:solidFill>
                  <a:srgbClr val="66FF99"/>
                </a:solidFill>
                <a:latin typeface="Bodoni MT Condensed" panose="02070606080606020203" pitchFamily="18" charset="0"/>
              </a:rPr>
              <a:t>Suzanne Valadon  </a:t>
            </a:r>
          </a:p>
        </p:txBody>
      </p:sp>
    </p:spTree>
    <p:extLst>
      <p:ext uri="{BB962C8B-B14F-4D97-AF65-F5344CB8AC3E}">
        <p14:creationId xmlns:p14="http://schemas.microsoft.com/office/powerpoint/2010/main" val="14001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arn(inVertical)">
                                      <p:cBhvr>
                                        <p:cTn id="13"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9F58-480D-DAEF-12E2-FDC94D46A3EE}"/>
              </a:ext>
            </a:extLst>
          </p:cNvPr>
          <p:cNvSpPr>
            <a:spLocks noGrp="1"/>
          </p:cNvSpPr>
          <p:nvPr>
            <p:ph type="title"/>
          </p:nvPr>
        </p:nvSpPr>
        <p:spPr/>
        <p:txBody>
          <a:bodyPr/>
          <a:lstStyle/>
          <a:p>
            <a:r>
              <a:rPr lang="en-GB" b="1" dirty="0">
                <a:solidFill>
                  <a:srgbClr val="FFFF00"/>
                </a:solidFill>
                <a:latin typeface="Bodoni MT" panose="02070603080606020203" pitchFamily="18" charset="0"/>
                <a:cs typeface="Angsana New" panose="02020603050405020304" pitchFamily="18" charset="-34"/>
              </a:rPr>
              <a:t>Suzanne Valadon </a:t>
            </a:r>
            <a:r>
              <a:rPr lang="en-GB" sz="2800" b="1" dirty="0">
                <a:solidFill>
                  <a:srgbClr val="FFFF00"/>
                </a:solidFill>
                <a:latin typeface="Bodoni MT" panose="02070603080606020203" pitchFamily="18" charset="0"/>
                <a:cs typeface="Angsana New" panose="02020603050405020304" pitchFamily="18" charset="-34"/>
              </a:rPr>
              <a:t>(1865-1938)</a:t>
            </a:r>
            <a:endParaRPr lang="en-GB" dirty="0"/>
          </a:p>
        </p:txBody>
      </p:sp>
      <p:sp>
        <p:nvSpPr>
          <p:cNvPr id="3" name="Text Placeholder 2">
            <a:extLst>
              <a:ext uri="{FF2B5EF4-FFF2-40B4-BE49-F238E27FC236}">
                <a16:creationId xmlns:a16="http://schemas.microsoft.com/office/drawing/2014/main" id="{849B4295-DA28-BB36-C358-FAF24AAFAC4D}"/>
              </a:ext>
            </a:extLst>
          </p:cNvPr>
          <p:cNvSpPr>
            <a:spLocks noGrp="1"/>
          </p:cNvSpPr>
          <p:nvPr>
            <p:ph type="body"/>
          </p:nvPr>
        </p:nvSpPr>
        <p:spPr/>
        <p:txBody>
          <a:bodyPr/>
          <a:lstStyle/>
          <a:p>
            <a:endParaRPr lang="en-GB"/>
          </a:p>
        </p:txBody>
      </p:sp>
      <p:pic>
        <p:nvPicPr>
          <p:cNvPr id="18434" name="Picture 2" descr="Suzanne Valadon Still Life With Basket Of Apples, Vase Of Flowers And ...">
            <a:extLst>
              <a:ext uri="{FF2B5EF4-FFF2-40B4-BE49-F238E27FC236}">
                <a16:creationId xmlns:a16="http://schemas.microsoft.com/office/drawing/2014/main" id="{40C68896-11F8-AEEA-92FA-D072F60A65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1241" y="0"/>
            <a:ext cx="5233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259720-2FDD-2477-07A6-339B743E53C5}"/>
              </a:ext>
            </a:extLst>
          </p:cNvPr>
          <p:cNvSpPr txBox="1"/>
          <p:nvPr/>
        </p:nvSpPr>
        <p:spPr>
          <a:xfrm>
            <a:off x="8745166" y="787940"/>
            <a:ext cx="2344366" cy="923330"/>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Maison Sur </a:t>
            </a:r>
            <a:r>
              <a:rPr lang="en-GB" dirty="0" err="1">
                <a:solidFill>
                  <a:srgbClr val="66FF99"/>
                </a:solidFill>
                <a:latin typeface="Bodoni MT Condensed" panose="02070606080606020203" pitchFamily="18" charset="0"/>
              </a:rPr>
              <a:t>l’Aulne</a:t>
            </a:r>
            <a:endParaRPr lang="en-GB" dirty="0">
              <a:solidFill>
                <a:srgbClr val="66FF99"/>
              </a:solidFill>
              <a:latin typeface="Bodoni MT Condensed" panose="02070606080606020203" pitchFamily="18" charset="0"/>
            </a:endParaRPr>
          </a:p>
          <a:p>
            <a:r>
              <a:rPr lang="en-GB" dirty="0">
                <a:solidFill>
                  <a:srgbClr val="66FF99"/>
                </a:solidFill>
                <a:latin typeface="Bodoni MT Condensed" panose="02070606080606020203" pitchFamily="18" charset="0"/>
              </a:rPr>
              <a:t> 1914</a:t>
            </a:r>
          </a:p>
          <a:p>
            <a:r>
              <a:rPr lang="en-GB" dirty="0">
                <a:solidFill>
                  <a:srgbClr val="66FF99"/>
                </a:solidFill>
                <a:latin typeface="Bodoni MT Condensed" panose="02070606080606020203" pitchFamily="18" charset="0"/>
              </a:rPr>
              <a:t>Suzanne Valadon</a:t>
            </a:r>
          </a:p>
        </p:txBody>
      </p:sp>
    </p:spTree>
    <p:extLst>
      <p:ext uri="{BB962C8B-B14F-4D97-AF65-F5344CB8AC3E}">
        <p14:creationId xmlns:p14="http://schemas.microsoft.com/office/powerpoint/2010/main" val="34579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barn(inVertical)">
                                      <p:cBhvr>
                                        <p:cTn id="13" dur="5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96EB-0819-4D55-86C1-6DA72B68EDAB}"/>
              </a:ext>
            </a:extLst>
          </p:cNvPr>
          <p:cNvSpPr>
            <a:spLocks noGrp="1"/>
          </p:cNvSpPr>
          <p:nvPr>
            <p:ph type="title"/>
          </p:nvPr>
        </p:nvSpPr>
        <p:spPr/>
        <p:txBody>
          <a:bodyPr/>
          <a:lstStyle/>
          <a:p>
            <a:r>
              <a:rPr lang="en-GB" b="1" dirty="0">
                <a:solidFill>
                  <a:srgbClr val="FFFF00"/>
                </a:solidFill>
                <a:latin typeface="Bodoni MT" panose="02070603080606020203" pitchFamily="18" charset="0"/>
                <a:cs typeface="Angsana New" panose="02020603050405020304" pitchFamily="18" charset="-34"/>
              </a:rPr>
              <a:t>Suzanne Valadon </a:t>
            </a:r>
            <a:r>
              <a:rPr lang="en-GB" sz="2800" b="1" dirty="0">
                <a:solidFill>
                  <a:srgbClr val="FFFF00"/>
                </a:solidFill>
                <a:latin typeface="Bodoni MT" panose="02070603080606020203" pitchFamily="18" charset="0"/>
                <a:cs typeface="Angsana New" panose="02020603050405020304" pitchFamily="18" charset="-34"/>
              </a:rPr>
              <a:t>(1865-1938)</a:t>
            </a:r>
            <a:endParaRPr lang="en-GB" dirty="0"/>
          </a:p>
        </p:txBody>
      </p:sp>
      <p:sp>
        <p:nvSpPr>
          <p:cNvPr id="3" name="Text Placeholder 2">
            <a:extLst>
              <a:ext uri="{FF2B5EF4-FFF2-40B4-BE49-F238E27FC236}">
                <a16:creationId xmlns:a16="http://schemas.microsoft.com/office/drawing/2014/main" id="{785E8328-BF54-715E-DB92-D4178172913A}"/>
              </a:ext>
            </a:extLst>
          </p:cNvPr>
          <p:cNvSpPr>
            <a:spLocks noGrp="1"/>
          </p:cNvSpPr>
          <p:nvPr>
            <p:ph type="body"/>
          </p:nvPr>
        </p:nvSpPr>
        <p:spPr/>
        <p:txBody>
          <a:bodyPr/>
          <a:lstStyle/>
          <a:p>
            <a:endParaRPr lang="en-GB"/>
          </a:p>
        </p:txBody>
      </p:sp>
      <p:pic>
        <p:nvPicPr>
          <p:cNvPr id="19458" name="Picture 2" descr="Vase of Flowers - Suzanne Valadon, 1930 | Flower painting, Flower art ...">
            <a:extLst>
              <a:ext uri="{FF2B5EF4-FFF2-40B4-BE49-F238E27FC236}">
                <a16:creationId xmlns:a16="http://schemas.microsoft.com/office/drawing/2014/main" id="{6472821F-8EA6-DED5-BD93-FA76668D39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607" y="-4864"/>
            <a:ext cx="5299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99DD8F-AB68-415F-9FAE-40875556FD9B}"/>
              </a:ext>
            </a:extLst>
          </p:cNvPr>
          <p:cNvSpPr txBox="1"/>
          <p:nvPr/>
        </p:nvSpPr>
        <p:spPr>
          <a:xfrm>
            <a:off x="5615687" y="1417680"/>
            <a:ext cx="1498060"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Vase de Fleurs</a:t>
            </a:r>
          </a:p>
          <a:p>
            <a:r>
              <a:rPr lang="en-GB" dirty="0">
                <a:solidFill>
                  <a:srgbClr val="FFFF00"/>
                </a:solidFill>
                <a:latin typeface="Bodoni MT Condensed" panose="02070606080606020203" pitchFamily="18" charset="0"/>
              </a:rPr>
              <a:t>1930</a:t>
            </a:r>
          </a:p>
          <a:p>
            <a:r>
              <a:rPr lang="en-GB" dirty="0">
                <a:solidFill>
                  <a:srgbClr val="FFFF00"/>
                </a:solidFill>
                <a:latin typeface="Bodoni MT Condensed" panose="02070606080606020203" pitchFamily="18" charset="0"/>
              </a:rPr>
              <a:t>Suzanne Valadon</a:t>
            </a:r>
          </a:p>
        </p:txBody>
      </p:sp>
      <p:pic>
        <p:nvPicPr>
          <p:cNvPr id="21506" name="Picture 2" descr="Image result for Suzanne Valadon and Her Husband">
            <a:extLst>
              <a:ext uri="{FF2B5EF4-FFF2-40B4-BE49-F238E27FC236}">
                <a16:creationId xmlns:a16="http://schemas.microsoft.com/office/drawing/2014/main" id="{F262F068-EA0E-B460-F8D6-5889D6AD11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8837" y="677412"/>
            <a:ext cx="3457272" cy="45792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94C9ED-325B-23B5-D768-49AE6DB54561}"/>
              </a:ext>
            </a:extLst>
          </p:cNvPr>
          <p:cNvSpPr txBox="1"/>
          <p:nvPr/>
        </p:nvSpPr>
        <p:spPr>
          <a:xfrm>
            <a:off x="7618837" y="5505855"/>
            <a:ext cx="361661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Suzanne Valadon, André </a:t>
            </a:r>
            <a:r>
              <a:rPr lang="en-GB" dirty="0" err="1">
                <a:solidFill>
                  <a:srgbClr val="FFFF00"/>
                </a:solidFill>
                <a:latin typeface="Bodoni MT Condensed" panose="02070606080606020203" pitchFamily="18" charset="0"/>
              </a:rPr>
              <a:t>Utler</a:t>
            </a:r>
            <a:r>
              <a:rPr lang="en-GB" dirty="0">
                <a:solidFill>
                  <a:srgbClr val="FFFF00"/>
                </a:solidFill>
                <a:latin typeface="Bodoni MT Condensed" panose="02070606080606020203" pitchFamily="18" charset="0"/>
              </a:rPr>
              <a:t>, Maurice Utrillo</a:t>
            </a:r>
          </a:p>
        </p:txBody>
      </p:sp>
    </p:spTree>
    <p:extLst>
      <p:ext uri="{BB962C8B-B14F-4D97-AF65-F5344CB8AC3E}">
        <p14:creationId xmlns:p14="http://schemas.microsoft.com/office/powerpoint/2010/main" val="19243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wipe(down)">
                                      <p:cBhvr>
                                        <p:cTn id="13" dur="500"/>
                                        <p:tgtEl>
                                          <p:spTgt spid="194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1506"/>
                                        </p:tgtEl>
                                        <p:attrNameLst>
                                          <p:attrName>style.visibility</p:attrName>
                                        </p:attrNameLst>
                                      </p:cBhvr>
                                      <p:to>
                                        <p:strVal val="visible"/>
                                      </p:to>
                                    </p:set>
                                    <p:animEffect transition="in" filter="wheel(1)">
                                      <p:cBhvr>
                                        <p:cTn id="24" dur="2000"/>
                                        <p:tgtEl>
                                          <p:spTgt spid="2150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D41F-E882-4B3F-E113-DC9A190281D3}"/>
              </a:ext>
            </a:extLst>
          </p:cNvPr>
          <p:cNvSpPr>
            <a:spLocks noGrp="1"/>
          </p:cNvSpPr>
          <p:nvPr>
            <p:ph type="title"/>
          </p:nvPr>
        </p:nvSpPr>
        <p:spPr/>
        <p:txBody>
          <a:bodyPr/>
          <a:lstStyle/>
          <a:p>
            <a:r>
              <a:rPr lang="en-GB" b="1" dirty="0">
                <a:solidFill>
                  <a:srgbClr val="FFFF00"/>
                </a:solidFill>
                <a:latin typeface="Bodoni MT" panose="02070603080606020203" pitchFamily="18" charset="0"/>
                <a:cs typeface="Angsana New" panose="02020603050405020304" pitchFamily="18" charset="-34"/>
              </a:rPr>
              <a:t>Suzanne Valadon </a:t>
            </a:r>
            <a:r>
              <a:rPr lang="en-GB" sz="2800" b="1" dirty="0">
                <a:solidFill>
                  <a:srgbClr val="FFFF00"/>
                </a:solidFill>
                <a:latin typeface="Bodoni MT" panose="02070603080606020203" pitchFamily="18" charset="0"/>
                <a:cs typeface="Angsana New" panose="02020603050405020304" pitchFamily="18" charset="-34"/>
              </a:rPr>
              <a:t>(1865-1938)</a:t>
            </a:r>
            <a:endParaRPr lang="en-GB" dirty="0"/>
          </a:p>
        </p:txBody>
      </p:sp>
      <p:sp>
        <p:nvSpPr>
          <p:cNvPr id="3" name="Text Placeholder 2">
            <a:extLst>
              <a:ext uri="{FF2B5EF4-FFF2-40B4-BE49-F238E27FC236}">
                <a16:creationId xmlns:a16="http://schemas.microsoft.com/office/drawing/2014/main" id="{40A0E6C3-1B71-A9C4-2746-5309073994B8}"/>
              </a:ext>
            </a:extLst>
          </p:cNvPr>
          <p:cNvSpPr>
            <a:spLocks noGrp="1"/>
          </p:cNvSpPr>
          <p:nvPr>
            <p:ph type="body"/>
          </p:nvPr>
        </p:nvSpPr>
        <p:spPr/>
        <p:txBody>
          <a:bodyPr/>
          <a:lstStyle/>
          <a:p>
            <a:endParaRPr lang="en-GB"/>
          </a:p>
        </p:txBody>
      </p:sp>
      <p:pic>
        <p:nvPicPr>
          <p:cNvPr id="20482" name="Picture 2" descr="Suzanne Valadon, a rebellious Montmartre painter - Gene Oliver: Musings ...">
            <a:extLst>
              <a:ext uri="{FF2B5EF4-FFF2-40B4-BE49-F238E27FC236}">
                <a16:creationId xmlns:a16="http://schemas.microsoft.com/office/drawing/2014/main" id="{A108591A-34D5-2CC3-87C2-3106AEDC00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22638" y="0"/>
            <a:ext cx="5545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A515F3-F512-B9EF-B4FF-06D975D8B026}"/>
              </a:ext>
            </a:extLst>
          </p:cNvPr>
          <p:cNvSpPr txBox="1"/>
          <p:nvPr/>
        </p:nvSpPr>
        <p:spPr>
          <a:xfrm>
            <a:off x="9124545" y="710119"/>
            <a:ext cx="2529191"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Maurice Utrillo, un portrait</a:t>
            </a:r>
          </a:p>
          <a:p>
            <a:r>
              <a:rPr lang="en-GB" dirty="0">
                <a:solidFill>
                  <a:srgbClr val="FFFF00"/>
                </a:solidFill>
                <a:latin typeface="Bodoni MT Condensed" panose="02070606080606020203" pitchFamily="18" charset="0"/>
              </a:rPr>
              <a:t>1921</a:t>
            </a:r>
          </a:p>
          <a:p>
            <a:r>
              <a:rPr lang="en-GB" dirty="0">
                <a:solidFill>
                  <a:srgbClr val="FFFF00"/>
                </a:solidFill>
                <a:latin typeface="Bodoni MT Condensed" panose="02070606080606020203" pitchFamily="18" charset="0"/>
              </a:rPr>
              <a:t>Suzanne Valadon</a:t>
            </a:r>
          </a:p>
        </p:txBody>
      </p:sp>
    </p:spTree>
    <p:extLst>
      <p:ext uri="{BB962C8B-B14F-4D97-AF65-F5344CB8AC3E}">
        <p14:creationId xmlns:p14="http://schemas.microsoft.com/office/powerpoint/2010/main" val="8796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wheel(1)">
                                      <p:cBhvr>
                                        <p:cTn id="13" dur="20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46B4223-7C7D-4759-BFF8-29218F9352AA}"/>
              </a:ext>
            </a:extLst>
          </p:cNvPr>
          <p:cNvSpPr>
            <a:spLocks noGrp="1"/>
          </p:cNvSpPr>
          <p:nvPr>
            <p:ph type="title"/>
          </p:nvPr>
        </p:nvSpPr>
        <p:spPr>
          <a:xfrm>
            <a:off x="6350890" y="5697053"/>
            <a:ext cx="5109005" cy="963396"/>
          </a:xfrm>
        </p:spPr>
        <p:txBody>
          <a:bodyPr>
            <a:normAutofit/>
          </a:bodyPr>
          <a:lstStyle/>
          <a:p>
            <a:pPr algn="r"/>
            <a:r>
              <a:rPr lang="en-GB" sz="4000" b="1" dirty="0">
                <a:latin typeface="Angsana New" panose="02020603050405020304" pitchFamily="18" charset="-34"/>
                <a:cs typeface="Angsana New" panose="02020603050405020304" pitchFamily="18" charset="-34"/>
              </a:rPr>
              <a:t>Suzanne Valadon (1865-1938) </a:t>
            </a:r>
          </a:p>
        </p:txBody>
      </p:sp>
      <p:pic>
        <p:nvPicPr>
          <p:cNvPr id="7" name="Picture 6" descr="A person lying on a bed&#10;&#10;Description automatically generated">
            <a:extLst>
              <a:ext uri="{FF2B5EF4-FFF2-40B4-BE49-F238E27FC236}">
                <a16:creationId xmlns:a16="http://schemas.microsoft.com/office/drawing/2014/main" id="{52D04285-3FDD-4848-8CD3-EF9DBECE77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0132" y="116152"/>
            <a:ext cx="7626482" cy="5450940"/>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Text Placeholder 2">
            <a:extLst>
              <a:ext uri="{FF2B5EF4-FFF2-40B4-BE49-F238E27FC236}">
                <a16:creationId xmlns:a16="http://schemas.microsoft.com/office/drawing/2014/main" id="{63E44CFC-C414-43A5-9182-DA663B5B8804}"/>
              </a:ext>
            </a:extLst>
          </p:cNvPr>
          <p:cNvSpPr>
            <a:spLocks noGrp="1"/>
          </p:cNvSpPr>
          <p:nvPr>
            <p:ph type="body"/>
          </p:nvPr>
        </p:nvSpPr>
        <p:spPr>
          <a:xfrm>
            <a:off x="102818" y="6225353"/>
            <a:ext cx="5208544" cy="613815"/>
          </a:xfrm>
        </p:spPr>
        <p:txBody>
          <a:bodyPr anchor="ctr">
            <a:normAutofit/>
          </a:bodyPr>
          <a:lstStyle/>
          <a:p>
            <a:r>
              <a:rPr lang="en-GB" sz="1200" dirty="0">
                <a:solidFill>
                  <a:srgbClr val="FFFF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https://www.bing.com/videos/search?q=suzanne+valadon+art&amp;ru=%2fvideos%2fsearch%3fq%3dsuzanne%2bvaladon%2bart%26FORM%3dHDRSC3&amp;view=detail&amp;mid=7CCE6DF2F34BA765D7CC7CCE6DF2F34BA765D7CC&amp;rvsmid=73429F6E4698BFD8AAE873429F6E4698BFD8AAE8&amp;FORM=VDRVRV</a:t>
            </a:r>
            <a:r>
              <a:rPr lang="en-GB" sz="1200" dirty="0">
                <a:solidFill>
                  <a:srgbClr val="FFFF00"/>
                </a:solidFill>
                <a:latin typeface="Bodoni MT Condensed" panose="02070606080606020203" pitchFamily="18" charset="0"/>
              </a:rPr>
              <a:t> </a:t>
            </a:r>
          </a:p>
          <a:p>
            <a:endParaRPr lang="en-GB" sz="1800" dirty="0"/>
          </a:p>
        </p:txBody>
      </p:sp>
      <p:pic>
        <p:nvPicPr>
          <p:cNvPr id="9" name="Picture 8" descr="A picture containing cat, sitting, chair, old&#10;&#10;Description automatically generated">
            <a:extLst>
              <a:ext uri="{FF2B5EF4-FFF2-40B4-BE49-F238E27FC236}">
                <a16:creationId xmlns:a16="http://schemas.microsoft.com/office/drawing/2014/main" id="{88632A1A-36FA-4F2E-8363-02EC560011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35" y="357733"/>
            <a:ext cx="3489324" cy="4976849"/>
          </a:xfrm>
          <a:prstGeom prst="rect">
            <a:avLst/>
          </a:prstGeom>
        </p:spPr>
      </p:pic>
      <p:sp>
        <p:nvSpPr>
          <p:cNvPr id="4" name="TextBox 3">
            <a:extLst>
              <a:ext uri="{FF2B5EF4-FFF2-40B4-BE49-F238E27FC236}">
                <a16:creationId xmlns:a16="http://schemas.microsoft.com/office/drawing/2014/main" id="{EC54FD22-DD6B-BDC0-66DC-99C725A8C02D}"/>
              </a:ext>
            </a:extLst>
          </p:cNvPr>
          <p:cNvSpPr txBox="1"/>
          <p:nvPr/>
        </p:nvSpPr>
        <p:spPr>
          <a:xfrm>
            <a:off x="4289159" y="5697052"/>
            <a:ext cx="69501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Chambre </a:t>
            </a:r>
            <a:r>
              <a:rPr lang="en-GB" dirty="0" err="1">
                <a:solidFill>
                  <a:srgbClr val="FFFF00"/>
                </a:solidFill>
                <a:latin typeface="Bodoni MT Condensed" panose="02070606080606020203" pitchFamily="18" charset="0"/>
              </a:rPr>
              <a:t>Bleue</a:t>
            </a:r>
            <a:r>
              <a:rPr lang="en-GB" dirty="0">
                <a:solidFill>
                  <a:srgbClr val="FFFF00"/>
                </a:solidFill>
                <a:latin typeface="Bodoni MT Condensed" panose="02070606080606020203" pitchFamily="18" charset="0"/>
              </a:rPr>
              <a:t> c.1923 Suzanne Valadon</a:t>
            </a:r>
          </a:p>
        </p:txBody>
      </p:sp>
      <p:sp>
        <p:nvSpPr>
          <p:cNvPr id="5" name="TextBox 4">
            <a:extLst>
              <a:ext uri="{FF2B5EF4-FFF2-40B4-BE49-F238E27FC236}">
                <a16:creationId xmlns:a16="http://schemas.microsoft.com/office/drawing/2014/main" id="{30189A54-D597-F6AF-7143-C2217633415C}"/>
              </a:ext>
            </a:extLst>
          </p:cNvPr>
          <p:cNvSpPr txBox="1"/>
          <p:nvPr/>
        </p:nvSpPr>
        <p:spPr>
          <a:xfrm>
            <a:off x="251351" y="5408579"/>
            <a:ext cx="3351081"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Marie Valentine 190 Suzanne Valadon</a:t>
            </a:r>
          </a:p>
        </p:txBody>
      </p:sp>
      <p:pic>
        <p:nvPicPr>
          <p:cNvPr id="10242" name="Picture 2" descr="Image result for suzanne valadon">
            <a:extLst>
              <a:ext uri="{FF2B5EF4-FFF2-40B4-BE49-F238E27FC236}">
                <a16:creationId xmlns:a16="http://schemas.microsoft.com/office/drawing/2014/main" id="{F27DFA49-6915-C37C-3AC7-68091B3CAE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01852" y="12732"/>
            <a:ext cx="5261958" cy="6840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8B94AC-5A7F-33D8-8FD4-5F0DED1D428C}"/>
              </a:ext>
            </a:extLst>
          </p:cNvPr>
          <p:cNvSpPr txBox="1"/>
          <p:nvPr/>
        </p:nvSpPr>
        <p:spPr>
          <a:xfrm>
            <a:off x="8120589" y="5420079"/>
            <a:ext cx="3743836"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Auto-portrait 1885 Suzanne Valadon</a:t>
            </a:r>
          </a:p>
        </p:txBody>
      </p:sp>
    </p:spTree>
    <p:extLst>
      <p:ext uri="{BB962C8B-B14F-4D97-AF65-F5344CB8AC3E}">
        <p14:creationId xmlns:p14="http://schemas.microsoft.com/office/powerpoint/2010/main" val="40323620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42"/>
                                        </p:tgtEl>
                                        <p:attrNameLst>
                                          <p:attrName>style.visibility</p:attrName>
                                        </p:attrNameLst>
                                      </p:cBhvr>
                                      <p:to>
                                        <p:strVal val="visible"/>
                                      </p:to>
                                    </p:set>
                                    <p:animEffect transition="in" filter="barn(inVertical)">
                                      <p:cBhvr>
                                        <p:cTn id="35" dur="500"/>
                                        <p:tgtEl>
                                          <p:spTgt spid="1024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F027-5B35-49DC-870D-5CBB6B4894DC}"/>
              </a:ext>
            </a:extLst>
          </p:cNvPr>
          <p:cNvSpPr>
            <a:spLocks noGrp="1"/>
          </p:cNvSpPr>
          <p:nvPr>
            <p:ph type="title"/>
          </p:nvPr>
        </p:nvSpPr>
        <p:spPr>
          <a:xfrm>
            <a:off x="762001" y="803325"/>
            <a:ext cx="5314536" cy="1325563"/>
          </a:xfrm>
        </p:spPr>
        <p:txBody>
          <a:bodyPr>
            <a:normAutofit/>
          </a:bodyPr>
          <a:lstStyle/>
          <a:p>
            <a:r>
              <a:rPr lang="en-GB" sz="4400" b="1" dirty="0">
                <a:solidFill>
                  <a:srgbClr val="FFC000"/>
                </a:solidFill>
                <a:latin typeface="Ink Free" panose="03080402000500000000" pitchFamily="66" charset="0"/>
              </a:rPr>
              <a:t>Simon </a:t>
            </a:r>
            <a:r>
              <a:rPr lang="en-GB" sz="4400" b="1" dirty="0" err="1">
                <a:solidFill>
                  <a:srgbClr val="FFC000"/>
                </a:solidFill>
                <a:latin typeface="Ink Free" panose="03080402000500000000" pitchFamily="66" charset="0"/>
              </a:rPr>
              <a:t>Vouet</a:t>
            </a:r>
            <a:r>
              <a:rPr lang="en-GB" sz="4400" b="1" dirty="0">
                <a:solidFill>
                  <a:srgbClr val="FFC000"/>
                </a:solidFill>
                <a:latin typeface="Ink Free" panose="03080402000500000000" pitchFamily="66" charset="0"/>
              </a:rPr>
              <a:t> </a:t>
            </a:r>
            <a:r>
              <a:rPr lang="en-GB" sz="2800" b="1" dirty="0">
                <a:latin typeface="Ink Free" panose="03080402000500000000" pitchFamily="66" charset="0"/>
              </a:rPr>
              <a:t>1590-1649</a:t>
            </a:r>
          </a:p>
        </p:txBody>
      </p:sp>
      <p:sp>
        <p:nvSpPr>
          <p:cNvPr id="3" name="Text Placeholder 2">
            <a:extLst>
              <a:ext uri="{FF2B5EF4-FFF2-40B4-BE49-F238E27FC236}">
                <a16:creationId xmlns:a16="http://schemas.microsoft.com/office/drawing/2014/main" id="{92ACD218-D6F6-4B50-8252-4D137B4C7BD0}"/>
              </a:ext>
            </a:extLst>
          </p:cNvPr>
          <p:cNvSpPr>
            <a:spLocks noGrp="1"/>
          </p:cNvSpPr>
          <p:nvPr>
            <p:ph type="body"/>
          </p:nvPr>
        </p:nvSpPr>
        <p:spPr>
          <a:xfrm>
            <a:off x="762000" y="2279018"/>
            <a:ext cx="5314543" cy="3375920"/>
          </a:xfrm>
        </p:spPr>
        <p:txBody>
          <a:bodyPr anchor="t">
            <a:normAutofit fontScale="92500" lnSpcReduction="20000"/>
          </a:bodyPr>
          <a:lstStyle/>
          <a:p>
            <a:pPr>
              <a:spcAft>
                <a:spcPts val="600"/>
              </a:spcAft>
            </a:pPr>
            <a:r>
              <a:rPr lang="en-GB" sz="2400" b="1" dirty="0">
                <a:latin typeface="Ink Free" panose="03080402000500000000" pitchFamily="66" charset="0"/>
              </a:rPr>
              <a:t>Commissioned to paint a portrait in London at 14</a:t>
            </a:r>
          </a:p>
          <a:p>
            <a:pPr>
              <a:spcAft>
                <a:spcPts val="600"/>
              </a:spcAft>
            </a:pPr>
            <a:r>
              <a:rPr lang="en-GB" sz="2400" b="1" dirty="0">
                <a:latin typeface="Ink Free" panose="03080402000500000000" pitchFamily="66" charset="0"/>
              </a:rPr>
              <a:t>Travelled extensively in Italy</a:t>
            </a:r>
          </a:p>
          <a:p>
            <a:pPr>
              <a:spcAft>
                <a:spcPts val="600"/>
              </a:spcAft>
            </a:pPr>
            <a:r>
              <a:rPr lang="en-GB" sz="2400" b="1" dirty="0">
                <a:latin typeface="Ink Free" panose="03080402000500000000" pitchFamily="66" charset="0"/>
              </a:rPr>
              <a:t>Met a number of Italian artists (Artemisia)</a:t>
            </a:r>
          </a:p>
          <a:p>
            <a:pPr>
              <a:spcAft>
                <a:spcPts val="600"/>
              </a:spcAft>
            </a:pPr>
            <a:r>
              <a:rPr lang="en-GB" sz="2400" b="1" dirty="0">
                <a:latin typeface="Ink Free" panose="03080402000500000000" pitchFamily="66" charset="0"/>
              </a:rPr>
              <a:t>Married </a:t>
            </a:r>
            <a:r>
              <a:rPr lang="en-GB" sz="2400" b="1" dirty="0" err="1">
                <a:latin typeface="Ink Free" panose="03080402000500000000" pitchFamily="66" charset="0"/>
              </a:rPr>
              <a:t>Virgina</a:t>
            </a:r>
            <a:r>
              <a:rPr lang="en-GB" sz="2400" b="1" dirty="0">
                <a:latin typeface="Ink Free" panose="03080402000500000000" pitchFamily="66" charset="0"/>
              </a:rPr>
              <a:t> da </a:t>
            </a:r>
            <a:r>
              <a:rPr lang="en-GB" sz="2400" b="1" dirty="0" err="1">
                <a:latin typeface="Ink Free" panose="03080402000500000000" pitchFamily="66" charset="0"/>
              </a:rPr>
              <a:t>Vezzo</a:t>
            </a:r>
            <a:r>
              <a:rPr lang="en-GB" sz="2400" b="1" dirty="0">
                <a:latin typeface="Ink Free" panose="03080402000500000000" pitchFamily="66" charset="0"/>
              </a:rPr>
              <a:t> (</a:t>
            </a:r>
            <a:r>
              <a:rPr lang="en-GB" sz="2400" b="1" dirty="0" err="1">
                <a:latin typeface="Ink Free" panose="03080402000500000000" pitchFamily="66" charset="0"/>
              </a:rPr>
              <a:t>Vezzi</a:t>
            </a:r>
            <a:r>
              <a:rPr lang="en-GB" sz="2400" b="1" dirty="0">
                <a:latin typeface="Ink Free" panose="03080402000500000000" pitchFamily="66" charset="0"/>
              </a:rPr>
              <a:t>) Artist</a:t>
            </a:r>
          </a:p>
          <a:p>
            <a:pPr>
              <a:spcAft>
                <a:spcPts val="600"/>
              </a:spcAft>
            </a:pPr>
            <a:r>
              <a:rPr lang="en-GB" sz="2400" b="1" dirty="0">
                <a:latin typeface="Ink Free" panose="03080402000500000000" pitchFamily="66" charset="0"/>
              </a:rPr>
              <a:t>Espoused the Caravaggio lighting</a:t>
            </a:r>
          </a:p>
          <a:p>
            <a:pPr>
              <a:spcAft>
                <a:spcPts val="600"/>
              </a:spcAft>
            </a:pPr>
            <a:r>
              <a:rPr lang="en-GB" sz="2400" b="1" dirty="0">
                <a:latin typeface="Ink Free" panose="03080402000500000000" pitchFamily="66" charset="0"/>
              </a:rPr>
              <a:t>Was summoned by Louis XIII to be court painter in 1627</a:t>
            </a:r>
          </a:p>
          <a:p>
            <a:pPr>
              <a:spcAft>
                <a:spcPts val="600"/>
              </a:spcAft>
            </a:pPr>
            <a:r>
              <a:rPr lang="en-GB" sz="2400" b="1" dirty="0">
                <a:latin typeface="Ink Free" panose="03080402000500000000" pitchFamily="66" charset="0"/>
              </a:rPr>
              <a:t>Richelieu also used his artistry </a:t>
            </a:r>
          </a:p>
          <a:p>
            <a:pPr>
              <a:spcAft>
                <a:spcPts val="600"/>
              </a:spcAft>
            </a:pPr>
            <a:r>
              <a:rPr lang="en-GB" sz="2400" b="1" dirty="0">
                <a:latin typeface="Ink Free" panose="03080402000500000000" pitchFamily="66" charset="0"/>
              </a:rPr>
              <a:t>Brought Baroque style to France</a:t>
            </a: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9D0020-0409-4DAA-A72C-28CC5B8C71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621726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2042-3631-2DA6-50C7-57F07FD8B750}"/>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A9729C89-F9EE-FCF8-702A-5E60AFB7013D}"/>
              </a:ext>
            </a:extLst>
          </p:cNvPr>
          <p:cNvSpPr>
            <a:spLocks noGrp="1"/>
          </p:cNvSpPr>
          <p:nvPr>
            <p:ph type="body"/>
          </p:nvPr>
        </p:nvSpPr>
        <p:spPr/>
        <p:txBody>
          <a:bodyPr/>
          <a:lstStyle/>
          <a:p>
            <a:endParaRPr lang="en-GB" dirty="0"/>
          </a:p>
        </p:txBody>
      </p:sp>
      <p:pic>
        <p:nvPicPr>
          <p:cNvPr id="11266" name="Picture 2" descr="See the source image">
            <a:extLst>
              <a:ext uri="{FF2B5EF4-FFF2-40B4-BE49-F238E27FC236}">
                <a16:creationId xmlns:a16="http://schemas.microsoft.com/office/drawing/2014/main" id="{E31BB505-20C0-4CBB-B41F-BFFF6E931D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49749"/>
            <a:ext cx="6462992" cy="363543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ee the source image">
            <a:extLst>
              <a:ext uri="{FF2B5EF4-FFF2-40B4-BE49-F238E27FC236}">
                <a16:creationId xmlns:a16="http://schemas.microsoft.com/office/drawing/2014/main" id="{46C5825E-181D-7038-7E70-DD82D1B7CE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8898" y="1506345"/>
            <a:ext cx="5571782" cy="4178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03A449-D1F1-070C-1762-137CA602ADE3}"/>
              </a:ext>
            </a:extLst>
          </p:cNvPr>
          <p:cNvSpPr txBox="1"/>
          <p:nvPr/>
        </p:nvSpPr>
        <p:spPr>
          <a:xfrm>
            <a:off x="175098" y="5826868"/>
            <a:ext cx="5603132" cy="369332"/>
          </a:xfrm>
          <a:prstGeom prst="rect">
            <a:avLst/>
          </a:prstGeom>
          <a:noFill/>
        </p:spPr>
        <p:txBody>
          <a:bodyPr wrap="square" rtlCol="0">
            <a:spAutoFit/>
          </a:bodyPr>
          <a:lstStyle/>
          <a:p>
            <a:pPr algn="ctr"/>
            <a:r>
              <a:rPr lang="en-GB" dirty="0">
                <a:latin typeface="Bodoni MT Condensed" panose="02070606080606020203" pitchFamily="18" charset="0"/>
              </a:rPr>
              <a:t>Olympia 1863 Édouard Manet    </a:t>
            </a:r>
          </a:p>
        </p:txBody>
      </p:sp>
      <p:sp>
        <p:nvSpPr>
          <p:cNvPr id="5" name="TextBox 4">
            <a:extLst>
              <a:ext uri="{FF2B5EF4-FFF2-40B4-BE49-F238E27FC236}">
                <a16:creationId xmlns:a16="http://schemas.microsoft.com/office/drawing/2014/main" id="{A9BF08D9-627C-5BEC-6FA2-473F4324B95A}"/>
              </a:ext>
            </a:extLst>
          </p:cNvPr>
          <p:cNvSpPr txBox="1"/>
          <p:nvPr/>
        </p:nvSpPr>
        <p:spPr>
          <a:xfrm>
            <a:off x="6659967" y="5826868"/>
            <a:ext cx="5489643" cy="369332"/>
          </a:xfrm>
          <a:prstGeom prst="rect">
            <a:avLst/>
          </a:prstGeom>
          <a:noFill/>
        </p:spPr>
        <p:txBody>
          <a:bodyPr wrap="square" rtlCol="0">
            <a:spAutoFit/>
          </a:bodyPr>
          <a:lstStyle/>
          <a:p>
            <a:pPr algn="ctr"/>
            <a:r>
              <a:rPr lang="en-GB" dirty="0">
                <a:latin typeface="Bodoni MT Condensed" panose="02070606080606020203" pitchFamily="18" charset="0"/>
              </a:rPr>
              <a:t>La Chambre </a:t>
            </a:r>
            <a:r>
              <a:rPr lang="en-GB" dirty="0" err="1">
                <a:latin typeface="Bodoni MT Condensed" panose="02070606080606020203" pitchFamily="18" charset="0"/>
              </a:rPr>
              <a:t>Bleue</a:t>
            </a:r>
            <a:r>
              <a:rPr lang="en-GB" dirty="0">
                <a:latin typeface="Bodoni MT Condensed" panose="02070606080606020203" pitchFamily="18" charset="0"/>
              </a:rPr>
              <a:t> 1923 Suzanne Valadon</a:t>
            </a:r>
          </a:p>
        </p:txBody>
      </p:sp>
    </p:spTree>
    <p:extLst>
      <p:ext uri="{BB962C8B-B14F-4D97-AF65-F5344CB8AC3E}">
        <p14:creationId xmlns:p14="http://schemas.microsoft.com/office/powerpoint/2010/main" val="180071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barn(inVertical)">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black and white photo of a person&#10;&#10;Description automatically generated">
            <a:extLst>
              <a:ext uri="{FF2B5EF4-FFF2-40B4-BE49-F238E27FC236}">
                <a16:creationId xmlns:a16="http://schemas.microsoft.com/office/drawing/2014/main" id="{6A039771-BEA9-4C36-BA3D-CF73795AD1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44119" y="1674"/>
            <a:ext cx="5262579" cy="6857990"/>
          </a:xfrm>
          <a:prstGeom prst="rect">
            <a:avLst/>
          </a:prstGeom>
        </p:spPr>
      </p:pic>
      <p:sp>
        <p:nvSpPr>
          <p:cNvPr id="14" name="Rectangle 13">
            <a:extLst>
              <a:ext uri="{FF2B5EF4-FFF2-40B4-BE49-F238E27FC236}">
                <a16:creationId xmlns:a16="http://schemas.microsoft.com/office/drawing/2014/main" id="{C3FA3A01-98C5-487F-892D-265B5AF63D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0176"/>
            <a:ext cx="6272784" cy="5062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20A7A-1F0A-44C6-A9AC-E0EDA3F6BE13}"/>
              </a:ext>
            </a:extLst>
          </p:cNvPr>
          <p:cNvSpPr>
            <a:spLocks noGrp="1"/>
          </p:cNvSpPr>
          <p:nvPr>
            <p:ph type="title"/>
          </p:nvPr>
        </p:nvSpPr>
        <p:spPr>
          <a:xfrm>
            <a:off x="594360" y="892145"/>
            <a:ext cx="5321807" cy="1370207"/>
          </a:xfrm>
        </p:spPr>
        <p:txBody>
          <a:bodyPr>
            <a:normAutofit/>
          </a:bodyPr>
          <a:lstStyle/>
          <a:p>
            <a:r>
              <a:rPr lang="en-GB" sz="4000" b="1" dirty="0">
                <a:latin typeface="Bodoni MT" panose="02070603080606020203" pitchFamily="18" charset="0"/>
              </a:rPr>
              <a:t>Paul Signac </a:t>
            </a:r>
            <a:r>
              <a:rPr lang="en-GB" sz="2800" b="1" dirty="0">
                <a:solidFill>
                  <a:srgbClr val="FF0000"/>
                </a:solidFill>
                <a:latin typeface="Bodoni MT" panose="02070603080606020203" pitchFamily="18" charset="0"/>
              </a:rPr>
              <a:t>(1863-1935)</a:t>
            </a:r>
          </a:p>
        </p:txBody>
      </p:sp>
      <p:grpSp>
        <p:nvGrpSpPr>
          <p:cNvPr id="16" name="Group 15">
            <a:extLst>
              <a:ext uri="{FF2B5EF4-FFF2-40B4-BE49-F238E27FC236}">
                <a16:creationId xmlns:a16="http://schemas.microsoft.com/office/drawing/2014/main" id="{AA82CF36-7386-4AE4-BA69-3919B03A10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899960"/>
            <a:ext cx="242107" cy="1340860"/>
            <a:chOff x="56167" y="899960"/>
            <a:chExt cx="242107" cy="1340860"/>
          </a:xfrm>
        </p:grpSpPr>
        <p:sp>
          <p:nvSpPr>
            <p:cNvPr id="17" name="Rectangle 2">
              <a:extLst>
                <a:ext uri="{FF2B5EF4-FFF2-40B4-BE49-F238E27FC236}">
                  <a16:creationId xmlns:a16="http://schemas.microsoft.com/office/drawing/2014/main" id="{E4B15C2A-14C6-4C5A-A8B5-AAD859EE0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6F719A62-B203-4512-8630-9499BE133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070C017F-AE13-4226-9217-2BA73F034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CD9ED02C-8C8D-4CA6-AB62-9A7FA693D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A455D8EC-AFAB-4804-AC47-A7B0DB40B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9E2280B5-F2A9-4981-9716-34F42DBE0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8D99125E-F630-4ED5-9CD8-EC11E71293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987A5587-D8F1-4240-86A7-F9CE6DD2C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6FAEE8C5-615B-41E6-82DD-28EC9E770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68AD3F77-C81E-42D4-BF05-45499A9C2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DEFEB6B7-783D-4CA3-BEEA-E606BB3E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B4A42B3D-99EC-47DD-9E0C-1E29C626C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D285B901-539C-4471-95F4-DEDABF18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012D444A-68C3-4BEB-9622-7238D77D0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6518C49E-D3BC-451E-9DDD-C62E16282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3DC576D1-0207-41FF-A672-4D8684F59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B8DE7F09-F755-4981-9E63-0F69DEDCB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5BE7D038-E691-4AFD-9F7A-015167BEC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D90F840-76E4-41AF-B885-85384E645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548A2DDB-B95F-47A7-A4D0-B368B1AFE5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BCD36C46-4029-46B6-93EC-23486B7D0697}"/>
              </a:ext>
            </a:extLst>
          </p:cNvPr>
          <p:cNvSpPr>
            <a:spLocks noGrp="1"/>
          </p:cNvSpPr>
          <p:nvPr>
            <p:ph type="body"/>
          </p:nvPr>
        </p:nvSpPr>
        <p:spPr>
          <a:xfrm>
            <a:off x="594360" y="2098706"/>
            <a:ext cx="5321807" cy="3403502"/>
          </a:xfrm>
        </p:spPr>
        <p:txBody>
          <a:bodyPr anchor="t">
            <a:normAutofit fontScale="62500" lnSpcReduction="20000"/>
          </a:bodyPr>
          <a:lstStyle/>
          <a:p>
            <a:pPr>
              <a:spcAft>
                <a:spcPts val="600"/>
              </a:spcAft>
            </a:pPr>
            <a:r>
              <a:rPr lang="en-GB" sz="4000" dirty="0">
                <a:latin typeface="Bodoni MT" panose="02070603080606020203" pitchFamily="18" charset="0"/>
              </a:rPr>
              <a:t>Follower of Seurat (pointillism)</a:t>
            </a:r>
          </a:p>
          <a:p>
            <a:pPr>
              <a:spcAft>
                <a:spcPts val="600"/>
              </a:spcAft>
            </a:pPr>
            <a:r>
              <a:rPr lang="en-GB" sz="4000" dirty="0">
                <a:latin typeface="Bodoni MT" panose="02070603080606020203" pitchFamily="18" charset="0"/>
              </a:rPr>
              <a:t>Founder of Société des Artistes </a:t>
            </a:r>
            <a:r>
              <a:rPr lang="fr-FR" sz="4000" dirty="0">
                <a:latin typeface="Bodoni MT" panose="02070603080606020203" pitchFamily="18" charset="0"/>
              </a:rPr>
              <a:t>Indépendants</a:t>
            </a:r>
          </a:p>
          <a:p>
            <a:pPr>
              <a:spcAft>
                <a:spcPts val="600"/>
              </a:spcAft>
            </a:pPr>
            <a:r>
              <a:rPr lang="fr-FR" sz="4000" dirty="0" err="1">
                <a:latin typeface="Bodoni MT" panose="02070603080606020203" pitchFamily="18" charset="0"/>
              </a:rPr>
              <a:t>Anarchist</a:t>
            </a:r>
            <a:endParaRPr lang="fr-FR" sz="4000" dirty="0">
              <a:latin typeface="Bodoni MT" panose="02070603080606020203" pitchFamily="18" charset="0"/>
            </a:endParaRPr>
          </a:p>
          <a:p>
            <a:pPr>
              <a:spcAft>
                <a:spcPts val="600"/>
              </a:spcAft>
            </a:pPr>
            <a:r>
              <a:rPr lang="fr-FR" sz="4000" dirty="0" err="1">
                <a:latin typeface="Bodoni MT" panose="02070603080606020203" pitchFamily="18" charset="0"/>
              </a:rPr>
              <a:t>Sailed</a:t>
            </a:r>
            <a:r>
              <a:rPr lang="fr-FR" sz="4000" dirty="0">
                <a:latin typeface="Bodoni MT" panose="02070603080606020203" pitchFamily="18" charset="0"/>
              </a:rPr>
              <a:t> </a:t>
            </a:r>
            <a:r>
              <a:rPr lang="fr-FR" sz="4000" dirty="0" err="1">
                <a:latin typeface="Bodoni MT" panose="02070603080606020203" pitchFamily="18" charset="0"/>
              </a:rPr>
              <a:t>most</a:t>
            </a:r>
            <a:r>
              <a:rPr lang="fr-FR" sz="4000" dirty="0">
                <a:latin typeface="Bodoni MT" panose="02070603080606020203" pitchFamily="18" charset="0"/>
              </a:rPr>
              <a:t> of the French port in the Méditerranée and </a:t>
            </a:r>
            <a:r>
              <a:rPr lang="fr-FR" sz="4000" dirty="0" err="1">
                <a:latin typeface="Bodoni MT" panose="02070603080606020203" pitchFamily="18" charset="0"/>
              </a:rPr>
              <a:t>beyond</a:t>
            </a:r>
            <a:endParaRPr lang="fr-FR" sz="4000" dirty="0">
              <a:latin typeface="Bodoni MT" panose="02070603080606020203" pitchFamily="18" charset="0"/>
            </a:endParaRPr>
          </a:p>
          <a:p>
            <a:pPr>
              <a:spcAft>
                <a:spcPts val="600"/>
              </a:spcAft>
            </a:pPr>
            <a:r>
              <a:rPr lang="fr-FR" sz="4000" dirty="0" err="1">
                <a:latin typeface="Bodoni MT" panose="02070603080606020203" pitchFamily="18" charset="0"/>
              </a:rPr>
              <a:t>Paintings</a:t>
            </a:r>
            <a:r>
              <a:rPr lang="fr-FR" sz="4000" dirty="0">
                <a:latin typeface="Bodoni MT" panose="02070603080606020203" pitchFamily="18" charset="0"/>
              </a:rPr>
              <a:t> </a:t>
            </a:r>
            <a:r>
              <a:rPr lang="fr-FR" sz="4000" dirty="0" err="1">
                <a:latin typeface="Bodoni MT" panose="02070603080606020203" pitchFamily="18" charset="0"/>
              </a:rPr>
              <a:t>based</a:t>
            </a:r>
            <a:r>
              <a:rPr lang="fr-FR" sz="4000" dirty="0">
                <a:latin typeface="Bodoni MT" panose="02070603080606020203" pitchFamily="18" charset="0"/>
              </a:rPr>
              <a:t> on science and </a:t>
            </a:r>
            <a:r>
              <a:rPr lang="fr-FR" sz="4000" dirty="0" err="1">
                <a:latin typeface="Bodoni MT" panose="02070603080606020203" pitchFamily="18" charset="0"/>
              </a:rPr>
              <a:t>mathematics</a:t>
            </a:r>
            <a:endParaRPr lang="fr-FR" sz="4000" dirty="0">
              <a:latin typeface="Bodoni MT" panose="02070603080606020203" pitchFamily="18" charset="0"/>
            </a:endParaRPr>
          </a:p>
          <a:p>
            <a:pPr>
              <a:spcAft>
                <a:spcPts val="600"/>
              </a:spcAft>
            </a:pPr>
            <a:r>
              <a:rPr lang="fr-FR" sz="4000" dirty="0" err="1">
                <a:latin typeface="Bodoni MT" panose="02070603080606020203" pitchFamily="18" charset="0"/>
              </a:rPr>
              <a:t>Friend</a:t>
            </a:r>
            <a:r>
              <a:rPr lang="fr-FR" sz="4000" dirty="0">
                <a:latin typeface="Bodoni MT" panose="02070603080606020203" pitchFamily="18" charset="0"/>
              </a:rPr>
              <a:t> of Renoir, Monet, Van Gogh, Matisse</a:t>
            </a:r>
          </a:p>
          <a:p>
            <a:pPr>
              <a:spcAft>
                <a:spcPts val="600"/>
              </a:spcAft>
            </a:pPr>
            <a:endParaRPr lang="fr-FR" sz="1800" dirty="0"/>
          </a:p>
          <a:p>
            <a:pPr>
              <a:spcAft>
                <a:spcPts val="600"/>
              </a:spcAft>
            </a:pPr>
            <a:endParaRPr lang="fr-FR" sz="1800" dirty="0"/>
          </a:p>
          <a:p>
            <a:pPr>
              <a:spcAft>
                <a:spcPts val="600"/>
              </a:spcAft>
            </a:pPr>
            <a:endParaRPr lang="en-GB" sz="1800" dirty="0"/>
          </a:p>
        </p:txBody>
      </p:sp>
    </p:spTree>
    <p:extLst>
      <p:ext uri="{BB962C8B-B14F-4D97-AF65-F5344CB8AC3E}">
        <p14:creationId xmlns:p14="http://schemas.microsoft.com/office/powerpoint/2010/main" val="15179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DEB-5DCC-5004-837F-49A86DDA85DB}"/>
              </a:ext>
            </a:extLst>
          </p:cNvPr>
          <p:cNvSpPr>
            <a:spLocks noGrp="1"/>
          </p:cNvSpPr>
          <p:nvPr>
            <p:ph type="title"/>
          </p:nvPr>
        </p:nvSpPr>
        <p:spPr/>
        <p:txBody>
          <a:bodyPr/>
          <a:lstStyle/>
          <a:p>
            <a:r>
              <a:rPr lang="en-GB" sz="4400" b="1" dirty="0">
                <a:solidFill>
                  <a:srgbClr val="FFFF00"/>
                </a:solidFill>
                <a:latin typeface="Bodoni MT" panose="02070603080606020203" pitchFamily="18" charset="0"/>
              </a:rPr>
              <a:t>Paul Signac </a:t>
            </a:r>
            <a:r>
              <a:rPr lang="en-GB" sz="3200" b="1" dirty="0">
                <a:solidFill>
                  <a:srgbClr val="FF0000"/>
                </a:solidFill>
                <a:latin typeface="Bodoni MT" panose="02070603080606020203" pitchFamily="18" charset="0"/>
              </a:rPr>
              <a:t>(1863-1935)</a:t>
            </a:r>
            <a:endParaRPr lang="en-GB" dirty="0"/>
          </a:p>
        </p:txBody>
      </p:sp>
      <p:sp>
        <p:nvSpPr>
          <p:cNvPr id="3" name="Text Placeholder 2">
            <a:extLst>
              <a:ext uri="{FF2B5EF4-FFF2-40B4-BE49-F238E27FC236}">
                <a16:creationId xmlns:a16="http://schemas.microsoft.com/office/drawing/2014/main" id="{BAD8398C-1F5A-DD60-6A26-BFC6DCFF0886}"/>
              </a:ext>
            </a:extLst>
          </p:cNvPr>
          <p:cNvSpPr>
            <a:spLocks noGrp="1"/>
          </p:cNvSpPr>
          <p:nvPr>
            <p:ph type="body"/>
          </p:nvPr>
        </p:nvSpPr>
        <p:spPr/>
        <p:txBody>
          <a:bodyPr/>
          <a:lstStyle/>
          <a:p>
            <a:endParaRPr lang="en-GB" dirty="0"/>
          </a:p>
        </p:txBody>
      </p:sp>
      <p:pic>
        <p:nvPicPr>
          <p:cNvPr id="21506" name="Picture 2" descr="Paul Signac (1863-1935) Neo-Impressionist painter | Tutt'Art@ | Pittura ...">
            <a:extLst>
              <a:ext uri="{FF2B5EF4-FFF2-40B4-BE49-F238E27FC236}">
                <a16:creationId xmlns:a16="http://schemas.microsoft.com/office/drawing/2014/main" id="{5A1A773B-46E3-EACB-57E8-7EC59E4F23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7200" y="0"/>
            <a:ext cx="8736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019DB0-385B-6881-F19F-36165D010ECF}"/>
              </a:ext>
            </a:extLst>
          </p:cNvPr>
          <p:cNvSpPr txBox="1"/>
          <p:nvPr/>
        </p:nvSpPr>
        <p:spPr>
          <a:xfrm>
            <a:off x="10622604" y="486383"/>
            <a:ext cx="1264596" cy="923330"/>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Barfleur</a:t>
            </a:r>
            <a:r>
              <a:rPr lang="en-GB" dirty="0">
                <a:solidFill>
                  <a:srgbClr val="FFFF00"/>
                </a:solidFill>
                <a:latin typeface="Bodoni MT Condensed" panose="02070606080606020203" pitchFamily="18" charset="0"/>
              </a:rPr>
              <a:t>, le Port</a:t>
            </a:r>
          </a:p>
          <a:p>
            <a:r>
              <a:rPr lang="en-GB" dirty="0">
                <a:solidFill>
                  <a:srgbClr val="FFFF00"/>
                </a:solidFill>
                <a:latin typeface="Bodoni MT Condensed" panose="02070606080606020203" pitchFamily="18" charset="0"/>
              </a:rPr>
              <a:t>1931</a:t>
            </a:r>
          </a:p>
          <a:p>
            <a:r>
              <a:rPr lang="en-GB" dirty="0">
                <a:solidFill>
                  <a:srgbClr val="FFFF00"/>
                </a:solidFill>
                <a:latin typeface="Bodoni MT Condensed" panose="02070606080606020203" pitchFamily="18" charset="0"/>
              </a:rPr>
              <a:t>Paul Signac</a:t>
            </a:r>
          </a:p>
        </p:txBody>
      </p:sp>
    </p:spTree>
    <p:extLst>
      <p:ext uri="{BB962C8B-B14F-4D97-AF65-F5344CB8AC3E}">
        <p14:creationId xmlns:p14="http://schemas.microsoft.com/office/powerpoint/2010/main" val="17487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4B23-D506-A382-A008-E96515EBE948}"/>
              </a:ext>
            </a:extLst>
          </p:cNvPr>
          <p:cNvSpPr>
            <a:spLocks noGrp="1"/>
          </p:cNvSpPr>
          <p:nvPr>
            <p:ph type="title"/>
          </p:nvPr>
        </p:nvSpPr>
        <p:spPr/>
        <p:txBody>
          <a:bodyPr/>
          <a:lstStyle/>
          <a:p>
            <a:r>
              <a:rPr lang="en-GB" sz="4400" b="1" dirty="0">
                <a:solidFill>
                  <a:srgbClr val="FF6699"/>
                </a:solidFill>
                <a:latin typeface="Bodoni MT" panose="02070603080606020203" pitchFamily="18" charset="0"/>
              </a:rPr>
              <a:t>Paul Signac </a:t>
            </a:r>
            <a:r>
              <a:rPr lang="en-GB" sz="3200" b="1" dirty="0">
                <a:solidFill>
                  <a:srgbClr val="FF0000"/>
                </a:solidFill>
                <a:latin typeface="Bodoni MT" panose="02070603080606020203" pitchFamily="18" charset="0"/>
              </a:rPr>
              <a:t>(1863-1935)</a:t>
            </a:r>
            <a:endParaRPr lang="en-GB" dirty="0"/>
          </a:p>
        </p:txBody>
      </p:sp>
      <p:sp>
        <p:nvSpPr>
          <p:cNvPr id="3" name="Text Placeholder 2">
            <a:extLst>
              <a:ext uri="{FF2B5EF4-FFF2-40B4-BE49-F238E27FC236}">
                <a16:creationId xmlns:a16="http://schemas.microsoft.com/office/drawing/2014/main" id="{7666C082-B0F0-FBD1-C0F5-4AE8BBF84FCA}"/>
              </a:ext>
            </a:extLst>
          </p:cNvPr>
          <p:cNvSpPr>
            <a:spLocks noGrp="1"/>
          </p:cNvSpPr>
          <p:nvPr>
            <p:ph type="body"/>
          </p:nvPr>
        </p:nvSpPr>
        <p:spPr/>
        <p:txBody>
          <a:bodyPr/>
          <a:lstStyle/>
          <a:p>
            <a:endParaRPr lang="en-GB"/>
          </a:p>
        </p:txBody>
      </p:sp>
      <p:pic>
        <p:nvPicPr>
          <p:cNvPr id="22530" name="Picture 2" descr="Saint-Tropez - Paul Signac | Wikioo.org - The Encyclopedia of Fine Arts">
            <a:extLst>
              <a:ext uri="{FF2B5EF4-FFF2-40B4-BE49-F238E27FC236}">
                <a16:creationId xmlns:a16="http://schemas.microsoft.com/office/drawing/2014/main" id="{6858F246-3658-67E0-0600-7402A98DED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26375" y="0"/>
            <a:ext cx="8623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A554D4-78E8-38E5-1489-E1CF9A18B759}"/>
              </a:ext>
            </a:extLst>
          </p:cNvPr>
          <p:cNvSpPr txBox="1"/>
          <p:nvPr/>
        </p:nvSpPr>
        <p:spPr>
          <a:xfrm>
            <a:off x="1060315" y="1926077"/>
            <a:ext cx="1070042" cy="1200329"/>
          </a:xfrm>
          <a:prstGeom prst="rect">
            <a:avLst/>
          </a:prstGeom>
          <a:noFill/>
        </p:spPr>
        <p:txBody>
          <a:bodyPr wrap="square" rtlCol="0">
            <a:spAutoFit/>
          </a:bodyPr>
          <a:lstStyle/>
          <a:p>
            <a:r>
              <a:rPr lang="en-GB" dirty="0">
                <a:solidFill>
                  <a:srgbClr val="99FFCC"/>
                </a:solidFill>
                <a:latin typeface="Bodoni MT Condensed" panose="02070606080606020203" pitchFamily="18" charset="0"/>
              </a:rPr>
              <a:t>St Tropez, Le Port</a:t>
            </a:r>
          </a:p>
          <a:p>
            <a:r>
              <a:rPr lang="en-GB" dirty="0">
                <a:solidFill>
                  <a:srgbClr val="99FFCC"/>
                </a:solidFill>
                <a:latin typeface="Bodoni MT Condensed" panose="02070606080606020203" pitchFamily="18" charset="0"/>
              </a:rPr>
              <a:t>1929</a:t>
            </a:r>
          </a:p>
          <a:p>
            <a:r>
              <a:rPr lang="en-GB" dirty="0">
                <a:solidFill>
                  <a:srgbClr val="99FFCC"/>
                </a:solidFill>
                <a:latin typeface="Bodoni MT Condensed" panose="02070606080606020203" pitchFamily="18" charset="0"/>
              </a:rPr>
              <a:t>Paul Signac</a:t>
            </a:r>
          </a:p>
        </p:txBody>
      </p:sp>
    </p:spTree>
    <p:extLst>
      <p:ext uri="{BB962C8B-B14F-4D97-AF65-F5344CB8AC3E}">
        <p14:creationId xmlns:p14="http://schemas.microsoft.com/office/powerpoint/2010/main" val="34549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circle(in)">
                                      <p:cBhvr>
                                        <p:cTn id="13" dur="20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E45B-672A-1C7C-B208-602D9C01DB89}"/>
              </a:ext>
            </a:extLst>
          </p:cNvPr>
          <p:cNvSpPr>
            <a:spLocks noGrp="1"/>
          </p:cNvSpPr>
          <p:nvPr>
            <p:ph type="title"/>
          </p:nvPr>
        </p:nvSpPr>
        <p:spPr/>
        <p:txBody>
          <a:bodyPr/>
          <a:lstStyle/>
          <a:p>
            <a:r>
              <a:rPr lang="en-GB" sz="4400" b="1" dirty="0">
                <a:solidFill>
                  <a:srgbClr val="66FF99"/>
                </a:solidFill>
                <a:latin typeface="Bodoni MT" panose="02070603080606020203" pitchFamily="18" charset="0"/>
              </a:rPr>
              <a:t>Paul Signac </a:t>
            </a:r>
            <a:r>
              <a:rPr lang="en-GB" sz="3200" b="1" dirty="0">
                <a:solidFill>
                  <a:srgbClr val="FF0000"/>
                </a:solidFill>
                <a:latin typeface="Bodoni MT" panose="02070603080606020203" pitchFamily="18" charset="0"/>
              </a:rPr>
              <a:t>(1863-1935)</a:t>
            </a:r>
            <a:endParaRPr lang="en-GB" dirty="0"/>
          </a:p>
        </p:txBody>
      </p:sp>
      <p:sp>
        <p:nvSpPr>
          <p:cNvPr id="3" name="Text Placeholder 2">
            <a:extLst>
              <a:ext uri="{FF2B5EF4-FFF2-40B4-BE49-F238E27FC236}">
                <a16:creationId xmlns:a16="http://schemas.microsoft.com/office/drawing/2014/main" id="{562C9FB2-F62A-4ADD-F9A8-19F9D3AD615E}"/>
              </a:ext>
            </a:extLst>
          </p:cNvPr>
          <p:cNvSpPr>
            <a:spLocks noGrp="1"/>
          </p:cNvSpPr>
          <p:nvPr>
            <p:ph type="body"/>
          </p:nvPr>
        </p:nvSpPr>
        <p:spPr/>
        <p:txBody>
          <a:bodyPr/>
          <a:lstStyle/>
          <a:p>
            <a:endParaRPr lang="en-GB"/>
          </a:p>
        </p:txBody>
      </p:sp>
      <p:pic>
        <p:nvPicPr>
          <p:cNvPr id="23554" name="Picture 2" descr="PAUL SIGNAC | LE PIN DE BERTAUD | Impressionist &amp; Modern Art Evening ...">
            <a:extLst>
              <a:ext uri="{FF2B5EF4-FFF2-40B4-BE49-F238E27FC236}">
                <a16:creationId xmlns:a16="http://schemas.microsoft.com/office/drawing/2014/main" id="{8C0E3455-858C-7B0F-800F-2D4EAA4743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4526" y="0"/>
            <a:ext cx="8707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720F4C-8CC4-F14E-0404-3FCA7252A0DB}"/>
              </a:ext>
            </a:extLst>
          </p:cNvPr>
          <p:cNvSpPr txBox="1"/>
          <p:nvPr/>
        </p:nvSpPr>
        <p:spPr>
          <a:xfrm>
            <a:off x="1284051" y="1276920"/>
            <a:ext cx="1147864" cy="1200329"/>
          </a:xfrm>
          <a:prstGeom prst="rect">
            <a:avLst/>
          </a:prstGeom>
          <a:noFill/>
        </p:spPr>
        <p:txBody>
          <a:bodyPr wrap="square" rtlCol="0">
            <a:spAutoFit/>
          </a:bodyPr>
          <a:lstStyle/>
          <a:p>
            <a:r>
              <a:rPr lang="en-GB" dirty="0">
                <a:solidFill>
                  <a:srgbClr val="FFCCFF"/>
                </a:solidFill>
                <a:latin typeface="Bodoni MT Condensed" panose="02070606080606020203" pitchFamily="18" charset="0"/>
              </a:rPr>
              <a:t>Le Pin de </a:t>
            </a:r>
            <a:r>
              <a:rPr lang="en-GB" dirty="0" err="1">
                <a:solidFill>
                  <a:srgbClr val="FFCCFF"/>
                </a:solidFill>
                <a:latin typeface="Bodoni MT Condensed" panose="02070606080606020203" pitchFamily="18" charset="0"/>
              </a:rPr>
              <a:t>Bertaud</a:t>
            </a:r>
            <a:endParaRPr lang="en-GB" dirty="0">
              <a:solidFill>
                <a:srgbClr val="FFCCFF"/>
              </a:solidFill>
              <a:latin typeface="Bodoni MT Condensed" panose="02070606080606020203" pitchFamily="18" charset="0"/>
            </a:endParaRPr>
          </a:p>
          <a:p>
            <a:r>
              <a:rPr lang="en-GB" dirty="0">
                <a:solidFill>
                  <a:srgbClr val="FFCCFF"/>
                </a:solidFill>
                <a:latin typeface="Bodoni MT Condensed" panose="02070606080606020203" pitchFamily="18" charset="0"/>
              </a:rPr>
              <a:t>c.1928</a:t>
            </a:r>
          </a:p>
          <a:p>
            <a:r>
              <a:rPr lang="en-GB" dirty="0">
                <a:solidFill>
                  <a:srgbClr val="FFCCFF"/>
                </a:solidFill>
                <a:latin typeface="Bodoni MT Condensed" panose="02070606080606020203" pitchFamily="18" charset="0"/>
              </a:rPr>
              <a:t>Paul Signac</a:t>
            </a:r>
          </a:p>
        </p:txBody>
      </p:sp>
    </p:spTree>
    <p:extLst>
      <p:ext uri="{BB962C8B-B14F-4D97-AF65-F5344CB8AC3E}">
        <p14:creationId xmlns:p14="http://schemas.microsoft.com/office/powerpoint/2010/main" val="24662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barn(inVertical)">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canyon&#10;&#10;Description automatically generated">
            <a:extLst>
              <a:ext uri="{FF2B5EF4-FFF2-40B4-BE49-F238E27FC236}">
                <a16:creationId xmlns:a16="http://schemas.microsoft.com/office/drawing/2014/main" id="{935B20B0-1401-43A6-AFCF-FED215447E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b="-2"/>
          <a:stretch/>
        </p:blipFill>
        <p:spPr>
          <a:xfrm>
            <a:off x="20" y="-18858"/>
            <a:ext cx="4449133" cy="3593592"/>
          </a:xfrm>
          <a:prstGeom prst="rect">
            <a:avLst/>
          </a:prstGeom>
        </p:spPr>
      </p:pic>
      <p:sp>
        <p:nvSpPr>
          <p:cNvPr id="16" name="Rectangle 15">
            <a:extLst>
              <a:ext uri="{FF2B5EF4-FFF2-40B4-BE49-F238E27FC236}">
                <a16:creationId xmlns:a16="http://schemas.microsoft.com/office/drawing/2014/main" id="{AA5D9F4D-8478-4364-9713-947B6D50F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3587"/>
            <a:ext cx="4449153" cy="2896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762E2-A62B-41B5-AA48-CAF60B0FF57C}"/>
              </a:ext>
            </a:extLst>
          </p:cNvPr>
          <p:cNvSpPr>
            <a:spLocks noGrp="1"/>
          </p:cNvSpPr>
          <p:nvPr>
            <p:ph type="title"/>
          </p:nvPr>
        </p:nvSpPr>
        <p:spPr>
          <a:xfrm>
            <a:off x="597407" y="3999143"/>
            <a:ext cx="3550643" cy="2203264"/>
          </a:xfrm>
        </p:spPr>
        <p:txBody>
          <a:bodyPr anchor="ctr">
            <a:normAutofit/>
          </a:bodyPr>
          <a:lstStyle/>
          <a:p>
            <a:r>
              <a:rPr lang="en-GB" sz="3600" b="1" dirty="0"/>
              <a:t>Paul Signac </a:t>
            </a:r>
            <a:r>
              <a:rPr lang="en-GB" sz="2800" b="1" dirty="0"/>
              <a:t>(1863-1935)</a:t>
            </a:r>
            <a:endParaRPr lang="en-GB" sz="2800" dirty="0"/>
          </a:p>
        </p:txBody>
      </p:sp>
      <p:pic>
        <p:nvPicPr>
          <p:cNvPr id="9" name="Picture 8" descr="A painting of a tree&#10;&#10;Description automatically generated">
            <a:extLst>
              <a:ext uri="{FF2B5EF4-FFF2-40B4-BE49-F238E27FC236}">
                <a16:creationId xmlns:a16="http://schemas.microsoft.com/office/drawing/2014/main" id="{222D70DD-82F4-4F31-93D0-803D110B5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0235" y="897506"/>
            <a:ext cx="3858768" cy="3595377"/>
          </a:xfrm>
          <a:prstGeom prst="rect">
            <a:avLst/>
          </a:prstGeom>
        </p:spPr>
      </p:pic>
      <p:pic>
        <p:nvPicPr>
          <p:cNvPr id="5" name="Picture 4" descr="A painting of a tree&#10;&#10;Description automatically generated">
            <a:extLst>
              <a:ext uri="{FF2B5EF4-FFF2-40B4-BE49-F238E27FC236}">
                <a16:creationId xmlns:a16="http://schemas.microsoft.com/office/drawing/2014/main" id="{9FB5A04F-2E49-4FDB-9C2E-B5204E5F15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73075" y="1573590"/>
            <a:ext cx="3829949" cy="3593592"/>
          </a:xfrm>
          <a:prstGeom prst="rect">
            <a:avLst/>
          </a:prstGeom>
        </p:spPr>
      </p:pic>
      <p:grpSp>
        <p:nvGrpSpPr>
          <p:cNvPr id="18" name="Group 17">
            <a:extLst>
              <a:ext uri="{FF2B5EF4-FFF2-40B4-BE49-F238E27FC236}">
                <a16:creationId xmlns:a16="http://schemas.microsoft.com/office/drawing/2014/main" id="{2D597DEF-7285-48B1-A266-C751F44A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425696"/>
            <a:ext cx="242107" cy="1340860"/>
            <a:chOff x="56167" y="899960"/>
            <a:chExt cx="242107" cy="1340860"/>
          </a:xfrm>
        </p:grpSpPr>
        <p:sp>
          <p:nvSpPr>
            <p:cNvPr id="19" name="Rectangle 2">
              <a:extLst>
                <a:ext uri="{FF2B5EF4-FFF2-40B4-BE49-F238E27FC236}">
                  <a16:creationId xmlns:a16="http://schemas.microsoft.com/office/drawing/2014/main" id="{D46B81EF-FCE5-4BDA-85DF-6D561882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B4AB18E4-A87B-4EAE-B0A7-1626A54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B9BFBF72-23B1-4010-8A7F-58517A522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FB007166-9EE4-4DDB-8518-C02E4D5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BEF736F3-69BC-4BEB-AF95-2011F6AB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E220CD5A-C8AF-473E-AC95-9541300D2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EBA5DA1C-0AC7-408E-82C4-81E9DB45C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674387AA-72DF-45EF-8895-A70ABE100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73520C0A-8A73-47B5-8DEE-F835741F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AD7A67F9-441F-4AAC-B372-B8C15D8CB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1CD03DE-9A04-48A4-997F-DE5528FE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391FDFC-E16F-43A3-8BFE-531D7B2F0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3D69A450-2F3D-4111-80A5-B0399B04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04625133-00BF-4FF0-8C90-DF4A2DD59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3A4A9FD0-EE23-4325-B36B-7D36F8EF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9A42EA3E-D467-4144-ACD8-F2C3D55C6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B7869D23-5043-4EE5-AA59-5639F2BB9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8AF08919-A48A-451E-B3B5-3DE09224C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9351E91A-5A15-4000-B032-81C9C1C3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C4F1E6C5-D45A-41E8-BB9F-C79784C73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04043383-9061-4EE8-97AC-B9157C54D5D4}"/>
              </a:ext>
            </a:extLst>
          </p:cNvPr>
          <p:cNvSpPr>
            <a:spLocks noGrp="1"/>
          </p:cNvSpPr>
          <p:nvPr>
            <p:ph type="body"/>
          </p:nvPr>
        </p:nvSpPr>
        <p:spPr>
          <a:xfrm>
            <a:off x="85781" y="5945886"/>
            <a:ext cx="6657759" cy="618465"/>
          </a:xfrm>
        </p:spPr>
        <p:txBody>
          <a:bodyPr anchor="ctr">
            <a:norm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https://www.bing.com/videos/search?q=paul+signac&amp;&amp;view=detail&amp;mid=12B94398DD3271C0771012B94398DD3271C07710&amp;&amp;FORM=VRDGAR&amp;ru=%2Fvideos%2Fsearch%3Fq%3Dpaul%2Bsignac%26FORM%3DHDRSC3</a:t>
            </a:r>
            <a:r>
              <a:rPr lang="en-GB" sz="1200" dirty="0">
                <a:solidFill>
                  <a:srgbClr val="FFFF00"/>
                </a:solidFill>
              </a:rPr>
              <a:t> </a:t>
            </a:r>
          </a:p>
          <a:p>
            <a:endParaRPr lang="en-GB" sz="1800" dirty="0"/>
          </a:p>
        </p:txBody>
      </p:sp>
      <p:sp>
        <p:nvSpPr>
          <p:cNvPr id="40" name="Rectangle 3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D3BFAF-7AF5-6FB8-6419-6B51D2A1E457}"/>
              </a:ext>
            </a:extLst>
          </p:cNvPr>
          <p:cNvSpPr txBox="1"/>
          <p:nvPr/>
        </p:nvSpPr>
        <p:spPr>
          <a:xfrm>
            <a:off x="8488470" y="5278379"/>
            <a:ext cx="364736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Capo di </a:t>
            </a:r>
            <a:r>
              <a:rPr lang="en-GB" dirty="0" err="1">
                <a:solidFill>
                  <a:srgbClr val="FFFF00"/>
                </a:solidFill>
                <a:latin typeface="Bodoni MT Condensed" panose="02070606080606020203" pitchFamily="18" charset="0"/>
              </a:rPr>
              <a:t>Noli</a:t>
            </a:r>
            <a:r>
              <a:rPr lang="en-GB" dirty="0">
                <a:solidFill>
                  <a:srgbClr val="FFFF00"/>
                </a:solidFill>
                <a:latin typeface="Bodoni MT Condensed" panose="02070606080606020203" pitchFamily="18" charset="0"/>
              </a:rPr>
              <a:t> 1900 Paul Signac</a:t>
            </a:r>
          </a:p>
        </p:txBody>
      </p:sp>
      <p:sp>
        <p:nvSpPr>
          <p:cNvPr id="6" name="TextBox 5">
            <a:extLst>
              <a:ext uri="{FF2B5EF4-FFF2-40B4-BE49-F238E27FC236}">
                <a16:creationId xmlns:a16="http://schemas.microsoft.com/office/drawing/2014/main" id="{6B3AB093-688A-53A6-C8AF-17EED248A517}"/>
              </a:ext>
            </a:extLst>
          </p:cNvPr>
          <p:cNvSpPr txBox="1"/>
          <p:nvPr/>
        </p:nvSpPr>
        <p:spPr>
          <a:xfrm>
            <a:off x="56167" y="3706238"/>
            <a:ext cx="4441020" cy="369332"/>
          </a:xfrm>
          <a:prstGeom prst="rect">
            <a:avLst/>
          </a:prstGeom>
          <a:noFill/>
        </p:spPr>
        <p:txBody>
          <a:bodyPr wrap="square" rtlCol="0">
            <a:spAutoFit/>
          </a:bodyPr>
          <a:lstStyle/>
          <a:p>
            <a:pPr algn="ctr"/>
            <a:r>
              <a:rPr lang="en-GB" dirty="0">
                <a:latin typeface="Bodoni MT Condensed" panose="02070606080606020203" pitchFamily="18" charset="0"/>
              </a:rPr>
              <a:t>Entrée du Port de Marseille 1904 Paul Signac</a:t>
            </a:r>
          </a:p>
        </p:txBody>
      </p:sp>
      <p:sp>
        <p:nvSpPr>
          <p:cNvPr id="8" name="TextBox 7">
            <a:extLst>
              <a:ext uri="{FF2B5EF4-FFF2-40B4-BE49-F238E27FC236}">
                <a16:creationId xmlns:a16="http://schemas.microsoft.com/office/drawing/2014/main" id="{8AB3211B-AA3C-E27C-90A5-4556FA4EB99F}"/>
              </a:ext>
            </a:extLst>
          </p:cNvPr>
          <p:cNvSpPr txBox="1"/>
          <p:nvPr/>
        </p:nvSpPr>
        <p:spPr>
          <a:xfrm>
            <a:off x="4581728" y="4629644"/>
            <a:ext cx="3696510"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Place des </a:t>
            </a:r>
            <a:r>
              <a:rPr lang="en-GB" dirty="0" err="1">
                <a:solidFill>
                  <a:srgbClr val="FFFF00"/>
                </a:solidFill>
                <a:latin typeface="Bodoni MT Condensed" panose="02070606080606020203" pitchFamily="18" charset="0"/>
              </a:rPr>
              <a:t>Lices</a:t>
            </a:r>
            <a:r>
              <a:rPr lang="en-GB" dirty="0">
                <a:solidFill>
                  <a:srgbClr val="FFFF00"/>
                </a:solidFill>
                <a:latin typeface="Bodoni MT Condensed" panose="02070606080606020203" pitchFamily="18" charset="0"/>
              </a:rPr>
              <a:t> St Tropez 1893 Paul Signac</a:t>
            </a:r>
          </a:p>
        </p:txBody>
      </p:sp>
      <p:pic>
        <p:nvPicPr>
          <p:cNvPr id="12290" name="Picture 2" descr="See the source image">
            <a:extLst>
              <a:ext uri="{FF2B5EF4-FFF2-40B4-BE49-F238E27FC236}">
                <a16:creationId xmlns:a16="http://schemas.microsoft.com/office/drawing/2014/main" id="{B084ADEF-CA3F-D94E-2B61-514B88FD1F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3776" y="-18858"/>
            <a:ext cx="8588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6EBEDE-7EB4-AC31-D479-377D8D0ED43E}"/>
              </a:ext>
            </a:extLst>
          </p:cNvPr>
          <p:cNvSpPr txBox="1"/>
          <p:nvPr/>
        </p:nvSpPr>
        <p:spPr>
          <a:xfrm>
            <a:off x="2232322" y="6501384"/>
            <a:ext cx="2942793" cy="369332"/>
          </a:xfrm>
          <a:prstGeom prst="rect">
            <a:avLst/>
          </a:prstGeom>
          <a:noFill/>
        </p:spPr>
        <p:txBody>
          <a:bodyPr wrap="square" rtlCol="0">
            <a:spAutoFit/>
          </a:bodyPr>
          <a:lstStyle/>
          <a:p>
            <a:r>
              <a:rPr lang="en-GB" dirty="0">
                <a:latin typeface="Bodoni MT Condensed" panose="02070606080606020203" pitchFamily="18" charset="0"/>
              </a:rPr>
              <a:t>Portrait de Felix </a:t>
            </a:r>
            <a:r>
              <a:rPr lang="en-GB" dirty="0" err="1">
                <a:latin typeface="Bodoni MT Condensed" panose="02070606080606020203" pitchFamily="18" charset="0"/>
              </a:rPr>
              <a:t>Feneon</a:t>
            </a:r>
            <a:r>
              <a:rPr lang="en-GB" dirty="0">
                <a:latin typeface="Bodoni MT Condensed" panose="02070606080606020203" pitchFamily="18" charset="0"/>
              </a:rPr>
              <a:t> 1907 Paul Signac</a:t>
            </a:r>
          </a:p>
        </p:txBody>
      </p:sp>
    </p:spTree>
    <p:extLst>
      <p:ext uri="{BB962C8B-B14F-4D97-AF65-F5344CB8AC3E}">
        <p14:creationId xmlns:p14="http://schemas.microsoft.com/office/powerpoint/2010/main" val="27607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290"/>
                                        </p:tgtEl>
                                        <p:attrNameLst>
                                          <p:attrName>style.visibility</p:attrName>
                                        </p:attrNameLst>
                                      </p:cBhvr>
                                      <p:to>
                                        <p:strVal val="visible"/>
                                      </p:to>
                                    </p:set>
                                    <p:animEffect transition="in" filter="barn(inVertical)">
                                      <p:cBhvr>
                                        <p:cTn id="46" dur="500"/>
                                        <p:tgtEl>
                                          <p:spTgt spid="1229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0A573-EA9D-47A5-AC31-9A1A86F65EA3}"/>
              </a:ext>
            </a:extLst>
          </p:cNvPr>
          <p:cNvSpPr>
            <a:spLocks noGrp="1"/>
          </p:cNvSpPr>
          <p:nvPr>
            <p:ph type="title"/>
          </p:nvPr>
        </p:nvSpPr>
        <p:spPr>
          <a:xfrm>
            <a:off x="8442964" y="687479"/>
            <a:ext cx="3444240" cy="1574874"/>
          </a:xfrm>
        </p:spPr>
        <p:txBody>
          <a:bodyPr anchor="b">
            <a:normAutofit/>
          </a:bodyPr>
          <a:lstStyle/>
          <a:p>
            <a:r>
              <a:rPr lang="en-GB" sz="3600" b="1" dirty="0">
                <a:latin typeface="Bodoni MT" panose="02070603080606020203" pitchFamily="18" charset="0"/>
              </a:rPr>
              <a:t>Paul Serusier </a:t>
            </a:r>
            <a:r>
              <a:rPr lang="en-GB" sz="2400" b="1" dirty="0">
                <a:solidFill>
                  <a:srgbClr val="FF0000"/>
                </a:solidFill>
                <a:latin typeface="Bodoni MT" panose="02070603080606020203" pitchFamily="18" charset="0"/>
              </a:rPr>
              <a:t>(1864- 1927)</a:t>
            </a:r>
          </a:p>
        </p:txBody>
      </p:sp>
      <p:grpSp>
        <p:nvGrpSpPr>
          <p:cNvPr id="16" name="Group 15">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7"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ainting on the wall&#10;&#10;Description automatically generated">
            <a:extLst>
              <a:ext uri="{FF2B5EF4-FFF2-40B4-BE49-F238E27FC236}">
                <a16:creationId xmlns:a16="http://schemas.microsoft.com/office/drawing/2014/main" id="{FEA7A90C-DE76-490E-AF5F-31F714EA60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4246" y="531074"/>
            <a:ext cx="3566160" cy="5577118"/>
          </a:xfrm>
          <a:prstGeom prst="rect">
            <a:avLst/>
          </a:prstGeom>
        </p:spPr>
      </p:pic>
      <p:pic>
        <p:nvPicPr>
          <p:cNvPr id="7" name="Picture 6" descr="A picture containing text, old, sitting, table&#10;&#10;Description automatically generated">
            <a:extLst>
              <a:ext uri="{FF2B5EF4-FFF2-40B4-BE49-F238E27FC236}">
                <a16:creationId xmlns:a16="http://schemas.microsoft.com/office/drawing/2014/main" id="{FA712188-B03C-4950-B087-D7F324B8B3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0297" y="542389"/>
            <a:ext cx="3566160" cy="5577118"/>
          </a:xfrm>
          <a:prstGeom prst="rect">
            <a:avLst/>
          </a:prstGeom>
        </p:spPr>
      </p:pic>
      <p:sp>
        <p:nvSpPr>
          <p:cNvPr id="3" name="Text Placeholder 2">
            <a:extLst>
              <a:ext uri="{FF2B5EF4-FFF2-40B4-BE49-F238E27FC236}">
                <a16:creationId xmlns:a16="http://schemas.microsoft.com/office/drawing/2014/main" id="{ADEB2C2C-EFC8-4C71-B419-F7479977C051}"/>
              </a:ext>
            </a:extLst>
          </p:cNvPr>
          <p:cNvSpPr>
            <a:spLocks noGrp="1"/>
          </p:cNvSpPr>
          <p:nvPr>
            <p:ph type="body"/>
          </p:nvPr>
        </p:nvSpPr>
        <p:spPr>
          <a:xfrm>
            <a:off x="8402701" y="3146746"/>
            <a:ext cx="3444240" cy="2935176"/>
          </a:xfrm>
        </p:spPr>
        <p:txBody>
          <a:bodyPr anchor="ctr">
            <a:normAutofit fontScale="77500" lnSpcReduction="20000"/>
          </a:bodyPr>
          <a:lstStyle/>
          <a:p>
            <a:pPr>
              <a:spcAft>
                <a:spcPts val="600"/>
              </a:spcAft>
            </a:pPr>
            <a:r>
              <a:rPr lang="en-GB" sz="3800" dirty="0">
                <a:latin typeface="Bodoni MT" panose="02070603080606020203" pitchFamily="18" charset="0"/>
              </a:rPr>
              <a:t>Avant-garde painter</a:t>
            </a:r>
          </a:p>
          <a:p>
            <a:pPr>
              <a:spcAft>
                <a:spcPts val="600"/>
              </a:spcAft>
            </a:pPr>
            <a:r>
              <a:rPr lang="en-GB" sz="3800" dirty="0">
                <a:latin typeface="Bodoni MT" panose="02070603080606020203" pitchFamily="18" charset="0"/>
              </a:rPr>
              <a:t>Post-Impressionist</a:t>
            </a:r>
          </a:p>
          <a:p>
            <a:pPr>
              <a:spcAft>
                <a:spcPts val="600"/>
              </a:spcAft>
            </a:pPr>
            <a:r>
              <a:rPr lang="en-GB" sz="3800" dirty="0">
                <a:latin typeface="Bodoni MT" panose="02070603080606020203" pitchFamily="18" charset="0"/>
              </a:rPr>
              <a:t>Synthetism, Symbolism and </a:t>
            </a:r>
            <a:r>
              <a:rPr lang="en-GB" sz="3800" dirty="0" err="1">
                <a:latin typeface="Bodoni MT" panose="02070603080606020203" pitchFamily="18" charset="0"/>
              </a:rPr>
              <a:t>Cloisonnism</a:t>
            </a:r>
            <a:endParaRPr lang="en-GB" sz="3800" dirty="0">
              <a:latin typeface="Bodoni MT" panose="02070603080606020203" pitchFamily="18" charset="0"/>
            </a:endParaRPr>
          </a:p>
          <a:p>
            <a:pPr>
              <a:spcAft>
                <a:spcPts val="600"/>
              </a:spcAft>
            </a:pPr>
            <a:r>
              <a:rPr lang="en-GB" sz="3800" dirty="0">
                <a:latin typeface="Bodoni MT" panose="02070603080606020203" pitchFamily="18" charset="0"/>
              </a:rPr>
              <a:t>Follower of Gauguin</a:t>
            </a:r>
          </a:p>
          <a:p>
            <a:pPr>
              <a:spcAft>
                <a:spcPts val="600"/>
              </a:spcAft>
            </a:pPr>
            <a:endParaRPr lang="en-GB" sz="1800" dirty="0"/>
          </a:p>
          <a:p>
            <a:pPr>
              <a:spcAft>
                <a:spcPts val="600"/>
              </a:spcAft>
            </a:pPr>
            <a:endParaRPr lang="en-GB" sz="1800" dirty="0"/>
          </a:p>
        </p:txBody>
      </p:sp>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396B62-8B57-835E-5C81-291DD483D9CA}"/>
              </a:ext>
            </a:extLst>
          </p:cNvPr>
          <p:cNvSpPr txBox="1"/>
          <p:nvPr/>
        </p:nvSpPr>
        <p:spPr>
          <a:xfrm>
            <a:off x="1387482" y="-17051"/>
            <a:ext cx="6094378" cy="646331"/>
          </a:xfrm>
          <a:prstGeom prst="rect">
            <a:avLst/>
          </a:prstGeom>
          <a:noFill/>
        </p:spPr>
        <p:txBody>
          <a:bodyPr wrap="square">
            <a:spAutoFit/>
          </a:bodyPr>
          <a:lstStyle/>
          <a:p>
            <a:pPr>
              <a:spcAft>
                <a:spcPts val="600"/>
              </a:spcAft>
            </a:pPr>
            <a:r>
              <a:rPr lang="en-GB" sz="1200" dirty="0">
                <a:latin typeface="Bodoni MT" panose="02070603080606020203" pitchFamily="18" charset="0"/>
                <a:hlinkClick r:id="rId4"/>
              </a:rPr>
              <a:t>https://www.bing.com/videos/search?q=paul+serusier&amp;&amp;view=detail&amp;mid=97359D4CA02816FB948097359D4CA02816FB9480&amp;&amp;FORM=VRDGAR&amp;ru=%2Fvideos%2Fsearch%3Fq%3Dpaul%2Bserusier%26FORM%3DHDRSC3</a:t>
            </a:r>
            <a:r>
              <a:rPr lang="en-GB" sz="1200" dirty="0">
                <a:latin typeface="Bodoni MT" panose="02070603080606020203" pitchFamily="18" charset="0"/>
              </a:rPr>
              <a:t> </a:t>
            </a:r>
          </a:p>
        </p:txBody>
      </p:sp>
      <p:sp>
        <p:nvSpPr>
          <p:cNvPr id="8" name="TextBox 7">
            <a:extLst>
              <a:ext uri="{FF2B5EF4-FFF2-40B4-BE49-F238E27FC236}">
                <a16:creationId xmlns:a16="http://schemas.microsoft.com/office/drawing/2014/main" id="{44B6EBA1-734C-D270-A7C6-9666072888BB}"/>
              </a:ext>
            </a:extLst>
          </p:cNvPr>
          <p:cNvSpPr txBox="1"/>
          <p:nvPr/>
        </p:nvSpPr>
        <p:spPr>
          <a:xfrm>
            <a:off x="345059" y="6170521"/>
            <a:ext cx="3595347" cy="369332"/>
          </a:xfrm>
          <a:prstGeom prst="rect">
            <a:avLst/>
          </a:prstGeom>
          <a:noFill/>
        </p:spPr>
        <p:txBody>
          <a:bodyPr wrap="square" rtlCol="0">
            <a:spAutoFit/>
          </a:bodyPr>
          <a:lstStyle/>
          <a:p>
            <a:pPr algn="ctr"/>
            <a:r>
              <a:rPr lang="en-GB" dirty="0">
                <a:solidFill>
                  <a:srgbClr val="0070C0"/>
                </a:solidFill>
                <a:latin typeface="Bodoni MT Condensed" panose="02070606080606020203" pitchFamily="18" charset="0"/>
              </a:rPr>
              <a:t>Le Talisman 1888 Paul Serusier</a:t>
            </a:r>
          </a:p>
        </p:txBody>
      </p:sp>
      <p:sp>
        <p:nvSpPr>
          <p:cNvPr id="9" name="TextBox 8">
            <a:extLst>
              <a:ext uri="{FF2B5EF4-FFF2-40B4-BE49-F238E27FC236}">
                <a16:creationId xmlns:a16="http://schemas.microsoft.com/office/drawing/2014/main" id="{70D77E25-48B4-4F10-385F-942FF422BC74}"/>
              </a:ext>
            </a:extLst>
          </p:cNvPr>
          <p:cNvSpPr txBox="1"/>
          <p:nvPr/>
        </p:nvSpPr>
        <p:spPr>
          <a:xfrm>
            <a:off x="4231532" y="6170521"/>
            <a:ext cx="3566160" cy="369332"/>
          </a:xfrm>
          <a:prstGeom prst="rect">
            <a:avLst/>
          </a:prstGeom>
          <a:noFill/>
        </p:spPr>
        <p:txBody>
          <a:bodyPr wrap="square" rtlCol="0">
            <a:spAutoFit/>
          </a:bodyPr>
          <a:lstStyle/>
          <a:p>
            <a:r>
              <a:rPr lang="en-GB" dirty="0">
                <a:latin typeface="Bodoni MT Condensed" panose="02070606080606020203" pitchFamily="18" charset="0"/>
              </a:rPr>
              <a:t>Paul Ransom en Tenue </a:t>
            </a:r>
            <a:r>
              <a:rPr lang="en-GB" dirty="0" err="1">
                <a:latin typeface="Bodoni MT Condensed" panose="02070606080606020203" pitchFamily="18" charset="0"/>
              </a:rPr>
              <a:t>Nabique</a:t>
            </a:r>
            <a:r>
              <a:rPr lang="en-GB" dirty="0">
                <a:latin typeface="Bodoni MT Condensed" panose="02070606080606020203" pitchFamily="18" charset="0"/>
              </a:rPr>
              <a:t> 1888 Paul Serusier </a:t>
            </a:r>
          </a:p>
        </p:txBody>
      </p:sp>
    </p:spTree>
    <p:extLst>
      <p:ext uri="{BB962C8B-B14F-4D97-AF65-F5344CB8AC3E}">
        <p14:creationId xmlns:p14="http://schemas.microsoft.com/office/powerpoint/2010/main" val="31340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 calcmode="lin" valueType="num">
                                      <p:cBhvr additive="base">
                                        <p:cTn id="5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Lst>
  </p:timing>
</p:sld>
</file>

<file path=ppt/slides/slide36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C654-551D-A65A-9563-396B44A8D708}"/>
              </a:ext>
            </a:extLst>
          </p:cNvPr>
          <p:cNvSpPr>
            <a:spLocks noGrp="1"/>
          </p:cNvSpPr>
          <p:nvPr>
            <p:ph type="title"/>
          </p:nvPr>
        </p:nvSpPr>
        <p:spPr/>
        <p:txBody>
          <a:bodyPr/>
          <a:lstStyle/>
          <a:p>
            <a:r>
              <a:rPr lang="en-GB" dirty="0"/>
              <a:t>Trends</a:t>
            </a:r>
          </a:p>
        </p:txBody>
      </p:sp>
      <p:sp>
        <p:nvSpPr>
          <p:cNvPr id="3" name="Text Placeholder 2">
            <a:extLst>
              <a:ext uri="{FF2B5EF4-FFF2-40B4-BE49-F238E27FC236}">
                <a16:creationId xmlns:a16="http://schemas.microsoft.com/office/drawing/2014/main" id="{F2A31F4C-FA40-259C-F820-AED3A85B6BF6}"/>
              </a:ext>
            </a:extLst>
          </p:cNvPr>
          <p:cNvSpPr>
            <a:spLocks noGrp="1"/>
          </p:cNvSpPr>
          <p:nvPr>
            <p:ph type="body"/>
          </p:nvPr>
        </p:nvSpPr>
        <p:spPr/>
        <p:txBody>
          <a:bodyPr/>
          <a:lstStyle/>
          <a:p>
            <a:r>
              <a:rPr lang="en-GB" b="1" dirty="0"/>
              <a:t>Symbolism</a:t>
            </a:r>
            <a:r>
              <a:rPr lang="en-GB" sz="2400" b="1" dirty="0"/>
              <a:t>:  </a:t>
            </a:r>
            <a:r>
              <a:rPr lang="en-GB" sz="2400" dirty="0"/>
              <a:t>Belief that art should reflect an </a:t>
            </a:r>
            <a:r>
              <a:rPr lang="en-GB" sz="2400" b="1" dirty="0"/>
              <a:t>emotion</a:t>
            </a:r>
            <a:r>
              <a:rPr lang="en-GB" sz="2400" dirty="0"/>
              <a:t> or an</a:t>
            </a:r>
            <a:r>
              <a:rPr lang="en-GB" sz="2400" b="1" dirty="0"/>
              <a:t> idea </a:t>
            </a:r>
            <a:r>
              <a:rPr lang="en-GB" sz="2400" dirty="0"/>
              <a:t>instead of the scientifically observed world</a:t>
            </a:r>
          </a:p>
          <a:p>
            <a:endParaRPr lang="en-GB" sz="2400" dirty="0"/>
          </a:p>
          <a:p>
            <a:r>
              <a:rPr lang="en-GB" b="1" dirty="0"/>
              <a:t>Synthetism:  </a:t>
            </a:r>
            <a:r>
              <a:rPr lang="en-GB" sz="2400" dirty="0"/>
              <a:t>The art of representing things in</a:t>
            </a:r>
            <a:r>
              <a:rPr lang="en-GB" sz="2400" b="1" dirty="0"/>
              <a:t> two-dimensional </a:t>
            </a:r>
            <a:r>
              <a:rPr lang="en-GB" sz="2400" dirty="0"/>
              <a:t>areas of </a:t>
            </a:r>
            <a:r>
              <a:rPr lang="en-GB" sz="2400" b="1" dirty="0"/>
              <a:t>pure colour </a:t>
            </a:r>
            <a:r>
              <a:rPr lang="en-GB" sz="2400" dirty="0"/>
              <a:t>and with some </a:t>
            </a:r>
            <a:r>
              <a:rPr lang="en-GB" sz="2400" b="1" dirty="0"/>
              <a:t>strong lines</a:t>
            </a:r>
          </a:p>
          <a:p>
            <a:pPr marL="0" indent="0">
              <a:buNone/>
            </a:pPr>
            <a:endParaRPr lang="en-GB" b="1" dirty="0"/>
          </a:p>
          <a:p>
            <a:r>
              <a:rPr lang="en-GB" b="1" dirty="0" err="1"/>
              <a:t>Cloisonnism</a:t>
            </a:r>
            <a:r>
              <a:rPr lang="en-GB" b="1" dirty="0"/>
              <a:t>:  </a:t>
            </a:r>
            <a:r>
              <a:rPr lang="en-GB" sz="2400" dirty="0"/>
              <a:t>Style of Post-Impressionism painting with  </a:t>
            </a:r>
            <a:r>
              <a:rPr lang="en-GB" sz="2400" b="1" dirty="0"/>
              <a:t>bold</a:t>
            </a:r>
            <a:r>
              <a:rPr lang="en-GB" sz="2400" dirty="0"/>
              <a:t> and </a:t>
            </a:r>
            <a:r>
              <a:rPr lang="en-GB" sz="2400" b="1" dirty="0"/>
              <a:t>flat forms </a:t>
            </a:r>
            <a:r>
              <a:rPr lang="en-GB" sz="2400" dirty="0"/>
              <a:t>separated by by </a:t>
            </a:r>
            <a:r>
              <a:rPr lang="en-GB" sz="2400" b="1" dirty="0"/>
              <a:t>dark contours</a:t>
            </a:r>
          </a:p>
        </p:txBody>
      </p:sp>
    </p:spTree>
    <p:extLst>
      <p:ext uri="{BB962C8B-B14F-4D97-AF65-F5344CB8AC3E}">
        <p14:creationId xmlns:p14="http://schemas.microsoft.com/office/powerpoint/2010/main" val="425568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0E2B-C918-E13A-683A-FE0CE1061758}"/>
              </a:ext>
            </a:extLst>
          </p:cNvPr>
          <p:cNvSpPr>
            <a:spLocks noGrp="1"/>
          </p:cNvSpPr>
          <p:nvPr>
            <p:ph type="title"/>
          </p:nvPr>
        </p:nvSpPr>
        <p:spPr/>
        <p:txBody>
          <a:bodyPr/>
          <a:lstStyle/>
          <a:p>
            <a:r>
              <a:rPr lang="en-GB" dirty="0"/>
              <a:t>Symbolism</a:t>
            </a:r>
          </a:p>
        </p:txBody>
      </p:sp>
      <p:sp>
        <p:nvSpPr>
          <p:cNvPr id="3" name="Text Placeholder 2">
            <a:extLst>
              <a:ext uri="{FF2B5EF4-FFF2-40B4-BE49-F238E27FC236}">
                <a16:creationId xmlns:a16="http://schemas.microsoft.com/office/drawing/2014/main" id="{AAC07B16-3452-C958-085D-7C02A38CEB64}"/>
              </a:ext>
            </a:extLst>
          </p:cNvPr>
          <p:cNvSpPr>
            <a:spLocks noGrp="1"/>
          </p:cNvSpPr>
          <p:nvPr>
            <p:ph type="body"/>
          </p:nvPr>
        </p:nvSpPr>
        <p:spPr/>
        <p:txBody>
          <a:bodyPr/>
          <a:lstStyle/>
          <a:p>
            <a:endParaRPr lang="en-GB"/>
          </a:p>
        </p:txBody>
      </p:sp>
      <p:pic>
        <p:nvPicPr>
          <p:cNvPr id="26626" name="Picture 2" descr="Paul Serusier | Symbolist / Post-impressionist painter | Painting ...">
            <a:extLst>
              <a:ext uri="{FF2B5EF4-FFF2-40B4-BE49-F238E27FC236}">
                <a16:creationId xmlns:a16="http://schemas.microsoft.com/office/drawing/2014/main" id="{9CFDDFB3-1319-2AAA-B3EA-7638F2E8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59"/>
            <a:ext cx="8288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FB8EEC-6683-C9E9-2913-9F96055CFC3A}"/>
              </a:ext>
            </a:extLst>
          </p:cNvPr>
          <p:cNvSpPr txBox="1"/>
          <p:nvPr/>
        </p:nvSpPr>
        <p:spPr>
          <a:xfrm>
            <a:off x="8537713" y="5277678"/>
            <a:ext cx="3289852" cy="369332"/>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Gardien</a:t>
            </a:r>
            <a:r>
              <a:rPr lang="en-GB" dirty="0">
                <a:latin typeface="Bodoni MT Condensed" panose="02070606080606020203" pitchFamily="18" charset="0"/>
              </a:rPr>
              <a:t> de Vaches Paul Serusier </a:t>
            </a:r>
          </a:p>
        </p:txBody>
      </p:sp>
    </p:spTree>
    <p:extLst>
      <p:ext uri="{BB962C8B-B14F-4D97-AF65-F5344CB8AC3E}">
        <p14:creationId xmlns:p14="http://schemas.microsoft.com/office/powerpoint/2010/main" val="6781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randombar(horizontal)">
                                      <p:cBhvr>
                                        <p:cTn id="13" dur="500"/>
                                        <p:tgtEl>
                                          <p:spTgt spid="266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8206-053B-1032-9E06-2AC8A4CFD4E4}"/>
              </a:ext>
            </a:extLst>
          </p:cNvPr>
          <p:cNvSpPr>
            <a:spLocks noGrp="1"/>
          </p:cNvSpPr>
          <p:nvPr>
            <p:ph type="title"/>
          </p:nvPr>
        </p:nvSpPr>
        <p:spPr/>
        <p:txBody>
          <a:bodyPr/>
          <a:lstStyle/>
          <a:p>
            <a:r>
              <a:rPr lang="en-GB" dirty="0"/>
              <a:t>Synthetism</a:t>
            </a:r>
          </a:p>
        </p:txBody>
      </p:sp>
      <p:sp>
        <p:nvSpPr>
          <p:cNvPr id="3" name="Text Placeholder 2">
            <a:extLst>
              <a:ext uri="{FF2B5EF4-FFF2-40B4-BE49-F238E27FC236}">
                <a16:creationId xmlns:a16="http://schemas.microsoft.com/office/drawing/2014/main" id="{294A9D0D-F620-E689-BA48-E5A100C60207}"/>
              </a:ext>
            </a:extLst>
          </p:cNvPr>
          <p:cNvSpPr>
            <a:spLocks noGrp="1"/>
          </p:cNvSpPr>
          <p:nvPr>
            <p:ph type="body"/>
          </p:nvPr>
        </p:nvSpPr>
        <p:spPr/>
        <p:txBody>
          <a:bodyPr/>
          <a:lstStyle/>
          <a:p>
            <a:endParaRPr lang="en-GB"/>
          </a:p>
        </p:txBody>
      </p:sp>
      <p:pic>
        <p:nvPicPr>
          <p:cNvPr id="27650" name="Picture 2" descr="Madeline with the Offering - Paul Serusier | Artist, Painting, Artwork">
            <a:extLst>
              <a:ext uri="{FF2B5EF4-FFF2-40B4-BE49-F238E27FC236}">
                <a16:creationId xmlns:a16="http://schemas.microsoft.com/office/drawing/2014/main" id="{32D67444-9535-E752-C9B0-C00B51F61E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375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7BCCA-2CC0-51B1-8C53-6055B745AD36}"/>
              </a:ext>
            </a:extLst>
          </p:cNvPr>
          <p:cNvSpPr txBox="1"/>
          <p:nvPr/>
        </p:nvSpPr>
        <p:spPr>
          <a:xfrm>
            <a:off x="8746435" y="5208104"/>
            <a:ext cx="3230217" cy="372976"/>
          </a:xfrm>
          <a:prstGeom prst="rect">
            <a:avLst/>
          </a:prstGeom>
          <a:noFill/>
        </p:spPr>
        <p:txBody>
          <a:bodyPr wrap="square" rtlCol="0">
            <a:spAutoFit/>
          </a:bodyPr>
          <a:lstStyle/>
          <a:p>
            <a:r>
              <a:rPr lang="en-GB" dirty="0">
                <a:latin typeface="Bodoni MT Condensed" panose="02070606080606020203" pitchFamily="18" charset="0"/>
              </a:rPr>
              <a:t>Madeleine et Son </a:t>
            </a:r>
            <a:r>
              <a:rPr lang="en-GB" dirty="0" err="1">
                <a:latin typeface="Bodoni MT Condensed" panose="02070606080606020203" pitchFamily="18" charset="0"/>
              </a:rPr>
              <a:t>Offrande</a:t>
            </a:r>
            <a:r>
              <a:rPr lang="en-GB" dirty="0">
                <a:latin typeface="Bodoni MT Condensed" panose="02070606080606020203" pitchFamily="18" charset="0"/>
              </a:rPr>
              <a:t> Paul Serusier</a:t>
            </a:r>
          </a:p>
        </p:txBody>
      </p:sp>
    </p:spTree>
    <p:extLst>
      <p:ext uri="{BB962C8B-B14F-4D97-AF65-F5344CB8AC3E}">
        <p14:creationId xmlns:p14="http://schemas.microsoft.com/office/powerpoint/2010/main" val="23950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7650"/>
                                        </p:tgtEl>
                                        <p:attrNameLst>
                                          <p:attrName>style.visibility</p:attrName>
                                        </p:attrNameLst>
                                      </p:cBhvr>
                                      <p:to>
                                        <p:strVal val="visible"/>
                                      </p:to>
                                    </p:set>
                                    <p:animEffect transition="in" filter="circle(in)">
                                      <p:cBhvr>
                                        <p:cTn id="13" dur="2000"/>
                                        <p:tgtEl>
                                          <p:spTgt spid="276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B8D8-7D68-4768-83FA-E2A34A2F718A}"/>
              </a:ext>
            </a:extLst>
          </p:cNvPr>
          <p:cNvSpPr>
            <a:spLocks noGrp="1"/>
          </p:cNvSpPr>
          <p:nvPr>
            <p:ph type="title"/>
          </p:nvPr>
        </p:nvSpPr>
        <p:spPr>
          <a:xfrm>
            <a:off x="6400800" y="484632"/>
            <a:ext cx="5299586" cy="1609344"/>
          </a:xfrm>
          <a:ln>
            <a:noFill/>
          </a:ln>
        </p:spPr>
        <p:txBody>
          <a:bodyPr>
            <a:normAutofit/>
          </a:bodyPr>
          <a:lstStyle/>
          <a:p>
            <a:r>
              <a:rPr lang="en-GB" sz="4000" b="1" dirty="0">
                <a:solidFill>
                  <a:srgbClr val="FFC000"/>
                </a:solidFill>
                <a:latin typeface="Goudy Old Style" panose="02020502050305020303" pitchFamily="18" charset="0"/>
              </a:rPr>
              <a:t>Simon </a:t>
            </a:r>
            <a:r>
              <a:rPr lang="en-GB" sz="4000" b="1" dirty="0" err="1">
                <a:solidFill>
                  <a:srgbClr val="FFC000"/>
                </a:solidFill>
                <a:latin typeface="Goudy Old Style" panose="02020502050305020303" pitchFamily="18" charset="0"/>
              </a:rPr>
              <a:t>Vouet</a:t>
            </a:r>
            <a:r>
              <a:rPr lang="en-GB" sz="4000" b="1" dirty="0">
                <a:solidFill>
                  <a:srgbClr val="FFC000"/>
                </a:solidFill>
                <a:latin typeface="Goudy Old Style" panose="02020502050305020303" pitchFamily="18" charset="0"/>
              </a:rPr>
              <a:t> </a:t>
            </a:r>
            <a:r>
              <a:rPr lang="en-GB" sz="2800" dirty="0">
                <a:latin typeface="Goudy Old Style" panose="02020502050305020303" pitchFamily="18" charset="0"/>
              </a:rPr>
              <a:t>1590-1649</a:t>
            </a:r>
          </a:p>
        </p:txBody>
      </p:sp>
      <p:pic>
        <p:nvPicPr>
          <p:cNvPr id="9" name="Picture 8" descr="A person looking at the camera&#10;&#10;Description automatically generated">
            <a:extLst>
              <a:ext uri="{FF2B5EF4-FFF2-40B4-BE49-F238E27FC236}">
                <a16:creationId xmlns:a16="http://schemas.microsoft.com/office/drawing/2014/main" id="{7C81335E-9C55-4D63-897D-4A12686794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20" y="10"/>
            <a:ext cx="2917436" cy="3407764"/>
          </a:xfrm>
          <a:prstGeom prst="rect">
            <a:avLst/>
          </a:prstGeom>
        </p:spPr>
      </p:pic>
      <p:pic>
        <p:nvPicPr>
          <p:cNvPr id="7" name="Picture 6" descr="A person sitting on a bed&#10;&#10;Description automatically generated">
            <a:extLst>
              <a:ext uri="{FF2B5EF4-FFF2-40B4-BE49-F238E27FC236}">
                <a16:creationId xmlns:a16="http://schemas.microsoft.com/office/drawing/2014/main" id="{343DEAAA-2F47-4B63-824A-DA3D3BC056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017642" y="0"/>
            <a:ext cx="2917457" cy="3407774"/>
          </a:xfrm>
          <a:prstGeom prst="rect">
            <a:avLst/>
          </a:prstGeom>
        </p:spPr>
      </p:pic>
      <p:pic>
        <p:nvPicPr>
          <p:cNvPr id="5" name="Picture 4" descr="A picture containing person, woman, holding, looking&#10;&#10;Description automatically generated">
            <a:extLst>
              <a:ext uri="{FF2B5EF4-FFF2-40B4-BE49-F238E27FC236}">
                <a16:creationId xmlns:a16="http://schemas.microsoft.com/office/drawing/2014/main" id="{50959063-9C38-4425-9318-771608592C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20" y="3494314"/>
            <a:ext cx="5926333" cy="3363686"/>
          </a:xfrm>
          <a:prstGeom prst="rect">
            <a:avLst/>
          </a:prstGeom>
        </p:spPr>
      </p:pic>
      <p:sp>
        <p:nvSpPr>
          <p:cNvPr id="3" name="Text Placeholder 2">
            <a:extLst>
              <a:ext uri="{FF2B5EF4-FFF2-40B4-BE49-F238E27FC236}">
                <a16:creationId xmlns:a16="http://schemas.microsoft.com/office/drawing/2014/main" id="{2C7B0940-CDAD-400D-98D1-47E2EF6163A4}"/>
              </a:ext>
            </a:extLst>
          </p:cNvPr>
          <p:cNvSpPr>
            <a:spLocks noGrp="1"/>
          </p:cNvSpPr>
          <p:nvPr>
            <p:ph type="body"/>
          </p:nvPr>
        </p:nvSpPr>
        <p:spPr>
          <a:xfrm>
            <a:off x="6400800" y="2121408"/>
            <a:ext cx="5118756" cy="4050792"/>
          </a:xfrm>
        </p:spPr>
        <p:txBody>
          <a:bodyPr>
            <a:normAutofit/>
          </a:bodyPr>
          <a:lstStyle/>
          <a:p>
            <a:pPr marL="342900" indent="-342900">
              <a:buFont typeface="Arial" panose="020B0604020202020204" pitchFamily="34" charset="0"/>
              <a:buChar char="•"/>
            </a:pPr>
            <a:r>
              <a:rPr lang="en-GB" sz="3200" b="1" dirty="0">
                <a:latin typeface="Ink Free" panose="03080402000500000000" pitchFamily="66" charset="0"/>
              </a:rPr>
              <a:t>Clair </a:t>
            </a:r>
            <a:r>
              <a:rPr lang="en-GB" sz="3200" b="1" dirty="0" err="1">
                <a:latin typeface="Ink Free" panose="03080402000500000000" pitchFamily="66" charset="0"/>
              </a:rPr>
              <a:t>Obscur</a:t>
            </a:r>
            <a:endParaRPr lang="en-GB" sz="3200" b="1" dirty="0">
              <a:latin typeface="Ink Free" panose="03080402000500000000" pitchFamily="66" charset="0"/>
            </a:endParaRPr>
          </a:p>
          <a:p>
            <a:pPr marL="342900" indent="-342900">
              <a:buFont typeface="Arial" panose="020B0604020202020204" pitchFamily="34" charset="0"/>
              <a:buChar char="•"/>
            </a:pPr>
            <a:r>
              <a:rPr lang="en-GB" sz="3200" b="1" dirty="0">
                <a:latin typeface="Ink Free" panose="03080402000500000000" pitchFamily="66" charset="0"/>
              </a:rPr>
              <a:t>Sensuous even in pain</a:t>
            </a:r>
          </a:p>
          <a:p>
            <a:pPr marL="342900" indent="-342900">
              <a:buFont typeface="Arial" panose="020B0604020202020204" pitchFamily="34" charset="0"/>
              <a:buChar char="•"/>
            </a:pPr>
            <a:r>
              <a:rPr lang="en-GB" sz="3200" b="1" dirty="0">
                <a:latin typeface="Ink Free" panose="03080402000500000000" pitchFamily="66" charset="0"/>
              </a:rPr>
              <a:t>Baroque in style</a:t>
            </a:r>
          </a:p>
          <a:p>
            <a:pPr marL="342900" indent="-342900">
              <a:buFont typeface="Arial" panose="020B0604020202020204" pitchFamily="34" charset="0"/>
              <a:buChar char="•"/>
            </a:pPr>
            <a:r>
              <a:rPr lang="en-GB" sz="3200" b="1" dirty="0">
                <a:latin typeface="Ink Free" panose="03080402000500000000" pitchFamily="66" charset="0"/>
              </a:rPr>
              <a:t>Formal in structure</a:t>
            </a:r>
          </a:p>
          <a:p>
            <a:pPr marL="342900" indent="-342900">
              <a:buFont typeface="Arial" panose="020B0604020202020204" pitchFamily="34" charset="0"/>
              <a:buChar char="•"/>
            </a:pPr>
            <a:r>
              <a:rPr lang="en-GB" sz="3200" b="1" dirty="0">
                <a:latin typeface="Ink Free" panose="03080402000500000000" pitchFamily="66" charset="0"/>
              </a:rPr>
              <a:t>New form of portraiture</a:t>
            </a: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4" name="TextBox 3">
            <a:extLst>
              <a:ext uri="{FF2B5EF4-FFF2-40B4-BE49-F238E27FC236}">
                <a16:creationId xmlns:a16="http://schemas.microsoft.com/office/drawing/2014/main" id="{1489277F-4E41-3496-9CD7-2E3A82AC4EF5}"/>
              </a:ext>
            </a:extLst>
          </p:cNvPr>
          <p:cNvSpPr txBox="1"/>
          <p:nvPr/>
        </p:nvSpPr>
        <p:spPr>
          <a:xfrm>
            <a:off x="3111989" y="2877878"/>
            <a:ext cx="2402732" cy="369332"/>
          </a:xfrm>
          <a:prstGeom prst="rect">
            <a:avLst/>
          </a:prstGeom>
          <a:noFill/>
        </p:spPr>
        <p:txBody>
          <a:bodyPr wrap="square" rtlCol="0">
            <a:spAutoFit/>
          </a:bodyPr>
          <a:lstStyle/>
          <a:p>
            <a:pPr algn="ctr"/>
            <a:r>
              <a:rPr lang="en-GB" dirty="0">
                <a:latin typeface="Bodoni MT Condensed" panose="02070606080606020203" pitchFamily="18" charset="0"/>
              </a:rPr>
              <a:t>Virginia Del </a:t>
            </a:r>
            <a:r>
              <a:rPr lang="en-GB" dirty="0" err="1">
                <a:latin typeface="Bodoni MT Condensed" panose="02070606080606020203" pitchFamily="18" charset="0"/>
              </a:rPr>
              <a:t>Vezi</a:t>
            </a:r>
            <a:r>
              <a:rPr lang="en-GB" dirty="0">
                <a:latin typeface="Bodoni MT Condensed" panose="02070606080606020203" pitchFamily="18" charset="0"/>
              </a:rPr>
              <a:t> (?) c.1620s</a:t>
            </a:r>
          </a:p>
        </p:txBody>
      </p:sp>
      <p:sp>
        <p:nvSpPr>
          <p:cNvPr id="6" name="TextBox 5">
            <a:extLst>
              <a:ext uri="{FF2B5EF4-FFF2-40B4-BE49-F238E27FC236}">
                <a16:creationId xmlns:a16="http://schemas.microsoft.com/office/drawing/2014/main" id="{A7E1EC7F-40FD-9CF9-E8DE-6ABD77D6B6EC}"/>
              </a:ext>
            </a:extLst>
          </p:cNvPr>
          <p:cNvSpPr txBox="1"/>
          <p:nvPr/>
        </p:nvSpPr>
        <p:spPr>
          <a:xfrm>
            <a:off x="194553" y="3093683"/>
            <a:ext cx="2722903" cy="369332"/>
          </a:xfrm>
          <a:prstGeom prst="rect">
            <a:avLst/>
          </a:prstGeom>
          <a:noFill/>
        </p:spPr>
        <p:txBody>
          <a:bodyPr wrap="square" rtlCol="0">
            <a:spAutoFit/>
          </a:bodyPr>
          <a:lstStyle/>
          <a:p>
            <a:pPr algn="ctr"/>
            <a:r>
              <a:rPr lang="en-GB" dirty="0">
                <a:latin typeface="Bodoni MT Condensed" panose="02070606080606020203" pitchFamily="18" charset="0"/>
              </a:rPr>
              <a:t>Marie de </a:t>
            </a:r>
            <a:r>
              <a:rPr lang="en-GB" dirty="0" err="1">
                <a:latin typeface="Bodoni MT Condensed" panose="02070606080606020203" pitchFamily="18" charset="0"/>
              </a:rPr>
              <a:t>l’Ascencion</a:t>
            </a:r>
            <a:r>
              <a:rPr lang="en-GB" dirty="0">
                <a:latin typeface="Bodoni MT Condensed" panose="02070606080606020203" pitchFamily="18" charset="0"/>
              </a:rPr>
              <a:t> (.1630s)</a:t>
            </a:r>
          </a:p>
        </p:txBody>
      </p:sp>
      <p:sp>
        <p:nvSpPr>
          <p:cNvPr id="8" name="TextBox 7">
            <a:extLst>
              <a:ext uri="{FF2B5EF4-FFF2-40B4-BE49-F238E27FC236}">
                <a16:creationId xmlns:a16="http://schemas.microsoft.com/office/drawing/2014/main" id="{AB570B1F-9D0E-D91E-D106-F833858EA2A6}"/>
              </a:ext>
            </a:extLst>
          </p:cNvPr>
          <p:cNvSpPr txBox="1"/>
          <p:nvPr/>
        </p:nvSpPr>
        <p:spPr>
          <a:xfrm>
            <a:off x="5935099" y="6342594"/>
            <a:ext cx="3471548" cy="369332"/>
          </a:xfrm>
          <a:prstGeom prst="rect">
            <a:avLst/>
          </a:prstGeom>
          <a:noFill/>
        </p:spPr>
        <p:txBody>
          <a:bodyPr wrap="square" rtlCol="0">
            <a:spAutoFit/>
          </a:bodyPr>
          <a:lstStyle/>
          <a:p>
            <a:r>
              <a:rPr lang="en-GB" dirty="0">
                <a:latin typeface="Bodoni MT Condensed" panose="02070606080606020203" pitchFamily="18" charset="0"/>
              </a:rPr>
              <a:t>Saint Sebastien (1620s)</a:t>
            </a:r>
          </a:p>
        </p:txBody>
      </p:sp>
    </p:spTree>
    <p:extLst>
      <p:ext uri="{BB962C8B-B14F-4D97-AF65-F5344CB8AC3E}">
        <p14:creationId xmlns:p14="http://schemas.microsoft.com/office/powerpoint/2010/main" val="22886703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heel(1)">
                                      <p:cBhvr>
                                        <p:cTn id="65" dur="20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ppt_x"/>
                                          </p:val>
                                        </p:tav>
                                        <p:tav tm="100000">
                                          <p:val>
                                            <p:strVal val="#ppt_x"/>
                                          </p:val>
                                        </p:tav>
                                      </p:tavLst>
                                    </p:anim>
                                    <p:anim calcmode="lin" valueType="num">
                                      <p:cBhvr additive="base">
                                        <p:cTn id="7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7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5B43-C970-29CF-BE32-9CB2B8498E7E}"/>
              </a:ext>
            </a:extLst>
          </p:cNvPr>
          <p:cNvSpPr>
            <a:spLocks noGrp="1"/>
          </p:cNvSpPr>
          <p:nvPr>
            <p:ph type="title"/>
          </p:nvPr>
        </p:nvSpPr>
        <p:spPr/>
        <p:txBody>
          <a:bodyPr/>
          <a:lstStyle/>
          <a:p>
            <a:r>
              <a:rPr lang="en-GB" dirty="0" err="1"/>
              <a:t>Cloisonnism</a:t>
            </a:r>
            <a:r>
              <a:rPr lang="en-GB" dirty="0"/>
              <a:t> </a:t>
            </a:r>
          </a:p>
        </p:txBody>
      </p:sp>
      <p:sp>
        <p:nvSpPr>
          <p:cNvPr id="3" name="Text Placeholder 2">
            <a:extLst>
              <a:ext uri="{FF2B5EF4-FFF2-40B4-BE49-F238E27FC236}">
                <a16:creationId xmlns:a16="http://schemas.microsoft.com/office/drawing/2014/main" id="{2EAA2321-7815-B5FD-AF39-0CB203A2FB3F}"/>
              </a:ext>
            </a:extLst>
          </p:cNvPr>
          <p:cNvSpPr>
            <a:spLocks noGrp="1"/>
          </p:cNvSpPr>
          <p:nvPr>
            <p:ph type="body"/>
          </p:nvPr>
        </p:nvSpPr>
        <p:spPr/>
        <p:txBody>
          <a:bodyPr/>
          <a:lstStyle/>
          <a:p>
            <a:endParaRPr lang="en-GB"/>
          </a:p>
        </p:txBody>
      </p:sp>
      <p:pic>
        <p:nvPicPr>
          <p:cNvPr id="28674" name="Picture 2" descr="Synthetism and Cloisonnism -Paul Sérusier was a French painter who was ...">
            <a:extLst>
              <a:ext uri="{FF2B5EF4-FFF2-40B4-BE49-F238E27FC236}">
                <a16:creationId xmlns:a16="http://schemas.microsoft.com/office/drawing/2014/main" id="{F04107F4-4E5D-B3FD-98F3-CE8BD42DE4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1325" y="0"/>
            <a:ext cx="5400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16BBE2-5CAD-8B0E-8B34-DC963F011A20}"/>
              </a:ext>
            </a:extLst>
          </p:cNvPr>
          <p:cNvSpPr txBox="1"/>
          <p:nvPr/>
        </p:nvSpPr>
        <p:spPr>
          <a:xfrm>
            <a:off x="1878496" y="5744817"/>
            <a:ext cx="4661452" cy="369332"/>
          </a:xfrm>
          <a:prstGeom prst="rect">
            <a:avLst/>
          </a:prstGeom>
          <a:noFill/>
        </p:spPr>
        <p:txBody>
          <a:bodyPr wrap="square" rtlCol="0">
            <a:spAutoFit/>
          </a:bodyPr>
          <a:lstStyle/>
          <a:p>
            <a:pPr algn="r"/>
            <a:r>
              <a:rPr lang="en-GB" dirty="0">
                <a:latin typeface="Bodoni MT Condensed" panose="02070606080606020203" pitchFamily="18" charset="0"/>
              </a:rPr>
              <a:t>Verger Paul Serusier:  </a:t>
            </a:r>
            <a:r>
              <a:rPr lang="en-GB" dirty="0" err="1">
                <a:latin typeface="Bodoni MT Condensed" panose="02070606080606020203" pitchFamily="18" charset="0"/>
              </a:rPr>
              <a:t>Cloisonnism</a:t>
            </a:r>
            <a:r>
              <a:rPr lang="en-GB" dirty="0">
                <a:latin typeface="Bodoni MT Condensed" panose="02070606080606020203" pitchFamily="18" charset="0"/>
              </a:rPr>
              <a:t>, Synthetism, Fauvism</a:t>
            </a:r>
          </a:p>
        </p:txBody>
      </p:sp>
      <p:pic>
        <p:nvPicPr>
          <p:cNvPr id="28676" name="Picture 4" descr="Image result for paul serusier">
            <a:extLst>
              <a:ext uri="{FF2B5EF4-FFF2-40B4-BE49-F238E27FC236}">
                <a16:creationId xmlns:a16="http://schemas.microsoft.com/office/drawing/2014/main" id="{CCF0B235-A418-90EA-0FBB-5AF8DE4589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405" y="1928722"/>
            <a:ext cx="5816706" cy="3710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848077-99A4-8B02-2678-31BE2A001A88}"/>
              </a:ext>
            </a:extLst>
          </p:cNvPr>
          <p:cNvSpPr txBox="1"/>
          <p:nvPr/>
        </p:nvSpPr>
        <p:spPr>
          <a:xfrm>
            <a:off x="496957" y="1417680"/>
            <a:ext cx="5297556" cy="369332"/>
          </a:xfrm>
          <a:prstGeom prst="rect">
            <a:avLst/>
          </a:prstGeom>
          <a:noFill/>
        </p:spPr>
        <p:txBody>
          <a:bodyPr wrap="square" rtlCol="0">
            <a:spAutoFit/>
          </a:bodyPr>
          <a:lstStyle/>
          <a:p>
            <a:r>
              <a:rPr lang="en-GB" dirty="0">
                <a:latin typeface="Bodoni MT Condensed" panose="02070606080606020203" pitchFamily="18" charset="0"/>
              </a:rPr>
              <a:t>Nature </a:t>
            </a:r>
            <a:r>
              <a:rPr lang="en-GB" dirty="0" err="1">
                <a:latin typeface="Bodoni MT Condensed" panose="02070606080606020203" pitchFamily="18" charset="0"/>
              </a:rPr>
              <a:t>Morte</a:t>
            </a:r>
            <a:r>
              <a:rPr lang="en-GB" dirty="0">
                <a:latin typeface="Bodoni MT Condensed" panose="02070606080606020203" pitchFamily="18" charset="0"/>
              </a:rPr>
              <a:t> avec </a:t>
            </a:r>
            <a:r>
              <a:rPr lang="en-GB" dirty="0" err="1">
                <a:latin typeface="Bodoni MT Condensed" panose="02070606080606020203" pitchFamily="18" charset="0"/>
              </a:rPr>
              <a:t>Oignons</a:t>
            </a:r>
            <a:r>
              <a:rPr lang="en-GB" dirty="0">
                <a:latin typeface="Bodoni MT Condensed" panose="02070606080606020203" pitchFamily="18" charset="0"/>
              </a:rPr>
              <a:t> Paul Serusier</a:t>
            </a:r>
          </a:p>
        </p:txBody>
      </p:sp>
    </p:spTree>
    <p:extLst>
      <p:ext uri="{BB962C8B-B14F-4D97-AF65-F5344CB8AC3E}">
        <p14:creationId xmlns:p14="http://schemas.microsoft.com/office/powerpoint/2010/main" val="16472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wipe(down)">
                                      <p:cBhvr>
                                        <p:cTn id="13" dur="500"/>
                                        <p:tgtEl>
                                          <p:spTgt spid="286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8676"/>
                                        </p:tgtEl>
                                        <p:attrNameLst>
                                          <p:attrName>style.visibility</p:attrName>
                                        </p:attrNameLst>
                                      </p:cBhvr>
                                      <p:to>
                                        <p:strVal val="visible"/>
                                      </p:to>
                                    </p:set>
                                    <p:animEffect transition="in" filter="wipe(down)">
                                      <p:cBhvr>
                                        <p:cTn id="24" dur="500"/>
                                        <p:tgtEl>
                                          <p:spTgt spid="2867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B036-E73E-E46F-7036-07F872C35806}"/>
              </a:ext>
            </a:extLst>
          </p:cNvPr>
          <p:cNvSpPr>
            <a:spLocks noGrp="1"/>
          </p:cNvSpPr>
          <p:nvPr>
            <p:ph type="title"/>
          </p:nvPr>
        </p:nvSpPr>
        <p:spPr/>
        <p:txBody>
          <a:bodyPr/>
          <a:lstStyle/>
          <a:p>
            <a:r>
              <a:rPr lang="en-GB" sz="4400" b="1" dirty="0">
                <a:solidFill>
                  <a:srgbClr val="FFC000"/>
                </a:solidFill>
                <a:latin typeface="Bodoni MT" panose="02070603080606020203" pitchFamily="18" charset="0"/>
              </a:rPr>
              <a:t>Paul Serusier </a:t>
            </a:r>
            <a:r>
              <a:rPr lang="en-GB" sz="3200" b="1" dirty="0">
                <a:solidFill>
                  <a:srgbClr val="FF0000"/>
                </a:solidFill>
                <a:latin typeface="Bodoni MT" panose="02070603080606020203" pitchFamily="18" charset="0"/>
              </a:rPr>
              <a:t>(1864- 1927)</a:t>
            </a:r>
            <a:endParaRPr lang="en-GB" dirty="0"/>
          </a:p>
        </p:txBody>
      </p:sp>
      <p:sp>
        <p:nvSpPr>
          <p:cNvPr id="3" name="Text Placeholder 2">
            <a:extLst>
              <a:ext uri="{FF2B5EF4-FFF2-40B4-BE49-F238E27FC236}">
                <a16:creationId xmlns:a16="http://schemas.microsoft.com/office/drawing/2014/main" id="{8B566785-296A-E249-12F9-6C461776002A}"/>
              </a:ext>
            </a:extLst>
          </p:cNvPr>
          <p:cNvSpPr>
            <a:spLocks noGrp="1"/>
          </p:cNvSpPr>
          <p:nvPr>
            <p:ph type="body"/>
          </p:nvPr>
        </p:nvSpPr>
        <p:spPr/>
        <p:txBody>
          <a:bodyPr/>
          <a:lstStyle/>
          <a:p>
            <a:endParaRPr lang="en-GB"/>
          </a:p>
        </p:txBody>
      </p:sp>
      <p:pic>
        <p:nvPicPr>
          <p:cNvPr id="25602" name="Picture 2" descr="Paul Serusier | Symbolist / Post-impressionist painter | Tutt'Art ...">
            <a:extLst>
              <a:ext uri="{FF2B5EF4-FFF2-40B4-BE49-F238E27FC236}">
                <a16:creationId xmlns:a16="http://schemas.microsoft.com/office/drawing/2014/main" id="{6FA30AE5-46FD-D575-BD48-9DBA8A2FE1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087421"/>
            <a:ext cx="7062281" cy="5770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E3199-5390-429F-963F-DEAFAD0AB389}"/>
              </a:ext>
            </a:extLst>
          </p:cNvPr>
          <p:cNvSpPr txBox="1"/>
          <p:nvPr/>
        </p:nvSpPr>
        <p:spPr>
          <a:xfrm>
            <a:off x="7062280" y="6235430"/>
            <a:ext cx="3200400" cy="369332"/>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Ferme</a:t>
            </a:r>
            <a:r>
              <a:rPr lang="en-GB" dirty="0">
                <a:solidFill>
                  <a:srgbClr val="FFC000"/>
                </a:solidFill>
                <a:latin typeface="Bodoni MT Condensed" panose="02070606080606020203" pitchFamily="18" charset="0"/>
              </a:rPr>
              <a:t> Jaune au </a:t>
            </a:r>
            <a:r>
              <a:rPr lang="en-GB" dirty="0" err="1">
                <a:solidFill>
                  <a:srgbClr val="FFC000"/>
                </a:solidFill>
                <a:latin typeface="Bodoni MT Condensed" panose="02070606080606020203" pitchFamily="18" charset="0"/>
              </a:rPr>
              <a:t>Pouldu</a:t>
            </a:r>
            <a:r>
              <a:rPr lang="en-GB" dirty="0">
                <a:solidFill>
                  <a:srgbClr val="FFC000"/>
                </a:solidFill>
                <a:latin typeface="Bodoni MT Condensed" panose="02070606080606020203" pitchFamily="18" charset="0"/>
              </a:rPr>
              <a:t> 1890 Paul Serusier </a:t>
            </a:r>
          </a:p>
        </p:txBody>
      </p:sp>
      <p:pic>
        <p:nvPicPr>
          <p:cNvPr id="25604" name="Picture 4" descr="Image result for paul serusier">
            <a:extLst>
              <a:ext uri="{FF2B5EF4-FFF2-40B4-BE49-F238E27FC236}">
                <a16:creationId xmlns:a16="http://schemas.microsoft.com/office/drawing/2014/main" id="{E61737B7-5C87-499E-D7C4-5445A8DB8C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74349" y="1604520"/>
            <a:ext cx="2635993" cy="411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barn(inVertical)">
                                      <p:cBhvr>
                                        <p:cTn id="13" dur="500"/>
                                        <p:tgtEl>
                                          <p:spTgt spid="2560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604"/>
                                        </p:tgtEl>
                                        <p:attrNameLst>
                                          <p:attrName>style.visibility</p:attrName>
                                        </p:attrNameLst>
                                      </p:cBhvr>
                                      <p:to>
                                        <p:strVal val="visible"/>
                                      </p:to>
                                    </p:set>
                                    <p:animEffect transition="in" filter="circle(in)">
                                      <p:cBhvr>
                                        <p:cTn id="24"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7EAE-D6DD-9502-7D8D-0C8AC84E0718}"/>
              </a:ext>
            </a:extLst>
          </p:cNvPr>
          <p:cNvSpPr>
            <a:spLocks noGrp="1"/>
          </p:cNvSpPr>
          <p:nvPr>
            <p:ph type="title"/>
          </p:nvPr>
        </p:nvSpPr>
        <p:spPr/>
        <p:txBody>
          <a:bodyPr/>
          <a:lstStyle/>
          <a:p>
            <a:r>
              <a:rPr lang="en-GB" sz="4400" b="1" dirty="0">
                <a:latin typeface="Bodoni MT" panose="02070603080606020203" pitchFamily="18" charset="0"/>
              </a:rPr>
              <a:t>Paul Serusier </a:t>
            </a:r>
            <a:r>
              <a:rPr lang="en-GB" sz="3200" b="1" dirty="0">
                <a:solidFill>
                  <a:srgbClr val="FF0000"/>
                </a:solidFill>
                <a:latin typeface="Bodoni MT" panose="02070603080606020203" pitchFamily="18" charset="0"/>
              </a:rPr>
              <a:t>(1864- 1927)</a:t>
            </a:r>
            <a:endParaRPr lang="en-GB" dirty="0"/>
          </a:p>
        </p:txBody>
      </p:sp>
      <p:sp>
        <p:nvSpPr>
          <p:cNvPr id="3" name="Text Placeholder 2">
            <a:extLst>
              <a:ext uri="{FF2B5EF4-FFF2-40B4-BE49-F238E27FC236}">
                <a16:creationId xmlns:a16="http://schemas.microsoft.com/office/drawing/2014/main" id="{AD3AF157-E044-8C42-CA0C-5805D6D0556E}"/>
              </a:ext>
            </a:extLst>
          </p:cNvPr>
          <p:cNvSpPr>
            <a:spLocks noGrp="1"/>
          </p:cNvSpPr>
          <p:nvPr>
            <p:ph type="body"/>
          </p:nvPr>
        </p:nvSpPr>
        <p:spPr/>
        <p:txBody>
          <a:bodyPr/>
          <a:lstStyle/>
          <a:p>
            <a:endParaRPr lang="en-GB" dirty="0"/>
          </a:p>
        </p:txBody>
      </p:sp>
      <p:pic>
        <p:nvPicPr>
          <p:cNvPr id="22530" name="Picture 2" descr="FRENCH PAINTERS: Paul SERUSIER Solitude ou Paysage d'Huelgoat 1892">
            <a:extLst>
              <a:ext uri="{FF2B5EF4-FFF2-40B4-BE49-F238E27FC236}">
                <a16:creationId xmlns:a16="http://schemas.microsoft.com/office/drawing/2014/main" id="{00E050F4-B27C-C126-B041-42DF5DDD14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5608" y="0"/>
            <a:ext cx="5259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165604-5A41-614B-93E6-50881ABBABE4}"/>
              </a:ext>
            </a:extLst>
          </p:cNvPr>
          <p:cNvSpPr txBox="1"/>
          <p:nvPr/>
        </p:nvSpPr>
        <p:spPr>
          <a:xfrm>
            <a:off x="7052553" y="6352162"/>
            <a:ext cx="4679004" cy="369332"/>
          </a:xfrm>
          <a:prstGeom prst="rect">
            <a:avLst/>
          </a:prstGeom>
          <a:noFill/>
        </p:spPr>
        <p:txBody>
          <a:bodyPr wrap="square" rtlCol="0">
            <a:spAutoFit/>
          </a:bodyPr>
          <a:lstStyle/>
          <a:p>
            <a:pPr algn="ctr"/>
            <a:r>
              <a:rPr lang="en-GB" dirty="0">
                <a:latin typeface="Bodoni MT Condensed" panose="02070606080606020203" pitchFamily="18" charset="0"/>
              </a:rPr>
              <a:t>La solitude </a:t>
            </a:r>
            <a:r>
              <a:rPr lang="en-GB" dirty="0" err="1">
                <a:latin typeface="Bodoni MT Condensed" panose="02070606080606020203" pitchFamily="18" charset="0"/>
              </a:rPr>
              <a:t>ou</a:t>
            </a:r>
            <a:r>
              <a:rPr lang="en-GB" dirty="0">
                <a:latin typeface="Bodoni MT Condensed" panose="02070606080606020203" pitchFamily="18" charset="0"/>
              </a:rPr>
              <a:t> le </a:t>
            </a:r>
            <a:r>
              <a:rPr lang="en-GB" dirty="0" err="1">
                <a:latin typeface="Bodoni MT Condensed" panose="02070606080606020203" pitchFamily="18" charset="0"/>
              </a:rPr>
              <a:t>Paysage</a:t>
            </a:r>
            <a:r>
              <a:rPr lang="en-GB" dirty="0">
                <a:latin typeface="Bodoni MT Condensed" panose="02070606080606020203" pitchFamily="18" charset="0"/>
              </a:rPr>
              <a:t> </a:t>
            </a:r>
            <a:r>
              <a:rPr lang="en-GB" dirty="0" err="1">
                <a:latin typeface="Bodoni MT Condensed" panose="02070606080606020203" pitchFamily="18" charset="0"/>
              </a:rPr>
              <a:t>d’Huelgoat</a:t>
            </a:r>
            <a:r>
              <a:rPr lang="en-GB" dirty="0">
                <a:latin typeface="Bodoni MT Condensed" panose="02070606080606020203" pitchFamily="18" charset="0"/>
              </a:rPr>
              <a:t> 1892 Paul  Serusier</a:t>
            </a:r>
          </a:p>
        </p:txBody>
      </p:sp>
      <p:pic>
        <p:nvPicPr>
          <p:cNvPr id="22532" name="Picture 4" descr="Paul Sérusier | French painter | Britannica">
            <a:extLst>
              <a:ext uri="{FF2B5EF4-FFF2-40B4-BE49-F238E27FC236}">
                <a16:creationId xmlns:a16="http://schemas.microsoft.com/office/drawing/2014/main" id="{9B82E2A4-99E9-A8EE-D2BC-385FA03E38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0"/>
            <a:ext cx="5680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8D914D-93A2-AE37-6172-448FDA9C22F6}"/>
              </a:ext>
            </a:extLst>
          </p:cNvPr>
          <p:cNvSpPr txBox="1"/>
          <p:nvPr/>
        </p:nvSpPr>
        <p:spPr>
          <a:xfrm>
            <a:off x="609480" y="6536828"/>
            <a:ext cx="5143620" cy="369332"/>
          </a:xfrm>
          <a:prstGeom prst="rect">
            <a:avLst/>
          </a:prstGeom>
          <a:noFill/>
        </p:spPr>
        <p:txBody>
          <a:bodyPr wrap="square" rtlCol="0">
            <a:spAutoFit/>
          </a:bodyPr>
          <a:lstStyle/>
          <a:p>
            <a:pPr algn="ctr"/>
            <a:r>
              <a:rPr lang="en-GB" dirty="0">
                <a:latin typeface="Bodoni MT Condensed" panose="02070606080606020203" pitchFamily="18" charset="0"/>
              </a:rPr>
              <a:t>Le </a:t>
            </a:r>
            <a:r>
              <a:rPr lang="en-GB" dirty="0" err="1">
                <a:latin typeface="Bodoni MT Condensed" panose="02070606080606020203" pitchFamily="18" charset="0"/>
              </a:rPr>
              <a:t>Pouldu</a:t>
            </a:r>
            <a:r>
              <a:rPr lang="en-GB" dirty="0">
                <a:latin typeface="Bodoni MT Condensed" panose="02070606080606020203" pitchFamily="18" charset="0"/>
              </a:rPr>
              <a:t> 1889 Paul Serusier</a:t>
            </a:r>
          </a:p>
        </p:txBody>
      </p:sp>
    </p:spTree>
    <p:extLst>
      <p:ext uri="{BB962C8B-B14F-4D97-AF65-F5344CB8AC3E}">
        <p14:creationId xmlns:p14="http://schemas.microsoft.com/office/powerpoint/2010/main" val="26412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arn(inVertical)">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532"/>
                                        </p:tgtEl>
                                        <p:attrNameLst>
                                          <p:attrName>style.visibility</p:attrName>
                                        </p:attrNameLst>
                                      </p:cBhvr>
                                      <p:to>
                                        <p:strVal val="visible"/>
                                      </p:to>
                                    </p:set>
                                    <p:animEffect transition="in" filter="wipe(down)">
                                      <p:cBhvr>
                                        <p:cTn id="24" dur="500"/>
                                        <p:tgtEl>
                                          <p:spTgt spid="225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4264-FF5D-66A8-949D-CFA41DE04D4A}"/>
              </a:ext>
            </a:extLst>
          </p:cNvPr>
          <p:cNvSpPr>
            <a:spLocks noGrp="1"/>
          </p:cNvSpPr>
          <p:nvPr>
            <p:ph type="title"/>
          </p:nvPr>
        </p:nvSpPr>
        <p:spPr/>
        <p:txBody>
          <a:bodyPr/>
          <a:lstStyle/>
          <a:p>
            <a:r>
              <a:rPr lang="en-GB" sz="4400" b="1" dirty="0">
                <a:solidFill>
                  <a:srgbClr val="66FF99"/>
                </a:solidFill>
                <a:latin typeface="Bodoni MT" panose="02070603080606020203" pitchFamily="18" charset="0"/>
              </a:rPr>
              <a:t>Paul Serusier </a:t>
            </a:r>
            <a:r>
              <a:rPr lang="en-GB" sz="3200" b="1" dirty="0">
                <a:solidFill>
                  <a:srgbClr val="FF0000"/>
                </a:solidFill>
                <a:latin typeface="Bodoni MT" panose="02070603080606020203" pitchFamily="18" charset="0"/>
              </a:rPr>
              <a:t>(1864- 1927)</a:t>
            </a:r>
            <a:endParaRPr lang="en-GB" dirty="0"/>
          </a:p>
        </p:txBody>
      </p:sp>
      <p:sp>
        <p:nvSpPr>
          <p:cNvPr id="3" name="Text Placeholder 2">
            <a:extLst>
              <a:ext uri="{FF2B5EF4-FFF2-40B4-BE49-F238E27FC236}">
                <a16:creationId xmlns:a16="http://schemas.microsoft.com/office/drawing/2014/main" id="{92F87A0C-F776-3F09-1191-76A3D438FA21}"/>
              </a:ext>
            </a:extLst>
          </p:cNvPr>
          <p:cNvSpPr>
            <a:spLocks noGrp="1"/>
          </p:cNvSpPr>
          <p:nvPr>
            <p:ph type="body"/>
          </p:nvPr>
        </p:nvSpPr>
        <p:spPr/>
        <p:txBody>
          <a:bodyPr/>
          <a:lstStyle/>
          <a:p>
            <a:endParaRPr lang="en-GB"/>
          </a:p>
        </p:txBody>
      </p:sp>
      <p:pic>
        <p:nvPicPr>
          <p:cNvPr id="23554" name="Picture 2" descr="Paul Serusier | Symbolist / Post-impressionist painter | Tutt'Art ...">
            <a:extLst>
              <a:ext uri="{FF2B5EF4-FFF2-40B4-BE49-F238E27FC236}">
                <a16:creationId xmlns:a16="http://schemas.microsoft.com/office/drawing/2014/main" id="{5BF069D1-1977-1E6B-5F6B-B3C827521E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0050" y="0"/>
            <a:ext cx="8851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76A6FC-C3E0-ACDC-22C1-1A1A59F38AC6}"/>
              </a:ext>
            </a:extLst>
          </p:cNvPr>
          <p:cNvSpPr txBox="1"/>
          <p:nvPr/>
        </p:nvSpPr>
        <p:spPr>
          <a:xfrm>
            <a:off x="10725150" y="628650"/>
            <a:ext cx="1228725" cy="1200329"/>
          </a:xfrm>
          <a:prstGeom prst="rect">
            <a:avLst/>
          </a:prstGeom>
          <a:noFill/>
        </p:spPr>
        <p:txBody>
          <a:bodyPr wrap="square" rtlCol="0">
            <a:spAutoFit/>
          </a:bodyPr>
          <a:lstStyle/>
          <a:p>
            <a:r>
              <a:rPr lang="en-GB" dirty="0">
                <a:solidFill>
                  <a:srgbClr val="66FF99"/>
                </a:solidFill>
                <a:latin typeface="Bodoni MT Condensed" panose="02070606080606020203" pitchFamily="18" charset="0"/>
              </a:rPr>
              <a:t>Chemin du </a:t>
            </a:r>
            <a:r>
              <a:rPr lang="en-GB" dirty="0" err="1">
                <a:solidFill>
                  <a:srgbClr val="66FF99"/>
                </a:solidFill>
                <a:latin typeface="Bodoni MT Condensed" panose="02070606080606020203" pitchFamily="18" charset="0"/>
              </a:rPr>
              <a:t>Pouldu</a:t>
            </a:r>
            <a:endParaRPr lang="en-GB" dirty="0">
              <a:solidFill>
                <a:srgbClr val="66FF99"/>
              </a:solidFill>
              <a:latin typeface="Bodoni MT Condensed" panose="02070606080606020203" pitchFamily="18" charset="0"/>
            </a:endParaRPr>
          </a:p>
          <a:p>
            <a:r>
              <a:rPr lang="en-GB" dirty="0">
                <a:solidFill>
                  <a:srgbClr val="66FF99"/>
                </a:solidFill>
                <a:latin typeface="Bodoni MT Condensed" panose="02070606080606020203" pitchFamily="18" charset="0"/>
              </a:rPr>
              <a:t>1903 Paul Serusier</a:t>
            </a:r>
          </a:p>
        </p:txBody>
      </p:sp>
    </p:spTree>
    <p:extLst>
      <p:ext uri="{BB962C8B-B14F-4D97-AF65-F5344CB8AC3E}">
        <p14:creationId xmlns:p14="http://schemas.microsoft.com/office/powerpoint/2010/main" val="102759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circle(in)">
                                      <p:cBhvr>
                                        <p:cTn id="13" dur="20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D422-8C88-A1BB-557E-0769890228A1}"/>
              </a:ext>
            </a:extLst>
          </p:cNvPr>
          <p:cNvSpPr>
            <a:spLocks noGrp="1"/>
          </p:cNvSpPr>
          <p:nvPr>
            <p:ph type="title"/>
          </p:nvPr>
        </p:nvSpPr>
        <p:spPr/>
        <p:txBody>
          <a:bodyPr/>
          <a:lstStyle/>
          <a:p>
            <a:r>
              <a:rPr lang="en-GB" sz="4400" b="1" dirty="0">
                <a:solidFill>
                  <a:srgbClr val="66FF99"/>
                </a:solidFill>
                <a:latin typeface="Bodoni MT" panose="02070603080606020203" pitchFamily="18" charset="0"/>
              </a:rPr>
              <a:t>Paul Serusier </a:t>
            </a:r>
            <a:r>
              <a:rPr lang="en-GB" sz="3200" b="1" dirty="0">
                <a:solidFill>
                  <a:srgbClr val="FF0000"/>
                </a:solidFill>
                <a:latin typeface="Bodoni MT" panose="02070603080606020203" pitchFamily="18" charset="0"/>
              </a:rPr>
              <a:t>(1864- 1927)</a:t>
            </a:r>
            <a:endParaRPr lang="en-GB" dirty="0"/>
          </a:p>
        </p:txBody>
      </p:sp>
      <p:sp>
        <p:nvSpPr>
          <p:cNvPr id="3" name="Text Placeholder 2">
            <a:extLst>
              <a:ext uri="{FF2B5EF4-FFF2-40B4-BE49-F238E27FC236}">
                <a16:creationId xmlns:a16="http://schemas.microsoft.com/office/drawing/2014/main" id="{AABAA40E-9C73-C6F6-A957-E5D4CF3B73FD}"/>
              </a:ext>
            </a:extLst>
          </p:cNvPr>
          <p:cNvSpPr>
            <a:spLocks noGrp="1"/>
          </p:cNvSpPr>
          <p:nvPr>
            <p:ph type="body"/>
          </p:nvPr>
        </p:nvSpPr>
        <p:spPr/>
        <p:txBody>
          <a:bodyPr/>
          <a:lstStyle/>
          <a:p>
            <a:endParaRPr lang="en-GB"/>
          </a:p>
        </p:txBody>
      </p:sp>
      <p:pic>
        <p:nvPicPr>
          <p:cNvPr id="24578" name="Picture 2" descr="Paul Sérusier (1864-1927) ~ Huelgoat | Paul gauguin, Painting, Art">
            <a:extLst>
              <a:ext uri="{FF2B5EF4-FFF2-40B4-BE49-F238E27FC236}">
                <a16:creationId xmlns:a16="http://schemas.microsoft.com/office/drawing/2014/main" id="{B4A39CDF-B9DE-ABC8-4F2B-E4D989D93A7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81647" y="0"/>
            <a:ext cx="5124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68582E-8D97-5DA7-8D4B-EC47AC68629C}"/>
              </a:ext>
            </a:extLst>
          </p:cNvPr>
          <p:cNvSpPr txBox="1"/>
          <p:nvPr/>
        </p:nvSpPr>
        <p:spPr>
          <a:xfrm>
            <a:off x="8346332" y="6507485"/>
            <a:ext cx="3485136" cy="369332"/>
          </a:xfrm>
          <a:prstGeom prst="rect">
            <a:avLst/>
          </a:prstGeom>
          <a:noFill/>
        </p:spPr>
        <p:txBody>
          <a:bodyPr wrap="square" rtlCol="0">
            <a:spAutoFit/>
          </a:bodyPr>
          <a:lstStyle/>
          <a:p>
            <a:pPr algn="ctr"/>
            <a:r>
              <a:rPr lang="en-GB" dirty="0" err="1">
                <a:solidFill>
                  <a:srgbClr val="FFC000"/>
                </a:solidFill>
                <a:latin typeface="Bodoni MT Condensed" panose="02070606080606020203" pitchFamily="18" charset="0"/>
              </a:rPr>
              <a:t>Huelgoat</a:t>
            </a:r>
            <a:r>
              <a:rPr lang="en-GB" dirty="0">
                <a:solidFill>
                  <a:srgbClr val="FFC000"/>
                </a:solidFill>
                <a:latin typeface="Bodoni MT Condensed" panose="02070606080606020203" pitchFamily="18" charset="0"/>
              </a:rPr>
              <a:t> 1890 Paul Serusier </a:t>
            </a:r>
          </a:p>
        </p:txBody>
      </p:sp>
      <p:pic>
        <p:nvPicPr>
          <p:cNvPr id="24580" name="Picture 4" descr="Paul Serusier ~ Les Nabis Group | Tutt'Art@ | Pittura • Scultura ...">
            <a:extLst>
              <a:ext uri="{FF2B5EF4-FFF2-40B4-BE49-F238E27FC236}">
                <a16:creationId xmlns:a16="http://schemas.microsoft.com/office/drawing/2014/main" id="{C268A1D1-DCA6-5836-66CE-0A1071992B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744" y="1276920"/>
            <a:ext cx="6446261" cy="49230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7F0AE9-ADC0-14B7-2E46-1FF02BDC7F78}"/>
              </a:ext>
            </a:extLst>
          </p:cNvPr>
          <p:cNvSpPr txBox="1"/>
          <p:nvPr/>
        </p:nvSpPr>
        <p:spPr>
          <a:xfrm>
            <a:off x="609480" y="6200014"/>
            <a:ext cx="5849686"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Avenue de Neuilly 1907 Paul Serusier </a:t>
            </a:r>
          </a:p>
        </p:txBody>
      </p:sp>
      <p:sp>
        <p:nvSpPr>
          <p:cNvPr id="7" name="TextBox 6">
            <a:extLst>
              <a:ext uri="{FF2B5EF4-FFF2-40B4-BE49-F238E27FC236}">
                <a16:creationId xmlns:a16="http://schemas.microsoft.com/office/drawing/2014/main" id="{5462A046-585B-933B-65CC-98E644FEBFE5}"/>
              </a:ext>
            </a:extLst>
          </p:cNvPr>
          <p:cNvSpPr txBox="1"/>
          <p:nvPr/>
        </p:nvSpPr>
        <p:spPr>
          <a:xfrm>
            <a:off x="306846" y="6507485"/>
            <a:ext cx="6152320" cy="276999"/>
          </a:xfrm>
          <a:prstGeom prst="rect">
            <a:avLst/>
          </a:prstGeom>
          <a:noFill/>
        </p:spPr>
        <p:txBody>
          <a:bodyPr wrap="square">
            <a:spAutoFit/>
          </a:bodyPr>
          <a:lstStyle/>
          <a:p>
            <a:r>
              <a:rPr lang="en-GB" sz="1200" dirty="0">
                <a:solidFill>
                  <a:srgbClr val="6E63CB"/>
                </a:solidFill>
                <a:hlinkClick r:id="rId4">
                  <a:extLst>
                    <a:ext uri="{A12FA001-AC4F-418D-AE19-62706E023703}">
                      <ahyp:hlinkClr xmlns:ahyp="http://schemas.microsoft.com/office/drawing/2018/hyperlinkcolor" val="tx"/>
                    </a:ext>
                  </a:extLst>
                </a:hlinkClick>
              </a:rPr>
              <a:t>Paul </a:t>
            </a:r>
            <a:r>
              <a:rPr lang="en-GB" sz="1200" dirty="0" err="1">
                <a:solidFill>
                  <a:srgbClr val="6E63CB"/>
                </a:solidFill>
                <a:hlinkClick r:id="rId4">
                  <a:extLst>
                    <a:ext uri="{A12FA001-AC4F-418D-AE19-62706E023703}">
                      <ahyp:hlinkClr xmlns:ahyp="http://schemas.microsoft.com/office/drawing/2018/hyperlinkcolor" val="tx"/>
                    </a:ext>
                  </a:extLst>
                </a:hlinkClick>
              </a:rPr>
              <a:t>Sérusier</a:t>
            </a:r>
            <a:r>
              <a:rPr lang="en-GB" sz="1200" dirty="0">
                <a:solidFill>
                  <a:srgbClr val="FFFF00"/>
                </a:solidFill>
                <a:hlinkClick r:id="rId4">
                  <a:extLst>
                    <a:ext uri="{A12FA001-AC4F-418D-AE19-62706E023703}">
                      <ahyp:hlinkClr xmlns:ahyp="http://schemas.microsoft.com/office/drawing/2018/hyperlinkcolor" val="tx"/>
                    </a:ext>
                  </a:extLst>
                </a:hlinkClick>
              </a:rPr>
              <a:t> | Prophet of Post-Impressionism - Bing video</a:t>
            </a:r>
            <a:endParaRPr lang="en-GB" sz="1200" dirty="0">
              <a:solidFill>
                <a:srgbClr val="FFFF00"/>
              </a:solidFill>
            </a:endParaRPr>
          </a:p>
        </p:txBody>
      </p:sp>
    </p:spTree>
    <p:extLst>
      <p:ext uri="{BB962C8B-B14F-4D97-AF65-F5344CB8AC3E}">
        <p14:creationId xmlns:p14="http://schemas.microsoft.com/office/powerpoint/2010/main" val="249357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inVertical)">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580"/>
                                        </p:tgtEl>
                                        <p:attrNameLst>
                                          <p:attrName>style.visibility</p:attrName>
                                        </p:attrNameLst>
                                      </p:cBhvr>
                                      <p:to>
                                        <p:strVal val="visible"/>
                                      </p:to>
                                    </p:set>
                                    <p:animEffect transition="in" filter="wipe(down)">
                                      <p:cBhvr>
                                        <p:cTn id="24" dur="500"/>
                                        <p:tgtEl>
                                          <p:spTgt spid="2458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8D42D-2D76-46AF-B66B-F90736D82D08}"/>
              </a:ext>
            </a:extLst>
          </p:cNvPr>
          <p:cNvSpPr>
            <a:spLocks noGrp="1"/>
          </p:cNvSpPr>
          <p:nvPr>
            <p:ph type="title"/>
          </p:nvPr>
        </p:nvSpPr>
        <p:spPr>
          <a:xfrm>
            <a:off x="612648" y="1078992"/>
            <a:ext cx="6268770" cy="1536192"/>
          </a:xfrm>
        </p:spPr>
        <p:txBody>
          <a:bodyPr anchor="b">
            <a:normAutofit/>
          </a:bodyPr>
          <a:lstStyle/>
          <a:p>
            <a:r>
              <a:rPr lang="en-GB" sz="5200" b="1" dirty="0">
                <a:solidFill>
                  <a:schemeClr val="bg1"/>
                </a:solidFill>
                <a:latin typeface="Bodoni MT" panose="02070603080606020203" pitchFamily="18" charset="0"/>
                <a:cs typeface="Angsana New" panose="02020603050405020304" pitchFamily="18" charset="-34"/>
              </a:rPr>
              <a:t>Henri de Toulouse-Lautrec </a:t>
            </a:r>
            <a:r>
              <a:rPr lang="en-GB" sz="3200" b="1" dirty="0">
                <a:solidFill>
                  <a:srgbClr val="FFC000"/>
                </a:solidFill>
                <a:latin typeface="Bodoni MT" panose="02070603080606020203" pitchFamily="18" charset="0"/>
                <a:cs typeface="Angsana New" panose="02020603050405020304" pitchFamily="18" charset="-34"/>
              </a:rPr>
              <a:t>(1864-1901)</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A4BF61FB-DE2D-47F3-A92E-0D442C92B454}"/>
              </a:ext>
            </a:extLst>
          </p:cNvPr>
          <p:cNvSpPr>
            <a:spLocks noGrp="1"/>
          </p:cNvSpPr>
          <p:nvPr>
            <p:ph type="body"/>
          </p:nvPr>
        </p:nvSpPr>
        <p:spPr>
          <a:xfrm>
            <a:off x="593081" y="2935541"/>
            <a:ext cx="6268770" cy="3566160"/>
          </a:xfrm>
        </p:spPr>
        <p:txBody>
          <a:bodyPr>
            <a:normAutofit/>
          </a:bodyPr>
          <a:lstStyle/>
          <a:p>
            <a:pPr>
              <a:spcAft>
                <a:spcPts val="600"/>
              </a:spcAft>
            </a:pPr>
            <a:r>
              <a:rPr lang="en-GB" sz="2600" dirty="0">
                <a:solidFill>
                  <a:schemeClr val="bg1"/>
                </a:solidFill>
                <a:latin typeface="Bodoni MT" panose="02070603080606020203" pitchFamily="18" charset="0"/>
              </a:rPr>
              <a:t>Painter</a:t>
            </a:r>
          </a:p>
          <a:p>
            <a:pPr>
              <a:spcAft>
                <a:spcPts val="600"/>
              </a:spcAft>
            </a:pPr>
            <a:r>
              <a:rPr lang="en-GB" sz="2600" dirty="0">
                <a:solidFill>
                  <a:schemeClr val="bg1"/>
                </a:solidFill>
                <a:latin typeface="Bodoni MT" panose="02070603080606020203" pitchFamily="18" charset="0"/>
              </a:rPr>
              <a:t>Illustrator</a:t>
            </a:r>
          </a:p>
          <a:p>
            <a:pPr>
              <a:spcAft>
                <a:spcPts val="600"/>
              </a:spcAft>
            </a:pPr>
            <a:r>
              <a:rPr lang="en-GB" sz="2600" dirty="0">
                <a:solidFill>
                  <a:schemeClr val="bg1"/>
                </a:solidFill>
                <a:latin typeface="Bodoni MT" panose="02070603080606020203" pitchFamily="18" charset="0"/>
              </a:rPr>
              <a:t>Draughtsman</a:t>
            </a:r>
          </a:p>
          <a:p>
            <a:pPr>
              <a:spcAft>
                <a:spcPts val="600"/>
              </a:spcAft>
            </a:pPr>
            <a:r>
              <a:rPr lang="en-GB" sz="2600" dirty="0">
                <a:solidFill>
                  <a:schemeClr val="bg1"/>
                </a:solidFill>
                <a:latin typeface="Bodoni MT" panose="02070603080606020203" pitchFamily="18" charset="0"/>
              </a:rPr>
              <a:t>Printmaker</a:t>
            </a:r>
          </a:p>
          <a:p>
            <a:pPr>
              <a:spcAft>
                <a:spcPts val="600"/>
              </a:spcAft>
            </a:pPr>
            <a:r>
              <a:rPr lang="en-GB" sz="2600" dirty="0">
                <a:solidFill>
                  <a:schemeClr val="bg1"/>
                </a:solidFill>
                <a:latin typeface="Bodoni MT" panose="02070603080606020203" pitchFamily="18" charset="0"/>
              </a:rPr>
              <a:t>Caricaturist</a:t>
            </a:r>
          </a:p>
          <a:p>
            <a:pPr>
              <a:spcAft>
                <a:spcPts val="600"/>
              </a:spcAft>
            </a:pPr>
            <a:r>
              <a:rPr lang="en-GB" sz="2600" dirty="0">
                <a:solidFill>
                  <a:schemeClr val="bg1"/>
                </a:solidFill>
                <a:latin typeface="Bodoni MT" panose="02070603080606020203" pitchFamily="18" charset="0"/>
              </a:rPr>
              <a:t>Post-Impressionist</a:t>
            </a:r>
          </a:p>
          <a:p>
            <a:pPr>
              <a:spcAft>
                <a:spcPts val="600"/>
              </a:spcAft>
            </a:pPr>
            <a:r>
              <a:rPr lang="en-GB" sz="2600" dirty="0">
                <a:solidFill>
                  <a:schemeClr val="bg1"/>
                </a:solidFill>
                <a:latin typeface="Bodoni MT" panose="02070603080606020203" pitchFamily="18" charset="0"/>
              </a:rPr>
              <a:t>Friend of Cezanne, Gauguin, Van Gogh, Valadon, Degas</a:t>
            </a:r>
          </a:p>
          <a:p>
            <a:pPr>
              <a:spcAft>
                <a:spcPts val="600"/>
              </a:spcAft>
            </a:pPr>
            <a:endParaRPr lang="en-GB" sz="2200" dirty="0"/>
          </a:p>
        </p:txBody>
      </p:sp>
      <p:pic>
        <p:nvPicPr>
          <p:cNvPr id="5" name="Picture 4" descr="A person wearing a black hat&#10;&#10;Description automatically generated">
            <a:extLst>
              <a:ext uri="{FF2B5EF4-FFF2-40B4-BE49-F238E27FC236}">
                <a16:creationId xmlns:a16="http://schemas.microsoft.com/office/drawing/2014/main" id="{01EE9DB8-EBA9-4810-AA84-1D9A85162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4006" y="10"/>
            <a:ext cx="4507993" cy="6857990"/>
          </a:xfrm>
          <a:prstGeom prst="rect">
            <a:avLst/>
          </a:prstGeom>
        </p:spPr>
      </p:pic>
      <p:pic>
        <p:nvPicPr>
          <p:cNvPr id="16386" name="Picture 2" descr="Image result for Toulouse-Lautrec  Painting Van Gogh">
            <a:extLst>
              <a:ext uri="{FF2B5EF4-FFF2-40B4-BE49-F238E27FC236}">
                <a16:creationId xmlns:a16="http://schemas.microsoft.com/office/drawing/2014/main" id="{C650695D-201E-CE4B-64B4-055327CF3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30" y="13437"/>
            <a:ext cx="5659830" cy="6960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009180-36F2-B3DE-DE92-139965430208}"/>
              </a:ext>
            </a:extLst>
          </p:cNvPr>
          <p:cNvSpPr txBox="1"/>
          <p:nvPr/>
        </p:nvSpPr>
        <p:spPr>
          <a:xfrm>
            <a:off x="5778230" y="145915"/>
            <a:ext cx="1715836" cy="923330"/>
          </a:xfrm>
          <a:prstGeom prst="rect">
            <a:avLst/>
          </a:prstGeom>
          <a:noFill/>
        </p:spPr>
        <p:txBody>
          <a:bodyPr wrap="square" rtlCol="0">
            <a:spAutoFit/>
          </a:bodyPr>
          <a:lstStyle/>
          <a:p>
            <a:r>
              <a:rPr lang="en-GB" dirty="0">
                <a:solidFill>
                  <a:srgbClr val="92D050"/>
                </a:solidFill>
                <a:latin typeface="Bodoni MT Condensed" panose="02070606080606020203" pitchFamily="18" charset="0"/>
              </a:rPr>
              <a:t>Vincent Van Gogh</a:t>
            </a:r>
          </a:p>
          <a:p>
            <a:r>
              <a:rPr lang="en-GB" dirty="0">
                <a:solidFill>
                  <a:srgbClr val="92D050"/>
                </a:solidFill>
                <a:latin typeface="Bodoni MT Condensed" panose="02070606080606020203" pitchFamily="18" charset="0"/>
              </a:rPr>
              <a:t>1891</a:t>
            </a:r>
          </a:p>
          <a:p>
            <a:r>
              <a:rPr lang="en-GB" dirty="0">
                <a:solidFill>
                  <a:srgbClr val="92D050"/>
                </a:solidFill>
                <a:latin typeface="Bodoni MT Condensed" panose="02070606080606020203" pitchFamily="18" charset="0"/>
              </a:rPr>
              <a:t>Toulouse-Lautrec</a:t>
            </a:r>
          </a:p>
        </p:txBody>
      </p:sp>
    </p:spTree>
    <p:extLst>
      <p:ext uri="{BB962C8B-B14F-4D97-AF65-F5344CB8AC3E}">
        <p14:creationId xmlns:p14="http://schemas.microsoft.com/office/powerpoint/2010/main" val="22340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6386"/>
                                        </p:tgtEl>
                                        <p:attrNameLst>
                                          <p:attrName>style.visibility</p:attrName>
                                        </p:attrNameLst>
                                      </p:cBhvr>
                                      <p:to>
                                        <p:strVal val="visible"/>
                                      </p:to>
                                    </p:set>
                                    <p:animEffect transition="in" filter="wipe(down)">
                                      <p:cBhvr>
                                        <p:cTn id="60" dur="500"/>
                                        <p:tgtEl>
                                          <p:spTgt spid="1638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5D2FE9-7FC2-4BBB-A54E-7E5EA80C9B34}"/>
              </a:ext>
            </a:extLst>
          </p:cNvPr>
          <p:cNvSpPr>
            <a:spLocks noGrp="1"/>
          </p:cNvSpPr>
          <p:nvPr>
            <p:ph type="title"/>
          </p:nvPr>
        </p:nvSpPr>
        <p:spPr>
          <a:xfrm>
            <a:off x="838200" y="4435052"/>
            <a:ext cx="3093720" cy="1645920"/>
          </a:xfrm>
        </p:spPr>
        <p:txBody>
          <a:bodyPr>
            <a:normAutofit/>
          </a:bodyPr>
          <a:lstStyle/>
          <a:p>
            <a:r>
              <a:rPr lang="en-GB" sz="2600" b="1" dirty="0">
                <a:solidFill>
                  <a:schemeClr val="bg1"/>
                </a:solidFill>
                <a:latin typeface="Bodoni MT" panose="02070603080606020203" pitchFamily="18" charset="0"/>
              </a:rPr>
              <a:t>Henri de Toulouse-Lautrec </a:t>
            </a:r>
            <a:r>
              <a:rPr lang="en-GB" sz="2000" b="1" dirty="0">
                <a:solidFill>
                  <a:srgbClr val="FFFF00"/>
                </a:solidFill>
                <a:latin typeface="Bodoni MT" panose="02070603080606020203" pitchFamily="18" charset="0"/>
              </a:rPr>
              <a:t>(1864-1901)</a:t>
            </a:r>
          </a:p>
        </p:txBody>
      </p:sp>
      <p:pic>
        <p:nvPicPr>
          <p:cNvPr id="7" name="Picture 6" descr="A group of people in a room&#10;&#10;Description automatically generated">
            <a:extLst>
              <a:ext uri="{FF2B5EF4-FFF2-40B4-BE49-F238E27FC236}">
                <a16:creationId xmlns:a16="http://schemas.microsoft.com/office/drawing/2014/main" id="{F7CBCEF4-62D6-4217-8DD6-96C6B4962F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9" name="Picture 8" descr="A close up of text on a black background&#10;&#10;Description automatically generated">
            <a:extLst>
              <a:ext uri="{FF2B5EF4-FFF2-40B4-BE49-F238E27FC236}">
                <a16:creationId xmlns:a16="http://schemas.microsoft.com/office/drawing/2014/main" id="{6B58F561-9254-4915-9415-8006E9E2A6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977240" y="-16289"/>
            <a:ext cx="3931920" cy="4005071"/>
          </a:xfrm>
          <a:prstGeom prst="rect">
            <a:avLst/>
          </a:prstGeom>
        </p:spPr>
      </p:pic>
      <p:pic>
        <p:nvPicPr>
          <p:cNvPr id="5" name="Picture 4" descr="A close up of a rock&#10;&#10;Description automatically generated">
            <a:extLst>
              <a:ext uri="{FF2B5EF4-FFF2-40B4-BE49-F238E27FC236}">
                <a16:creationId xmlns:a16="http://schemas.microsoft.com/office/drawing/2014/main" id="{78F9FC3F-C64B-4224-AD95-6EA445723A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8050152" y="-1"/>
            <a:ext cx="4141848" cy="4218906"/>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9A4BE02-CD97-47E4-A4F7-475E1AC312AF}"/>
              </a:ext>
            </a:extLst>
          </p:cNvPr>
          <p:cNvSpPr>
            <a:spLocks noGrp="1"/>
          </p:cNvSpPr>
          <p:nvPr>
            <p:ph type="body"/>
          </p:nvPr>
        </p:nvSpPr>
        <p:spPr>
          <a:xfrm>
            <a:off x="4380266" y="4435052"/>
            <a:ext cx="7104188" cy="1873170"/>
          </a:xfrm>
        </p:spPr>
        <p:txBody>
          <a:bodyPr anchor="ctr">
            <a:normAutofit fontScale="92500" lnSpcReduction="10000"/>
          </a:bodyPr>
          <a:lstStyle/>
          <a:p>
            <a:pPr>
              <a:spcAft>
                <a:spcPts val="600"/>
              </a:spcAft>
            </a:pPr>
            <a:r>
              <a:rPr lang="en-GB" sz="2600" dirty="0">
                <a:solidFill>
                  <a:schemeClr val="bg1"/>
                </a:solidFill>
                <a:latin typeface="Bodoni MT" panose="02070603080606020203" pitchFamily="18" charset="0"/>
              </a:rPr>
              <a:t>737 canvas paintings</a:t>
            </a:r>
          </a:p>
          <a:p>
            <a:pPr>
              <a:spcAft>
                <a:spcPts val="600"/>
              </a:spcAft>
            </a:pPr>
            <a:r>
              <a:rPr lang="en-GB" sz="2600" dirty="0">
                <a:solidFill>
                  <a:schemeClr val="bg1"/>
                </a:solidFill>
                <a:latin typeface="Bodoni MT" panose="02070603080606020203" pitchFamily="18" charset="0"/>
              </a:rPr>
              <a:t>275 watercolours</a:t>
            </a:r>
          </a:p>
          <a:p>
            <a:pPr>
              <a:spcAft>
                <a:spcPts val="600"/>
              </a:spcAft>
            </a:pPr>
            <a:r>
              <a:rPr lang="en-GB" sz="2600" dirty="0">
                <a:solidFill>
                  <a:schemeClr val="bg1"/>
                </a:solidFill>
                <a:latin typeface="Bodoni MT" panose="02070603080606020203" pitchFamily="18" charset="0"/>
              </a:rPr>
              <a:t>363 prints and posters</a:t>
            </a:r>
          </a:p>
          <a:p>
            <a:pPr>
              <a:spcAft>
                <a:spcPts val="600"/>
              </a:spcAft>
            </a:pPr>
            <a:r>
              <a:rPr lang="en-GB" sz="2600" dirty="0">
                <a:solidFill>
                  <a:schemeClr val="bg1"/>
                </a:solidFill>
                <a:latin typeface="Bodoni MT" panose="02070603080606020203" pitchFamily="18" charset="0"/>
              </a:rPr>
              <a:t>5,084 drawings</a:t>
            </a:r>
          </a:p>
          <a:p>
            <a:pPr>
              <a:spcAft>
                <a:spcPts val="600"/>
              </a:spcAft>
            </a:pPr>
            <a:r>
              <a:rPr lang="en-GB" sz="2600" dirty="0">
                <a:solidFill>
                  <a:schemeClr val="bg1"/>
                </a:solidFill>
                <a:latin typeface="Bodoni MT" panose="02070603080606020203" pitchFamily="18" charset="0"/>
              </a:rPr>
              <a:t>some ceramic and stained-glass work</a:t>
            </a:r>
          </a:p>
          <a:p>
            <a:pPr>
              <a:spcAft>
                <a:spcPts val="600"/>
              </a:spcAft>
            </a:pPr>
            <a:endParaRPr lang="en-GB" sz="1800" dirty="0"/>
          </a:p>
        </p:txBody>
      </p:sp>
      <p:sp>
        <p:nvSpPr>
          <p:cNvPr id="4" name="TextBox 3">
            <a:extLst>
              <a:ext uri="{FF2B5EF4-FFF2-40B4-BE49-F238E27FC236}">
                <a16:creationId xmlns:a16="http://schemas.microsoft.com/office/drawing/2014/main" id="{D229E866-3B49-05B8-6C62-DAC304873B11}"/>
              </a:ext>
            </a:extLst>
          </p:cNvPr>
          <p:cNvSpPr txBox="1"/>
          <p:nvPr/>
        </p:nvSpPr>
        <p:spPr>
          <a:xfrm>
            <a:off x="8061960" y="4357991"/>
            <a:ext cx="421431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Femme A Sa Toilette 1896 Toulouse-Lautrec</a:t>
            </a:r>
          </a:p>
        </p:txBody>
      </p:sp>
      <p:sp>
        <p:nvSpPr>
          <p:cNvPr id="6" name="TextBox 5">
            <a:extLst>
              <a:ext uri="{FF2B5EF4-FFF2-40B4-BE49-F238E27FC236}">
                <a16:creationId xmlns:a16="http://schemas.microsoft.com/office/drawing/2014/main" id="{FC3D3E81-A5F4-8F8D-1292-2A81A2C5EED1}"/>
              </a:ext>
            </a:extLst>
          </p:cNvPr>
          <p:cNvSpPr txBox="1"/>
          <p:nvPr/>
        </p:nvSpPr>
        <p:spPr>
          <a:xfrm>
            <a:off x="4078258" y="3921244"/>
            <a:ext cx="392925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Goulue</a:t>
            </a:r>
            <a:r>
              <a:rPr lang="en-GB" dirty="0">
                <a:solidFill>
                  <a:srgbClr val="FFFF00"/>
                </a:solidFill>
                <a:latin typeface="Bodoni MT Condensed" panose="02070606080606020203" pitchFamily="18" charset="0"/>
              </a:rPr>
              <a:t> 1891 Toulouse-Lautrec</a:t>
            </a:r>
          </a:p>
        </p:txBody>
      </p:sp>
      <p:sp>
        <p:nvSpPr>
          <p:cNvPr id="8" name="TextBox 7">
            <a:extLst>
              <a:ext uri="{FF2B5EF4-FFF2-40B4-BE49-F238E27FC236}">
                <a16:creationId xmlns:a16="http://schemas.microsoft.com/office/drawing/2014/main" id="{0FA38DBA-119B-5E65-7894-6EA6672F5973}"/>
              </a:ext>
            </a:extLst>
          </p:cNvPr>
          <p:cNvSpPr txBox="1"/>
          <p:nvPr/>
        </p:nvSpPr>
        <p:spPr>
          <a:xfrm>
            <a:off x="0" y="3921244"/>
            <a:ext cx="392925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Danse 1893 Toulouse-Lautrec</a:t>
            </a:r>
          </a:p>
        </p:txBody>
      </p:sp>
      <p:pic>
        <p:nvPicPr>
          <p:cNvPr id="14338" name="Picture 2" descr="Image result for Toulouse-Lautrec Absinthe Painting">
            <a:extLst>
              <a:ext uri="{FF2B5EF4-FFF2-40B4-BE49-F238E27FC236}">
                <a16:creationId xmlns:a16="http://schemas.microsoft.com/office/drawing/2014/main" id="{DB639E8D-3495-90DE-F0CE-F8C604C602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3548" y="-42539"/>
            <a:ext cx="8201584" cy="69065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F6CFD1-DDB9-D73E-9FB6-206CA862C7DB}"/>
              </a:ext>
            </a:extLst>
          </p:cNvPr>
          <p:cNvSpPr txBox="1"/>
          <p:nvPr/>
        </p:nvSpPr>
        <p:spPr>
          <a:xfrm>
            <a:off x="5953328" y="6498077"/>
            <a:ext cx="4221804" cy="369332"/>
          </a:xfrm>
          <a:prstGeom prst="rect">
            <a:avLst/>
          </a:prstGeom>
          <a:noFill/>
        </p:spPr>
        <p:txBody>
          <a:bodyPr wrap="square" rtlCol="0">
            <a:spAutoFit/>
          </a:bodyPr>
          <a:lstStyle/>
          <a:p>
            <a:pPr algn="r"/>
            <a:r>
              <a:rPr lang="en-GB" dirty="0">
                <a:latin typeface="Bodoni MT Condensed" panose="02070606080606020203" pitchFamily="18" charset="0"/>
              </a:rPr>
              <a:t>La Vie Triste de </a:t>
            </a:r>
            <a:r>
              <a:rPr lang="en-GB" dirty="0" err="1">
                <a:latin typeface="Bodoni MT Condensed" panose="02070606080606020203" pitchFamily="18" charset="0"/>
              </a:rPr>
              <a:t>L’Artiste</a:t>
            </a:r>
            <a:r>
              <a:rPr lang="en-GB" dirty="0">
                <a:latin typeface="Bodoni MT Condensed" panose="02070606080606020203" pitchFamily="18" charset="0"/>
              </a:rPr>
              <a:t> 1892 Toulouse-Lautrec</a:t>
            </a:r>
          </a:p>
        </p:txBody>
      </p:sp>
    </p:spTree>
    <p:extLst>
      <p:ext uri="{BB962C8B-B14F-4D97-AF65-F5344CB8AC3E}">
        <p14:creationId xmlns:p14="http://schemas.microsoft.com/office/powerpoint/2010/main" val="39144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heel(1)">
                                      <p:cBhvr>
                                        <p:cTn id="65" dur="2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14338"/>
                                        </p:tgtEl>
                                        <p:attrNameLst>
                                          <p:attrName>style.visibility</p:attrName>
                                        </p:attrNameLst>
                                      </p:cBhvr>
                                      <p:to>
                                        <p:strVal val="visible"/>
                                      </p:to>
                                    </p:set>
                                    <p:animEffect transition="in" filter="wipe(down)">
                                      <p:cBhvr>
                                        <p:cTn id="76" dur="500"/>
                                        <p:tgtEl>
                                          <p:spTgt spid="14338"/>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0">
                                            <p:txEl>
                                              <p:pRg st="0" end="0"/>
                                            </p:txEl>
                                          </p:spTgt>
                                        </p:tgtEl>
                                        <p:attrNameLst>
                                          <p:attrName>style.visibility</p:attrName>
                                        </p:attrNameLst>
                                      </p:cBhvr>
                                      <p:to>
                                        <p:strVal val="visible"/>
                                      </p:to>
                                    </p:set>
                                    <p:anim calcmode="lin" valueType="num">
                                      <p:cBhvr additive="base">
                                        <p:cTn id="8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187C-8C23-251B-A654-9D2B6B212A2A}"/>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p>
        </p:txBody>
      </p:sp>
      <p:sp>
        <p:nvSpPr>
          <p:cNvPr id="3" name="Text Placeholder 2">
            <a:extLst>
              <a:ext uri="{FF2B5EF4-FFF2-40B4-BE49-F238E27FC236}">
                <a16:creationId xmlns:a16="http://schemas.microsoft.com/office/drawing/2014/main" id="{92CEE6D3-182A-12B6-EE9B-6402C8C029BB}"/>
              </a:ext>
            </a:extLst>
          </p:cNvPr>
          <p:cNvSpPr>
            <a:spLocks noGrp="1"/>
          </p:cNvSpPr>
          <p:nvPr>
            <p:ph type="body"/>
          </p:nvPr>
        </p:nvSpPr>
        <p:spPr/>
        <p:txBody>
          <a:bodyPr/>
          <a:lstStyle/>
          <a:p>
            <a:endParaRPr lang="en-GB"/>
          </a:p>
        </p:txBody>
      </p:sp>
      <p:pic>
        <p:nvPicPr>
          <p:cNvPr id="29698" name="Picture 2" descr="ARTISTS WE LOVE: Henri de Toulouse-Lautrec – Artcast">
            <a:extLst>
              <a:ext uri="{FF2B5EF4-FFF2-40B4-BE49-F238E27FC236}">
                <a16:creationId xmlns:a16="http://schemas.microsoft.com/office/drawing/2014/main" id="{F6E2338F-2F7C-71B3-4838-BA8545DAE1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3651"/>
            <a:ext cx="10430373" cy="6241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28853C-D445-0E15-5208-CA01E89BC11E}"/>
              </a:ext>
            </a:extLst>
          </p:cNvPr>
          <p:cNvSpPr txBox="1"/>
          <p:nvPr/>
        </p:nvSpPr>
        <p:spPr>
          <a:xfrm>
            <a:off x="1192696" y="6450496"/>
            <a:ext cx="9730408" cy="369332"/>
          </a:xfrm>
          <a:prstGeom prst="rect">
            <a:avLst/>
          </a:prstGeom>
          <a:noFill/>
        </p:spPr>
        <p:txBody>
          <a:bodyPr wrap="square" rtlCol="0">
            <a:spAutoFit/>
          </a:bodyPr>
          <a:lstStyle/>
          <a:p>
            <a:r>
              <a:rPr lang="en-GB" dirty="0">
                <a:solidFill>
                  <a:srgbClr val="99FFCC"/>
                </a:solidFill>
                <a:latin typeface="Bodoni MT" panose="02070603080606020203" pitchFamily="18" charset="0"/>
              </a:rPr>
              <a:t>Aux Folies-Bergères 1891 Henri de Toulouse-Lautrec </a:t>
            </a:r>
          </a:p>
        </p:txBody>
      </p:sp>
    </p:spTree>
    <p:extLst>
      <p:ext uri="{BB962C8B-B14F-4D97-AF65-F5344CB8AC3E}">
        <p14:creationId xmlns:p14="http://schemas.microsoft.com/office/powerpoint/2010/main" val="30890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barn(inVertical)">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214A-6357-4860-6483-99BD1EB68650}"/>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endParaRPr lang="en-GB" dirty="0"/>
          </a:p>
        </p:txBody>
      </p:sp>
      <p:sp>
        <p:nvSpPr>
          <p:cNvPr id="3" name="Text Placeholder 2">
            <a:extLst>
              <a:ext uri="{FF2B5EF4-FFF2-40B4-BE49-F238E27FC236}">
                <a16:creationId xmlns:a16="http://schemas.microsoft.com/office/drawing/2014/main" id="{9536102A-B799-AABC-81A1-4B13ECB97891}"/>
              </a:ext>
            </a:extLst>
          </p:cNvPr>
          <p:cNvSpPr>
            <a:spLocks noGrp="1"/>
          </p:cNvSpPr>
          <p:nvPr>
            <p:ph type="body"/>
          </p:nvPr>
        </p:nvSpPr>
        <p:spPr/>
        <p:txBody>
          <a:bodyPr/>
          <a:lstStyle/>
          <a:p>
            <a:endParaRPr lang="en-GB"/>
          </a:p>
        </p:txBody>
      </p:sp>
      <p:pic>
        <p:nvPicPr>
          <p:cNvPr id="30722" name="Picture 2" descr="Reading and Art: Henri de Toulouse-Lautrec">
            <a:extLst>
              <a:ext uri="{FF2B5EF4-FFF2-40B4-BE49-F238E27FC236}">
                <a16:creationId xmlns:a16="http://schemas.microsoft.com/office/drawing/2014/main" id="{2F84E350-D3C0-DBCF-1F02-256B76DAE2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42100" y="0"/>
            <a:ext cx="554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3CCF05-9189-D6EA-6B23-81B285278DE8}"/>
              </a:ext>
            </a:extLst>
          </p:cNvPr>
          <p:cNvSpPr txBox="1"/>
          <p:nvPr/>
        </p:nvSpPr>
        <p:spPr>
          <a:xfrm>
            <a:off x="7106478" y="273600"/>
            <a:ext cx="4810539" cy="369332"/>
          </a:xfrm>
          <a:prstGeom prst="rect">
            <a:avLst/>
          </a:prstGeom>
          <a:noFill/>
        </p:spPr>
        <p:txBody>
          <a:bodyPr wrap="square" rtlCol="0">
            <a:spAutoFit/>
          </a:bodyPr>
          <a:lstStyle/>
          <a:p>
            <a:r>
              <a:rPr lang="en-GB" dirty="0" err="1">
                <a:latin typeface="Bodoni MT Condensed" panose="02070606080606020203" pitchFamily="18" charset="0"/>
              </a:rPr>
              <a:t>Désiré</a:t>
            </a:r>
            <a:r>
              <a:rPr lang="en-GB" dirty="0">
                <a:latin typeface="Bodoni MT Condensed" panose="02070606080606020203" pitchFamily="18" charset="0"/>
              </a:rPr>
              <a:t> </a:t>
            </a:r>
            <a:r>
              <a:rPr lang="en-GB" dirty="0" err="1">
                <a:latin typeface="Bodoni MT Condensed" panose="02070606080606020203" pitchFamily="18" charset="0"/>
              </a:rPr>
              <a:t>Dihaut</a:t>
            </a:r>
            <a:r>
              <a:rPr lang="en-GB" dirty="0">
                <a:latin typeface="Bodoni MT Condensed" panose="02070606080606020203" pitchFamily="18" charset="0"/>
              </a:rPr>
              <a:t> </a:t>
            </a:r>
            <a:r>
              <a:rPr lang="en-GB" dirty="0" err="1">
                <a:latin typeface="Bodoni MT Condensed" panose="02070606080606020203" pitchFamily="18" charset="0"/>
              </a:rPr>
              <a:t>Lisant</a:t>
            </a:r>
            <a:r>
              <a:rPr lang="en-GB" dirty="0">
                <a:latin typeface="Bodoni MT Condensed" panose="02070606080606020203" pitchFamily="18" charset="0"/>
              </a:rPr>
              <a:t> son Journal 1890 Henri de Toulouse-Lautrec</a:t>
            </a:r>
          </a:p>
        </p:txBody>
      </p:sp>
      <p:pic>
        <p:nvPicPr>
          <p:cNvPr id="30724" name="Picture 4" descr="Henri de Toulouse-Lautrec Along the Seine 1892-1894 | Post ...">
            <a:extLst>
              <a:ext uri="{FF2B5EF4-FFF2-40B4-BE49-F238E27FC236}">
                <a16:creationId xmlns:a16="http://schemas.microsoft.com/office/drawing/2014/main" id="{67CEE875-8DFD-7B2B-0F9C-267CA51823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6306" y="25125"/>
            <a:ext cx="4703897" cy="680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27E5D5-4537-AD41-365F-F33F2D62185F}"/>
              </a:ext>
            </a:extLst>
          </p:cNvPr>
          <p:cNvSpPr txBox="1"/>
          <p:nvPr/>
        </p:nvSpPr>
        <p:spPr>
          <a:xfrm>
            <a:off x="481640" y="6311347"/>
            <a:ext cx="4608563"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En Bord de Seine 1892 Henri de Toulouse-Lautrec</a:t>
            </a:r>
          </a:p>
        </p:txBody>
      </p:sp>
    </p:spTree>
    <p:extLst>
      <p:ext uri="{BB962C8B-B14F-4D97-AF65-F5344CB8AC3E}">
        <p14:creationId xmlns:p14="http://schemas.microsoft.com/office/powerpoint/2010/main" val="32210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wipe(down)">
                                      <p:cBhvr>
                                        <p:cTn id="13" dur="500"/>
                                        <p:tgtEl>
                                          <p:spTgt spid="307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0724"/>
                                        </p:tgtEl>
                                        <p:attrNameLst>
                                          <p:attrName>style.visibility</p:attrName>
                                        </p:attrNameLst>
                                      </p:cBhvr>
                                      <p:to>
                                        <p:strVal val="visible"/>
                                      </p:to>
                                    </p:set>
                                    <p:animEffect transition="in" filter="wheel(1)">
                                      <p:cBhvr>
                                        <p:cTn id="24" dur="2000"/>
                                        <p:tgtEl>
                                          <p:spTgt spid="307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9D7-8DA4-41AE-CA09-7BE16F712B85}"/>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endParaRPr lang="en-GB" dirty="0"/>
          </a:p>
        </p:txBody>
      </p:sp>
      <p:sp>
        <p:nvSpPr>
          <p:cNvPr id="3" name="Text Placeholder 2">
            <a:extLst>
              <a:ext uri="{FF2B5EF4-FFF2-40B4-BE49-F238E27FC236}">
                <a16:creationId xmlns:a16="http://schemas.microsoft.com/office/drawing/2014/main" id="{5A6CC58C-EF9E-18E0-250B-7A4C97D80D77}"/>
              </a:ext>
            </a:extLst>
          </p:cNvPr>
          <p:cNvSpPr>
            <a:spLocks noGrp="1"/>
          </p:cNvSpPr>
          <p:nvPr>
            <p:ph type="body"/>
          </p:nvPr>
        </p:nvSpPr>
        <p:spPr/>
        <p:txBody>
          <a:bodyPr/>
          <a:lstStyle/>
          <a:p>
            <a:endParaRPr lang="en-GB"/>
          </a:p>
        </p:txBody>
      </p:sp>
      <p:pic>
        <p:nvPicPr>
          <p:cNvPr id="31746" name="Picture 2" descr="Image result for Aristide Bruant Toulouse-Lautrec">
            <a:extLst>
              <a:ext uri="{FF2B5EF4-FFF2-40B4-BE49-F238E27FC236}">
                <a16:creationId xmlns:a16="http://schemas.microsoft.com/office/drawing/2014/main" id="{8AFF561E-D375-FCDF-5027-A29A133AD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81121" y="1"/>
            <a:ext cx="4282879" cy="6947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864D44-71F3-8BA4-A143-652B5505A329}"/>
              </a:ext>
            </a:extLst>
          </p:cNvPr>
          <p:cNvSpPr txBox="1"/>
          <p:nvPr/>
        </p:nvSpPr>
        <p:spPr>
          <a:xfrm>
            <a:off x="10386391" y="-47865"/>
            <a:ext cx="2176669" cy="369332"/>
          </a:xfrm>
          <a:prstGeom prst="rect">
            <a:avLst/>
          </a:prstGeom>
          <a:noFill/>
        </p:spPr>
        <p:txBody>
          <a:bodyPr wrap="square" rtlCol="0">
            <a:spAutoFit/>
          </a:bodyPr>
          <a:lstStyle/>
          <a:p>
            <a:r>
              <a:rPr lang="en-GB" dirty="0">
                <a:latin typeface="Bodoni MT Condensed" panose="02070606080606020203" pitchFamily="18" charset="0"/>
              </a:rPr>
              <a:t>H.de Toulouse-Lautrec 1893</a:t>
            </a:r>
          </a:p>
        </p:txBody>
      </p:sp>
      <p:pic>
        <p:nvPicPr>
          <p:cNvPr id="31748" name="Picture 4" descr="Image result for Toulouse Lautrec posters">
            <a:extLst>
              <a:ext uri="{FF2B5EF4-FFF2-40B4-BE49-F238E27FC236}">
                <a16:creationId xmlns:a16="http://schemas.microsoft.com/office/drawing/2014/main" id="{0614F5FA-8E60-F97A-9926-6CB7488C0D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82" y="27851"/>
            <a:ext cx="4445558" cy="68301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7339BE-E017-96DE-F565-0FC96C5892E5}"/>
              </a:ext>
            </a:extLst>
          </p:cNvPr>
          <p:cNvSpPr txBox="1"/>
          <p:nvPr/>
        </p:nvSpPr>
        <p:spPr>
          <a:xfrm>
            <a:off x="4800600" y="6092687"/>
            <a:ext cx="2435087"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Henri de Toulouse-Lautrec c.1890</a:t>
            </a:r>
          </a:p>
        </p:txBody>
      </p:sp>
    </p:spTree>
    <p:extLst>
      <p:ext uri="{BB962C8B-B14F-4D97-AF65-F5344CB8AC3E}">
        <p14:creationId xmlns:p14="http://schemas.microsoft.com/office/powerpoint/2010/main" val="24568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1746"/>
                                        </p:tgtEl>
                                        <p:attrNameLst>
                                          <p:attrName>style.visibility</p:attrName>
                                        </p:attrNameLst>
                                      </p:cBhvr>
                                      <p:to>
                                        <p:strVal val="visible"/>
                                      </p:to>
                                    </p:set>
                                    <p:animEffect transition="in" filter="barn(inVertical)">
                                      <p:cBhvr>
                                        <p:cTn id="13" dur="500"/>
                                        <p:tgtEl>
                                          <p:spTgt spid="317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748"/>
                                        </p:tgtEl>
                                        <p:attrNameLst>
                                          <p:attrName>style.visibility</p:attrName>
                                        </p:attrNameLst>
                                      </p:cBhvr>
                                      <p:to>
                                        <p:strVal val="visible"/>
                                      </p:to>
                                    </p:set>
                                    <p:animEffect transition="in" filter="barn(inVertical)">
                                      <p:cBhvr>
                                        <p:cTn id="24" dur="500"/>
                                        <p:tgtEl>
                                          <p:spTgt spid="317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EB47-70C1-8F60-ECFE-01D5AF926FA6}"/>
              </a:ext>
            </a:extLst>
          </p:cNvPr>
          <p:cNvSpPr>
            <a:spLocks noGrp="1"/>
          </p:cNvSpPr>
          <p:nvPr>
            <p:ph type="title"/>
          </p:nvPr>
        </p:nvSpPr>
        <p:spPr/>
        <p:txBody>
          <a:bodyPr/>
          <a:lstStyle/>
          <a:p>
            <a:r>
              <a:rPr lang="en-GB" sz="4400" b="1" dirty="0">
                <a:solidFill>
                  <a:srgbClr val="FFC000"/>
                </a:solidFill>
                <a:latin typeface="Goudy Old Style" panose="02020502050305020303" pitchFamily="18" charset="0"/>
              </a:rPr>
              <a:t>Simon Vouet </a:t>
            </a:r>
            <a:r>
              <a:rPr lang="en-GB" sz="3200" dirty="0">
                <a:latin typeface="Goudy Old Style" panose="02020502050305020303" pitchFamily="18" charset="0"/>
              </a:rPr>
              <a:t>1590-1649</a:t>
            </a:r>
            <a:endParaRPr lang="en-GB" dirty="0"/>
          </a:p>
        </p:txBody>
      </p:sp>
      <p:sp>
        <p:nvSpPr>
          <p:cNvPr id="3" name="Text Placeholder 2">
            <a:extLst>
              <a:ext uri="{FF2B5EF4-FFF2-40B4-BE49-F238E27FC236}">
                <a16:creationId xmlns:a16="http://schemas.microsoft.com/office/drawing/2014/main" id="{17501E93-E139-0155-A9F3-2A6C9FED46A1}"/>
              </a:ext>
            </a:extLst>
          </p:cNvPr>
          <p:cNvSpPr>
            <a:spLocks noGrp="1"/>
          </p:cNvSpPr>
          <p:nvPr>
            <p:ph type="body"/>
          </p:nvPr>
        </p:nvSpPr>
        <p:spPr/>
        <p:txBody>
          <a:bodyPr/>
          <a:lstStyle/>
          <a:p>
            <a:endParaRPr lang="en-GB" dirty="0"/>
          </a:p>
        </p:txBody>
      </p:sp>
      <p:pic>
        <p:nvPicPr>
          <p:cNvPr id="1026" name="Picture 2" descr="Image result for Simon Vouet peintures">
            <a:extLst>
              <a:ext uri="{FF2B5EF4-FFF2-40B4-BE49-F238E27FC236}">
                <a16:creationId xmlns:a16="http://schemas.microsoft.com/office/drawing/2014/main" id="{A4E1EF2F-29D7-683E-90DC-25F73450FC8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06"/>
          <a:stretch/>
        </p:blipFill>
        <p:spPr bwMode="auto">
          <a:xfrm>
            <a:off x="424515" y="1417680"/>
            <a:ext cx="3651375" cy="43293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F86279-73BB-D6EF-BD97-F84E577015DB}"/>
              </a:ext>
            </a:extLst>
          </p:cNvPr>
          <p:cNvSpPr txBox="1"/>
          <p:nvPr/>
        </p:nvSpPr>
        <p:spPr>
          <a:xfrm>
            <a:off x="340468" y="5885234"/>
            <a:ext cx="3657600"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La Madeleine </a:t>
            </a:r>
            <a:r>
              <a:rPr lang="en-GB" dirty="0" err="1">
                <a:solidFill>
                  <a:schemeClr val="bg1"/>
                </a:solidFill>
                <a:latin typeface="Bodoni MT Condensed" panose="02070606080606020203" pitchFamily="18" charset="0"/>
              </a:rPr>
              <a:t>Pénitente</a:t>
            </a:r>
            <a:r>
              <a:rPr lang="en-GB" dirty="0">
                <a:solidFill>
                  <a:schemeClr val="bg1"/>
                </a:solidFill>
                <a:latin typeface="Bodoni MT Condensed" panose="02070606080606020203" pitchFamily="18" charset="0"/>
              </a:rPr>
              <a:t> Simon Vouet 1630</a:t>
            </a:r>
          </a:p>
        </p:txBody>
      </p:sp>
      <p:pic>
        <p:nvPicPr>
          <p:cNvPr id="1028" name="Picture 4" descr="Image result for Simon Vouet peintures">
            <a:extLst>
              <a:ext uri="{FF2B5EF4-FFF2-40B4-BE49-F238E27FC236}">
                <a16:creationId xmlns:a16="http://schemas.microsoft.com/office/drawing/2014/main" id="{49A5245E-C929-5E9F-5D07-A0CB07A7BE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4083" y="1417680"/>
            <a:ext cx="3174461" cy="42792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AB4B96-453E-3A81-9EF6-F4F0D8F7CD1F}"/>
              </a:ext>
            </a:extLst>
          </p:cNvPr>
          <p:cNvSpPr txBox="1"/>
          <p:nvPr/>
        </p:nvSpPr>
        <p:spPr>
          <a:xfrm>
            <a:off x="4654084" y="5853985"/>
            <a:ext cx="3174460"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Self-Portrait Simon Vouet c.1620</a:t>
            </a:r>
          </a:p>
        </p:txBody>
      </p:sp>
      <p:pic>
        <p:nvPicPr>
          <p:cNvPr id="1030" name="Picture 6" descr="See the source image">
            <a:extLst>
              <a:ext uri="{FF2B5EF4-FFF2-40B4-BE49-F238E27FC236}">
                <a16:creationId xmlns:a16="http://schemas.microsoft.com/office/drawing/2014/main" id="{F8C936BC-FBD5-C5DC-A878-995635A6F80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6737" y="1511863"/>
            <a:ext cx="2984152" cy="4161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5982D7-38D7-5CA3-4BDC-55A0B37B68CF}"/>
              </a:ext>
            </a:extLst>
          </p:cNvPr>
          <p:cNvSpPr txBox="1"/>
          <p:nvPr/>
        </p:nvSpPr>
        <p:spPr>
          <a:xfrm>
            <a:off x="8484560" y="5892736"/>
            <a:ext cx="2908370"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Artemisia Gentileschi Simon Vouet 1626</a:t>
            </a:r>
          </a:p>
        </p:txBody>
      </p:sp>
      <p:sp>
        <p:nvSpPr>
          <p:cNvPr id="9" name="TextBox 8">
            <a:extLst>
              <a:ext uri="{FF2B5EF4-FFF2-40B4-BE49-F238E27FC236}">
                <a16:creationId xmlns:a16="http://schemas.microsoft.com/office/drawing/2014/main" id="{D7F760F1-E981-20E2-C782-E446B293B4E3}"/>
              </a:ext>
            </a:extLst>
          </p:cNvPr>
          <p:cNvSpPr txBox="1"/>
          <p:nvPr/>
        </p:nvSpPr>
        <p:spPr>
          <a:xfrm>
            <a:off x="4654083" y="369646"/>
            <a:ext cx="6094428" cy="276999"/>
          </a:xfrm>
          <a:prstGeom prst="rect">
            <a:avLst/>
          </a:prstGeom>
          <a:noFill/>
        </p:spPr>
        <p:txBody>
          <a:bodyPr wrap="square">
            <a:sp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Saylor.org ARTH207: "Simon Vouet and French Baroque Painting" - Bing video</a:t>
            </a:r>
            <a:endParaRPr lang="en-GB" sz="1200" dirty="0">
              <a:solidFill>
                <a:srgbClr val="FFFF00"/>
              </a:solidFill>
            </a:endParaRPr>
          </a:p>
        </p:txBody>
      </p:sp>
    </p:spTree>
    <p:extLst>
      <p:ext uri="{BB962C8B-B14F-4D97-AF65-F5344CB8AC3E}">
        <p14:creationId xmlns:p14="http://schemas.microsoft.com/office/powerpoint/2010/main" val="13583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heel(1)">
                                      <p:cBhvr>
                                        <p:cTn id="35" dur="20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additive="base">
                                        <p:cTn id="4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E65D-F480-8450-1CCF-9F5FA643DB8B}"/>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endParaRPr lang="en-GB" dirty="0"/>
          </a:p>
        </p:txBody>
      </p:sp>
      <p:sp>
        <p:nvSpPr>
          <p:cNvPr id="3" name="Text Placeholder 2">
            <a:extLst>
              <a:ext uri="{FF2B5EF4-FFF2-40B4-BE49-F238E27FC236}">
                <a16:creationId xmlns:a16="http://schemas.microsoft.com/office/drawing/2014/main" id="{002E4C11-E7CC-DA84-1EDC-88C4DA1A456C}"/>
              </a:ext>
            </a:extLst>
          </p:cNvPr>
          <p:cNvSpPr>
            <a:spLocks noGrp="1"/>
          </p:cNvSpPr>
          <p:nvPr>
            <p:ph type="body"/>
          </p:nvPr>
        </p:nvSpPr>
        <p:spPr/>
        <p:txBody>
          <a:bodyPr/>
          <a:lstStyle/>
          <a:p>
            <a:endParaRPr lang="en-GB"/>
          </a:p>
        </p:txBody>
      </p:sp>
      <p:pic>
        <p:nvPicPr>
          <p:cNvPr id="32770" name="Picture 2" descr="Packet #19. Poster Art – Evergreen Art Discovery">
            <a:extLst>
              <a:ext uri="{FF2B5EF4-FFF2-40B4-BE49-F238E27FC236}">
                <a16:creationId xmlns:a16="http://schemas.microsoft.com/office/drawing/2014/main" id="{4D513F67-8E50-330E-8130-C6CB6C37770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55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01967B-9AD2-B585-76D3-3527192C0EB5}"/>
              </a:ext>
            </a:extLst>
          </p:cNvPr>
          <p:cNvSpPr txBox="1"/>
          <p:nvPr/>
        </p:nvSpPr>
        <p:spPr>
          <a:xfrm>
            <a:off x="2175289" y="957102"/>
            <a:ext cx="2474844" cy="369332"/>
          </a:xfrm>
          <a:prstGeom prst="rect">
            <a:avLst/>
          </a:prstGeom>
          <a:noFill/>
        </p:spPr>
        <p:txBody>
          <a:bodyPr wrap="square" rtlCol="0">
            <a:spAutoFit/>
          </a:bodyPr>
          <a:lstStyle/>
          <a:p>
            <a:r>
              <a:rPr lang="en-GB" dirty="0">
                <a:latin typeface="Bodoni MT Condensed" panose="02070606080606020203" pitchFamily="18" charset="0"/>
              </a:rPr>
              <a:t>Henri de Toulouse-Lautrec c.1890</a:t>
            </a:r>
          </a:p>
        </p:txBody>
      </p:sp>
      <p:pic>
        <p:nvPicPr>
          <p:cNvPr id="32772" name="Picture 4" descr="Image result for Toulouse Lautrec posters">
            <a:extLst>
              <a:ext uri="{FF2B5EF4-FFF2-40B4-BE49-F238E27FC236}">
                <a16:creationId xmlns:a16="http://schemas.microsoft.com/office/drawing/2014/main" id="{3A77B47C-22B8-FF3A-B013-755C45F36D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60401" y="-13881"/>
            <a:ext cx="4631599" cy="6885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5B678F-324C-C0EA-56F4-CF96B8CAFCA5}"/>
              </a:ext>
            </a:extLst>
          </p:cNvPr>
          <p:cNvSpPr txBox="1"/>
          <p:nvPr/>
        </p:nvSpPr>
        <p:spPr>
          <a:xfrm>
            <a:off x="4980885" y="5857148"/>
            <a:ext cx="2579516"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Henri de Toulouse-Lautrec 1890</a:t>
            </a:r>
          </a:p>
        </p:txBody>
      </p:sp>
    </p:spTree>
    <p:extLst>
      <p:ext uri="{BB962C8B-B14F-4D97-AF65-F5344CB8AC3E}">
        <p14:creationId xmlns:p14="http://schemas.microsoft.com/office/powerpoint/2010/main" val="253229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wheel(1)">
                                      <p:cBhvr>
                                        <p:cTn id="13" dur="2000"/>
                                        <p:tgtEl>
                                          <p:spTgt spid="3277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772"/>
                                        </p:tgtEl>
                                        <p:attrNameLst>
                                          <p:attrName>style.visibility</p:attrName>
                                        </p:attrNameLst>
                                      </p:cBhvr>
                                      <p:to>
                                        <p:strVal val="visible"/>
                                      </p:to>
                                    </p:set>
                                    <p:animEffect transition="in" filter="randombar(horizontal)">
                                      <p:cBhvr>
                                        <p:cTn id="23" dur="500"/>
                                        <p:tgtEl>
                                          <p:spTgt spid="3277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9EF-BB5E-BDFD-747F-7D0F7D474149}"/>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endParaRPr lang="en-GB" dirty="0"/>
          </a:p>
        </p:txBody>
      </p:sp>
      <p:sp>
        <p:nvSpPr>
          <p:cNvPr id="3" name="Text Placeholder 2">
            <a:extLst>
              <a:ext uri="{FF2B5EF4-FFF2-40B4-BE49-F238E27FC236}">
                <a16:creationId xmlns:a16="http://schemas.microsoft.com/office/drawing/2014/main" id="{E59286C6-5D7D-924C-5F49-E15A520771EA}"/>
              </a:ext>
            </a:extLst>
          </p:cNvPr>
          <p:cNvSpPr>
            <a:spLocks noGrp="1"/>
          </p:cNvSpPr>
          <p:nvPr>
            <p:ph type="body"/>
          </p:nvPr>
        </p:nvSpPr>
        <p:spPr/>
        <p:txBody>
          <a:bodyPr/>
          <a:lstStyle/>
          <a:p>
            <a:endParaRPr lang="en-GB"/>
          </a:p>
        </p:txBody>
      </p:sp>
      <p:pic>
        <p:nvPicPr>
          <p:cNvPr id="33794" name="Picture 2" descr="Henri de Toulouse-Lautrec | Post-Impressionist painter | Tutt'Art ...">
            <a:extLst>
              <a:ext uri="{FF2B5EF4-FFF2-40B4-BE49-F238E27FC236}">
                <a16:creationId xmlns:a16="http://schemas.microsoft.com/office/drawing/2014/main" id="{70DB7A1E-55B8-1F7A-F282-C3B5DD776D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221" y="0"/>
            <a:ext cx="8848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07EDA2-9EAD-52AB-DCB4-11AD62F8A66E}"/>
              </a:ext>
            </a:extLst>
          </p:cNvPr>
          <p:cNvSpPr txBox="1"/>
          <p:nvPr/>
        </p:nvSpPr>
        <p:spPr>
          <a:xfrm>
            <a:off x="9273209" y="1888435"/>
            <a:ext cx="2047461"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Au Café </a:t>
            </a:r>
            <a:r>
              <a:rPr lang="en-GB" dirty="0" err="1">
                <a:solidFill>
                  <a:srgbClr val="FFFF00"/>
                </a:solidFill>
                <a:latin typeface="Bodoni MT Condensed" panose="02070606080606020203" pitchFamily="18" charset="0"/>
              </a:rPr>
              <a:t>Lamie</a:t>
            </a:r>
            <a:r>
              <a:rPr lang="en-GB" dirty="0">
                <a:solidFill>
                  <a:srgbClr val="FFFF00"/>
                </a:solidFill>
                <a:latin typeface="Bodoni MT Condensed" panose="02070606080606020203" pitchFamily="18" charset="0"/>
              </a:rPr>
              <a:t> </a:t>
            </a:r>
          </a:p>
          <a:p>
            <a:r>
              <a:rPr lang="en-GB" dirty="0">
                <a:solidFill>
                  <a:srgbClr val="FFFF00"/>
                </a:solidFill>
                <a:latin typeface="Bodoni MT Condensed" panose="02070606080606020203" pitchFamily="18" charset="0"/>
              </a:rPr>
              <a:t>1893</a:t>
            </a:r>
          </a:p>
          <a:p>
            <a:r>
              <a:rPr lang="en-GB" dirty="0">
                <a:solidFill>
                  <a:srgbClr val="FFFF00"/>
                </a:solidFill>
                <a:latin typeface="Bodoni MT Condensed" panose="02070606080606020203" pitchFamily="18" charset="0"/>
              </a:rPr>
              <a:t>Henri de Toulouse-Lautrec </a:t>
            </a:r>
          </a:p>
        </p:txBody>
      </p:sp>
    </p:spTree>
    <p:extLst>
      <p:ext uri="{BB962C8B-B14F-4D97-AF65-F5344CB8AC3E}">
        <p14:creationId xmlns:p14="http://schemas.microsoft.com/office/powerpoint/2010/main" val="67440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barn(inVertical)">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240-EE07-13F5-2FF4-FD9D18C94833}"/>
              </a:ext>
            </a:extLst>
          </p:cNvPr>
          <p:cNvSpPr>
            <a:spLocks noGrp="1"/>
          </p:cNvSpPr>
          <p:nvPr>
            <p:ph type="title"/>
          </p:nvPr>
        </p:nvSpPr>
        <p:spPr/>
        <p:txBody>
          <a:bodyPr/>
          <a:lstStyle/>
          <a:p>
            <a:r>
              <a:rPr lang="en-GB" dirty="0">
                <a:solidFill>
                  <a:srgbClr val="FFFF00"/>
                </a:solidFill>
                <a:latin typeface="Bodoni MT" panose="02070603080606020203" pitchFamily="18" charset="0"/>
              </a:rPr>
              <a:t>Henri de Toulouse-Lautrec </a:t>
            </a:r>
            <a:r>
              <a:rPr lang="en-GB" sz="2000" dirty="0">
                <a:solidFill>
                  <a:schemeClr val="tx2">
                    <a:lumMod val="50000"/>
                    <a:lumOff val="50000"/>
                  </a:schemeClr>
                </a:solidFill>
                <a:latin typeface="Bodoni MT" panose="02070603080606020203" pitchFamily="18" charset="0"/>
              </a:rPr>
              <a:t>1864-1901</a:t>
            </a:r>
            <a:endParaRPr lang="en-GB" dirty="0"/>
          </a:p>
        </p:txBody>
      </p:sp>
      <p:sp>
        <p:nvSpPr>
          <p:cNvPr id="3" name="Text Placeholder 2">
            <a:extLst>
              <a:ext uri="{FF2B5EF4-FFF2-40B4-BE49-F238E27FC236}">
                <a16:creationId xmlns:a16="http://schemas.microsoft.com/office/drawing/2014/main" id="{45F8B190-EF72-CF75-5A55-257E13A029E5}"/>
              </a:ext>
            </a:extLst>
          </p:cNvPr>
          <p:cNvSpPr>
            <a:spLocks noGrp="1"/>
          </p:cNvSpPr>
          <p:nvPr>
            <p:ph type="body"/>
          </p:nvPr>
        </p:nvSpPr>
        <p:spPr/>
        <p:txBody>
          <a:bodyPr/>
          <a:lstStyle/>
          <a:p>
            <a:endParaRPr lang="en-GB"/>
          </a:p>
        </p:txBody>
      </p:sp>
      <p:pic>
        <p:nvPicPr>
          <p:cNvPr id="34818" name="Picture 2" descr=" ">
            <a:extLst>
              <a:ext uri="{FF2B5EF4-FFF2-40B4-BE49-F238E27FC236}">
                <a16:creationId xmlns:a16="http://schemas.microsoft.com/office/drawing/2014/main" id="{630A8CA4-01F8-AE83-B380-C370C3178F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174" y="0"/>
            <a:ext cx="10286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EF177-7E1C-0B08-030E-A463471250D4}"/>
              </a:ext>
            </a:extLst>
          </p:cNvPr>
          <p:cNvSpPr txBox="1"/>
          <p:nvPr/>
        </p:nvSpPr>
        <p:spPr>
          <a:xfrm>
            <a:off x="10098157" y="2067339"/>
            <a:ext cx="1918252" cy="923330"/>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Au Moulin Rouge</a:t>
            </a:r>
          </a:p>
          <a:p>
            <a:r>
              <a:rPr lang="en-GB" dirty="0">
                <a:solidFill>
                  <a:srgbClr val="FFFF00"/>
                </a:solidFill>
                <a:latin typeface="Bodoni MT Condensed" panose="02070606080606020203" pitchFamily="18" charset="0"/>
              </a:rPr>
              <a:t>1890</a:t>
            </a:r>
          </a:p>
          <a:p>
            <a:r>
              <a:rPr lang="en-GB" dirty="0">
                <a:solidFill>
                  <a:srgbClr val="FFFF00"/>
                </a:solidFill>
                <a:latin typeface="Bodoni MT Condensed" panose="02070606080606020203" pitchFamily="18" charset="0"/>
              </a:rPr>
              <a:t>Henri de Toulouse-Lautrec</a:t>
            </a:r>
          </a:p>
        </p:txBody>
      </p:sp>
    </p:spTree>
    <p:extLst>
      <p:ext uri="{BB962C8B-B14F-4D97-AF65-F5344CB8AC3E}">
        <p14:creationId xmlns:p14="http://schemas.microsoft.com/office/powerpoint/2010/main" val="27785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818"/>
                                        </p:tgtEl>
                                        <p:attrNameLst>
                                          <p:attrName>style.visibility</p:attrName>
                                        </p:attrNameLst>
                                      </p:cBhvr>
                                      <p:to>
                                        <p:strVal val="visible"/>
                                      </p:to>
                                    </p:set>
                                    <p:animEffect transition="in" filter="wipe(down)">
                                      <p:cBhvr>
                                        <p:cTn id="13" dur="500"/>
                                        <p:tgtEl>
                                          <p:spTgt spid="348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womans face&#10;&#10;Description automatically generated">
            <a:extLst>
              <a:ext uri="{FF2B5EF4-FFF2-40B4-BE49-F238E27FC236}">
                <a16:creationId xmlns:a16="http://schemas.microsoft.com/office/drawing/2014/main" id="{3929C6A7-7616-4AC0-B477-173A06EC32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850" y="365141"/>
            <a:ext cx="6702676" cy="3265793"/>
          </a:xfrm>
          <a:prstGeom prst="rect">
            <a:avLst/>
          </a:prstGeom>
        </p:spPr>
      </p:pic>
      <p:sp useBgFill="1">
        <p:nvSpPr>
          <p:cNvPr id="14" name="Rectangle 13">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BFBBE5-273A-4431-80CC-118764035509}"/>
              </a:ext>
            </a:extLst>
          </p:cNvPr>
          <p:cNvSpPr>
            <a:spLocks noGrp="1"/>
          </p:cNvSpPr>
          <p:nvPr>
            <p:ph type="title"/>
          </p:nvPr>
        </p:nvSpPr>
        <p:spPr>
          <a:xfrm>
            <a:off x="841248" y="3849689"/>
            <a:ext cx="2111122" cy="2105025"/>
          </a:xfrm>
        </p:spPr>
        <p:txBody>
          <a:bodyPr>
            <a:normAutofit/>
          </a:bodyPr>
          <a:lstStyle/>
          <a:p>
            <a:r>
              <a:rPr lang="en-GB" sz="2400" b="1" dirty="0">
                <a:latin typeface="Bodoni MT Condensed" panose="02070606080606020203" pitchFamily="18" charset="0"/>
              </a:rPr>
              <a:t>Henri de Toulouse-Lautrec </a:t>
            </a:r>
            <a:r>
              <a:rPr lang="en-GB" sz="1800" b="1" dirty="0">
                <a:solidFill>
                  <a:srgbClr val="FFC000"/>
                </a:solidFill>
                <a:latin typeface="Bodoni MT Condensed" panose="02070606080606020203" pitchFamily="18" charset="0"/>
              </a:rPr>
              <a:t>(1864-1901)</a:t>
            </a:r>
          </a:p>
        </p:txBody>
      </p:sp>
      <p:sp>
        <p:nvSpPr>
          <p:cNvPr id="16" name="Rectangle 15">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381982B-02CB-415C-84BF-A0FF576FD9CF}"/>
              </a:ext>
            </a:extLst>
          </p:cNvPr>
          <p:cNvSpPr>
            <a:spLocks noGrp="1"/>
          </p:cNvSpPr>
          <p:nvPr>
            <p:ph type="body"/>
          </p:nvPr>
        </p:nvSpPr>
        <p:spPr>
          <a:xfrm>
            <a:off x="0" y="6154417"/>
            <a:ext cx="3315810" cy="886602"/>
          </a:xfrm>
        </p:spPr>
        <p:txBody>
          <a:bodyPr anchor="ctr">
            <a:normAutofit/>
          </a:bodyPr>
          <a:lstStyle/>
          <a:p>
            <a:r>
              <a:rPr lang="en-GB" sz="1200" dirty="0">
                <a:solidFill>
                  <a:srgbClr val="FFC000"/>
                </a:solidFill>
                <a:latin typeface="Bodoni MT Condensed" panose="02070606080606020203" pitchFamily="18" charset="0"/>
                <a:hlinkClick r:id="rId3">
                  <a:extLst>
                    <a:ext uri="{A12FA001-AC4F-418D-AE19-62706E023703}">
                      <ahyp:hlinkClr xmlns:ahyp="http://schemas.microsoft.com/office/drawing/2018/hyperlinkcolor" val="tx"/>
                    </a:ext>
                  </a:extLst>
                </a:hlinkClick>
              </a:rPr>
              <a:t>https://www.bing.com/videos/search?q=At+the+Moulin+Rouge+Painting&amp;&amp;view=detail&amp;mid=083497434F25CC00D341083497434F25CC00D341&amp;&amp;FORM=VRDGAR&amp;ru=%2Fvideos%2Fsearch%3Fq%3DAt%2Bthe%2BMoulin%2BRouge%2BPainting%26FORM%3DHDRSC3</a:t>
            </a:r>
            <a:r>
              <a:rPr lang="en-GB" sz="1200" dirty="0">
                <a:solidFill>
                  <a:srgbClr val="FFC000"/>
                </a:solidFill>
                <a:latin typeface="Bodoni MT Condensed" panose="02070606080606020203" pitchFamily="18" charset="0"/>
              </a:rPr>
              <a:t> </a:t>
            </a:r>
          </a:p>
          <a:p>
            <a:endParaRPr lang="en-GB" sz="1700" dirty="0"/>
          </a:p>
        </p:txBody>
      </p:sp>
      <p:pic>
        <p:nvPicPr>
          <p:cNvPr id="7" name="Picture 6" descr="A picture containing fabric, room&#10;&#10;Description automatically generated">
            <a:extLst>
              <a:ext uri="{FF2B5EF4-FFF2-40B4-BE49-F238E27FC236}">
                <a16:creationId xmlns:a16="http://schemas.microsoft.com/office/drawing/2014/main" id="{E1F62655-6EA2-42C4-AE20-2662B4F467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8500" y="365109"/>
            <a:ext cx="4621006" cy="5811838"/>
          </a:xfrm>
          <a:prstGeom prst="rect">
            <a:avLst/>
          </a:prstGeom>
        </p:spPr>
      </p:pic>
      <p:sp>
        <p:nvSpPr>
          <p:cNvPr id="4" name="TextBox 3">
            <a:extLst>
              <a:ext uri="{FF2B5EF4-FFF2-40B4-BE49-F238E27FC236}">
                <a16:creationId xmlns:a16="http://schemas.microsoft.com/office/drawing/2014/main" id="{011F4BD4-EE7A-7D0B-CE6E-33041BE748A2}"/>
              </a:ext>
            </a:extLst>
          </p:cNvPr>
          <p:cNvSpPr txBox="1"/>
          <p:nvPr/>
        </p:nvSpPr>
        <p:spPr>
          <a:xfrm>
            <a:off x="3516188" y="3725694"/>
            <a:ext cx="3898991" cy="369332"/>
          </a:xfrm>
          <a:prstGeom prst="rect">
            <a:avLst/>
          </a:prstGeom>
          <a:noFill/>
        </p:spPr>
        <p:txBody>
          <a:bodyPr wrap="square" rtlCol="0">
            <a:spAutoFit/>
          </a:bodyPr>
          <a:lstStyle/>
          <a:p>
            <a:r>
              <a:rPr lang="en-GB" dirty="0">
                <a:solidFill>
                  <a:srgbClr val="FFC000"/>
                </a:solidFill>
                <a:latin typeface="Bodoni MT Condensed" panose="02070606080606020203" pitchFamily="18" charset="0"/>
              </a:rPr>
              <a:t>La Clown Cha-U-Kao 1895 Toulouse-Lautrec</a:t>
            </a:r>
          </a:p>
        </p:txBody>
      </p:sp>
      <p:sp>
        <p:nvSpPr>
          <p:cNvPr id="6" name="TextBox 5">
            <a:extLst>
              <a:ext uri="{FF2B5EF4-FFF2-40B4-BE49-F238E27FC236}">
                <a16:creationId xmlns:a16="http://schemas.microsoft.com/office/drawing/2014/main" id="{C2AFF83E-C477-D347-628C-6C46F47D25F9}"/>
              </a:ext>
            </a:extLst>
          </p:cNvPr>
          <p:cNvSpPr txBox="1"/>
          <p:nvPr/>
        </p:nvSpPr>
        <p:spPr>
          <a:xfrm>
            <a:off x="7048500" y="6284068"/>
            <a:ext cx="4621006" cy="379379"/>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La </a:t>
            </a:r>
            <a:r>
              <a:rPr lang="en-GB" dirty="0" err="1">
                <a:solidFill>
                  <a:srgbClr val="FFC000"/>
                </a:solidFill>
                <a:latin typeface="Bodoni MT Condensed" panose="02070606080606020203" pitchFamily="18" charset="0"/>
              </a:rPr>
              <a:t>Goulue</a:t>
            </a:r>
            <a:r>
              <a:rPr lang="en-GB" dirty="0">
                <a:solidFill>
                  <a:srgbClr val="FFC000"/>
                </a:solidFill>
                <a:latin typeface="Bodoni MT Condensed" panose="02070606080606020203" pitchFamily="18" charset="0"/>
              </a:rPr>
              <a:t> Dans la Rue 1896 Toulouse-Lautrec</a:t>
            </a:r>
          </a:p>
        </p:txBody>
      </p:sp>
      <p:pic>
        <p:nvPicPr>
          <p:cNvPr id="15362" name="Picture 2" descr="See the source image">
            <a:extLst>
              <a:ext uri="{FF2B5EF4-FFF2-40B4-BE49-F238E27FC236}">
                <a16:creationId xmlns:a16="http://schemas.microsoft.com/office/drawing/2014/main" id="{898DE373-DB21-7740-1B53-36B4AAD3DF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6337" y="0"/>
            <a:ext cx="8219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9EDD0C-0F66-FC77-B536-BCE86F46BB8F}"/>
              </a:ext>
            </a:extLst>
          </p:cNvPr>
          <p:cNvSpPr txBox="1"/>
          <p:nvPr/>
        </p:nvSpPr>
        <p:spPr>
          <a:xfrm>
            <a:off x="2149813" y="6284068"/>
            <a:ext cx="4376193"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Le Salon de la Rue des Moulins 1891 Toulouse-Lautrec</a:t>
            </a:r>
          </a:p>
        </p:txBody>
      </p:sp>
    </p:spTree>
    <p:extLst>
      <p:ext uri="{BB962C8B-B14F-4D97-AF65-F5344CB8AC3E}">
        <p14:creationId xmlns:p14="http://schemas.microsoft.com/office/powerpoint/2010/main" val="107457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362"/>
                                        </p:tgtEl>
                                        <p:attrNameLst>
                                          <p:attrName>style.visibility</p:attrName>
                                        </p:attrNameLst>
                                      </p:cBhvr>
                                      <p:to>
                                        <p:strVal val="visible"/>
                                      </p:to>
                                    </p:set>
                                    <p:animEffect transition="in" filter="barn(inVertical)">
                                      <p:cBhvr>
                                        <p:cTn id="35" dur="500"/>
                                        <p:tgtEl>
                                          <p:spTgt spid="1536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additive="base">
                                        <p:cTn id="4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3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EA7653-9F6C-479F-BEC2-9225AB619251}"/>
              </a:ext>
            </a:extLst>
          </p:cNvPr>
          <p:cNvSpPr>
            <a:spLocks noGrp="1"/>
          </p:cNvSpPr>
          <p:nvPr>
            <p:ph type="title"/>
          </p:nvPr>
        </p:nvSpPr>
        <p:spPr>
          <a:xfrm>
            <a:off x="804672" y="640263"/>
            <a:ext cx="5157216" cy="1344975"/>
          </a:xfrm>
        </p:spPr>
        <p:txBody>
          <a:bodyPr>
            <a:normAutofit/>
          </a:bodyPr>
          <a:lstStyle/>
          <a:p>
            <a:r>
              <a:rPr lang="en-GB" sz="4000" b="1" dirty="0" err="1">
                <a:latin typeface="Bodoni MT" panose="02070603080606020203" pitchFamily="18" charset="0"/>
              </a:rPr>
              <a:t>Séraphine</a:t>
            </a:r>
            <a:r>
              <a:rPr lang="en-GB" sz="4000" b="1" dirty="0">
                <a:latin typeface="Bodoni MT" panose="02070603080606020203" pitchFamily="18" charset="0"/>
              </a:rPr>
              <a:t> Louis </a:t>
            </a:r>
            <a:r>
              <a:rPr lang="en-GB" sz="4000" b="1" dirty="0">
                <a:solidFill>
                  <a:srgbClr val="FFC000"/>
                </a:solidFill>
                <a:latin typeface="Bodoni MT" panose="02070603080606020203" pitchFamily="18" charset="0"/>
              </a:rPr>
              <a:t>(</a:t>
            </a:r>
            <a:r>
              <a:rPr lang="en-GB" sz="2800" b="1" dirty="0">
                <a:solidFill>
                  <a:srgbClr val="FFC000"/>
                </a:solidFill>
                <a:latin typeface="Bodoni MT" panose="02070603080606020203" pitchFamily="18" charset="0"/>
              </a:rPr>
              <a:t>1864-1942)</a:t>
            </a:r>
          </a:p>
        </p:txBody>
      </p:sp>
      <p:sp>
        <p:nvSpPr>
          <p:cNvPr id="3" name="Text Placeholder 2">
            <a:extLst>
              <a:ext uri="{FF2B5EF4-FFF2-40B4-BE49-F238E27FC236}">
                <a16:creationId xmlns:a16="http://schemas.microsoft.com/office/drawing/2014/main" id="{41747620-D859-4622-BFD5-CA2DF7A43171}"/>
              </a:ext>
            </a:extLst>
          </p:cNvPr>
          <p:cNvSpPr>
            <a:spLocks noGrp="1"/>
          </p:cNvSpPr>
          <p:nvPr>
            <p:ph type="body"/>
          </p:nvPr>
        </p:nvSpPr>
        <p:spPr>
          <a:xfrm>
            <a:off x="804672" y="2121762"/>
            <a:ext cx="5157216" cy="4561139"/>
          </a:xfrm>
        </p:spPr>
        <p:txBody>
          <a:bodyPr>
            <a:normAutofit/>
          </a:bodyPr>
          <a:lstStyle/>
          <a:p>
            <a:pPr>
              <a:spcAft>
                <a:spcPts val="600"/>
              </a:spcAft>
            </a:pPr>
            <a:r>
              <a:rPr lang="en-GB" sz="1900" dirty="0">
                <a:latin typeface="Bodoni MT" panose="02070603080606020203" pitchFamily="18" charset="0"/>
              </a:rPr>
              <a:t>Came from a very poor family</a:t>
            </a:r>
          </a:p>
          <a:p>
            <a:pPr>
              <a:spcAft>
                <a:spcPts val="600"/>
              </a:spcAft>
            </a:pPr>
            <a:r>
              <a:rPr lang="en-GB" sz="1900" dirty="0">
                <a:latin typeface="Bodoni MT" panose="02070603080606020203" pitchFamily="18" charset="0"/>
              </a:rPr>
              <a:t>Mother died when she was one</a:t>
            </a:r>
          </a:p>
          <a:p>
            <a:pPr>
              <a:spcAft>
                <a:spcPts val="600"/>
              </a:spcAft>
            </a:pPr>
            <a:r>
              <a:rPr lang="en-GB" sz="1900" dirty="0">
                <a:latin typeface="Bodoni MT" panose="02070603080606020203" pitchFamily="18" charset="0"/>
              </a:rPr>
              <a:t>Farther when she was seven</a:t>
            </a:r>
          </a:p>
          <a:p>
            <a:pPr>
              <a:spcAft>
                <a:spcPts val="600"/>
              </a:spcAft>
            </a:pPr>
            <a:r>
              <a:rPr lang="en-GB" sz="1900" dirty="0">
                <a:latin typeface="Bodoni MT" panose="02070603080606020203" pitchFamily="18" charset="0"/>
              </a:rPr>
              <a:t>Started as a shepherdess</a:t>
            </a:r>
          </a:p>
          <a:p>
            <a:pPr>
              <a:spcAft>
                <a:spcPts val="600"/>
              </a:spcAft>
            </a:pPr>
            <a:r>
              <a:rPr lang="en-GB" sz="1900" dirty="0">
                <a:latin typeface="Bodoni MT" panose="02070603080606020203" pitchFamily="18" charset="0"/>
              </a:rPr>
              <a:t>Then was a maid in a convent</a:t>
            </a:r>
          </a:p>
          <a:p>
            <a:pPr>
              <a:spcAft>
                <a:spcPts val="600"/>
              </a:spcAft>
            </a:pPr>
            <a:r>
              <a:rPr lang="en-GB" sz="1900" dirty="0">
                <a:latin typeface="Bodoni MT" panose="02070603080606020203" pitchFamily="18" charset="0"/>
              </a:rPr>
              <a:t>She painted in secret</a:t>
            </a:r>
          </a:p>
          <a:p>
            <a:pPr>
              <a:spcAft>
                <a:spcPts val="600"/>
              </a:spcAft>
            </a:pPr>
            <a:r>
              <a:rPr lang="en-GB" sz="1900" dirty="0">
                <a:latin typeface="Bodoni MT" panose="02070603080606020203" pitchFamily="18" charset="0"/>
              </a:rPr>
              <a:t>Made her own paints</a:t>
            </a:r>
          </a:p>
          <a:p>
            <a:pPr>
              <a:spcAft>
                <a:spcPts val="600"/>
              </a:spcAft>
            </a:pPr>
            <a:r>
              <a:rPr lang="en-GB" sz="1900" dirty="0">
                <a:latin typeface="Bodoni MT" panose="02070603080606020203" pitchFamily="18" charset="0"/>
              </a:rPr>
              <a:t>Wilhelm </a:t>
            </a:r>
            <a:r>
              <a:rPr lang="en-GB" sz="1900" dirty="0" err="1">
                <a:latin typeface="Bodoni MT" panose="02070603080606020203" pitchFamily="18" charset="0"/>
              </a:rPr>
              <a:t>Uhde</a:t>
            </a:r>
            <a:r>
              <a:rPr lang="en-GB" sz="1900" dirty="0">
                <a:latin typeface="Bodoni MT" panose="02070603080606020203" pitchFamily="18" charset="0"/>
              </a:rPr>
              <a:t> discovered her in 1914</a:t>
            </a:r>
          </a:p>
          <a:p>
            <a:pPr>
              <a:spcAft>
                <a:spcPts val="600"/>
              </a:spcAft>
            </a:pPr>
            <a:r>
              <a:rPr lang="en-GB" sz="1900" dirty="0">
                <a:latin typeface="Bodoni MT" panose="02070603080606020203" pitchFamily="18" charset="0"/>
              </a:rPr>
              <a:t>Was successful from 1927-1930</a:t>
            </a:r>
          </a:p>
          <a:p>
            <a:pPr>
              <a:spcAft>
                <a:spcPts val="600"/>
              </a:spcAft>
            </a:pPr>
            <a:r>
              <a:rPr lang="en-GB" sz="1900" dirty="0">
                <a:latin typeface="Bodoni MT" panose="02070603080606020203" pitchFamily="18" charset="0"/>
              </a:rPr>
              <a:t>Died alone and was buried in common grave</a:t>
            </a:r>
          </a:p>
          <a:p>
            <a:pPr>
              <a:spcAft>
                <a:spcPts val="600"/>
              </a:spcAft>
            </a:pPr>
            <a:endParaRPr lang="en-GB" sz="1900" dirty="0"/>
          </a:p>
        </p:txBody>
      </p:sp>
      <p:pic>
        <p:nvPicPr>
          <p:cNvPr id="5" name="Picture 4" descr="A vintage photo of a person&#10;&#10;Description automatically generated">
            <a:extLst>
              <a:ext uri="{FF2B5EF4-FFF2-40B4-BE49-F238E27FC236}">
                <a16:creationId xmlns:a16="http://schemas.microsoft.com/office/drawing/2014/main" id="{034B16D5-B913-47AD-B51B-52FF0311A6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00442" y="484632"/>
            <a:ext cx="3875363" cy="5733287"/>
          </a:xfrm>
          <a:prstGeom prst="rect">
            <a:avLst/>
          </a:prstGeom>
        </p:spPr>
      </p:pic>
    </p:spTree>
    <p:extLst>
      <p:ext uri="{BB962C8B-B14F-4D97-AF65-F5344CB8AC3E}">
        <p14:creationId xmlns:p14="http://schemas.microsoft.com/office/powerpoint/2010/main" val="33907112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heel(1)">
                                      <p:cBhvr>
                                        <p:cTn id="7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2E2D-B1DC-CA05-1864-B290C4CBE0A7}"/>
              </a:ext>
            </a:extLst>
          </p:cNvPr>
          <p:cNvSpPr>
            <a:spLocks noGrp="1"/>
          </p:cNvSpPr>
          <p:nvPr>
            <p:ph type="title"/>
          </p:nvPr>
        </p:nvSpPr>
        <p:spPr/>
        <p:txBody>
          <a:bodyPr/>
          <a:lstStyle/>
          <a:p>
            <a:r>
              <a:rPr lang="en-GB" sz="4400" b="1" dirty="0">
                <a:latin typeface="Bodoni MT" panose="02070603080606020203" pitchFamily="18" charset="0"/>
              </a:rPr>
              <a:t>Séraphine Louis </a:t>
            </a:r>
            <a:r>
              <a:rPr lang="en-GB" sz="2400" b="1" dirty="0">
                <a:solidFill>
                  <a:srgbClr val="FFC000"/>
                </a:solidFill>
                <a:latin typeface="Bodoni MT" panose="02070603080606020203" pitchFamily="18" charset="0"/>
              </a:rPr>
              <a:t>(1864-1942)</a:t>
            </a:r>
            <a:endParaRPr lang="en-GB" dirty="0"/>
          </a:p>
        </p:txBody>
      </p:sp>
      <p:sp>
        <p:nvSpPr>
          <p:cNvPr id="3" name="Text Placeholder 2">
            <a:extLst>
              <a:ext uri="{FF2B5EF4-FFF2-40B4-BE49-F238E27FC236}">
                <a16:creationId xmlns:a16="http://schemas.microsoft.com/office/drawing/2014/main" id="{670A9A5E-51AC-7D16-EC01-4ED7D8E598BC}"/>
              </a:ext>
            </a:extLst>
          </p:cNvPr>
          <p:cNvSpPr>
            <a:spLocks noGrp="1"/>
          </p:cNvSpPr>
          <p:nvPr>
            <p:ph type="body"/>
          </p:nvPr>
        </p:nvSpPr>
        <p:spPr/>
        <p:txBody>
          <a:bodyPr/>
          <a:lstStyle/>
          <a:p>
            <a:endParaRPr lang="en-GB"/>
          </a:p>
        </p:txBody>
      </p:sp>
      <p:pic>
        <p:nvPicPr>
          <p:cNvPr id="17410" name="Picture 2" descr="Image result for Seraphine Louis">
            <a:extLst>
              <a:ext uri="{FF2B5EF4-FFF2-40B4-BE49-F238E27FC236}">
                <a16:creationId xmlns:a16="http://schemas.microsoft.com/office/drawing/2014/main" id="{91E8F05D-F7D5-2CBF-FE98-751904F625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81859" y="1417680"/>
            <a:ext cx="24003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eraphine Louis">
            <a:extLst>
              <a:ext uri="{FF2B5EF4-FFF2-40B4-BE49-F238E27FC236}">
                <a16:creationId xmlns:a16="http://schemas.microsoft.com/office/drawing/2014/main" id="{D3E16808-339C-9250-FD46-F2611C327D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548" y="1172258"/>
            <a:ext cx="3342870" cy="526048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Seraphine Louis">
            <a:extLst>
              <a:ext uri="{FF2B5EF4-FFF2-40B4-BE49-F238E27FC236}">
                <a16:creationId xmlns:a16="http://schemas.microsoft.com/office/drawing/2014/main" id="{6B17D4C5-41AD-557A-A3AB-075C701CF9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8963" y="1172258"/>
            <a:ext cx="3835387" cy="500204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ee the source image">
            <a:extLst>
              <a:ext uri="{FF2B5EF4-FFF2-40B4-BE49-F238E27FC236}">
                <a16:creationId xmlns:a16="http://schemas.microsoft.com/office/drawing/2014/main" id="{29866E41-3641-D752-6909-65C6F36148A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2305"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286C3-13F5-6BF7-1CF9-AFB6BFCBE5F1}"/>
              </a:ext>
            </a:extLst>
          </p:cNvPr>
          <p:cNvSpPr txBox="1"/>
          <p:nvPr/>
        </p:nvSpPr>
        <p:spPr>
          <a:xfrm>
            <a:off x="9299643" y="6089515"/>
            <a:ext cx="2782516" cy="369332"/>
          </a:xfrm>
          <a:prstGeom prst="rect">
            <a:avLst/>
          </a:prstGeom>
          <a:noFill/>
        </p:spPr>
        <p:txBody>
          <a:bodyPr wrap="square" rtlCol="0">
            <a:spAutoFit/>
          </a:bodyPr>
          <a:lstStyle/>
          <a:p>
            <a:r>
              <a:rPr lang="en-GB" dirty="0" err="1">
                <a:solidFill>
                  <a:srgbClr val="FFC000"/>
                </a:solidFill>
                <a:latin typeface="Bodoni MT Condensed" panose="02070606080606020203" pitchFamily="18" charset="0"/>
              </a:rPr>
              <a:t>L’Arbre</a:t>
            </a:r>
            <a:r>
              <a:rPr lang="en-GB" dirty="0">
                <a:solidFill>
                  <a:srgbClr val="FFC000"/>
                </a:solidFill>
                <a:latin typeface="Bodoni MT Condensed" panose="02070606080606020203" pitchFamily="18" charset="0"/>
              </a:rPr>
              <a:t> du Paradis Seraphine Louis  </a:t>
            </a:r>
          </a:p>
        </p:txBody>
      </p:sp>
      <p:sp>
        <p:nvSpPr>
          <p:cNvPr id="6" name="TextBox 5">
            <a:extLst>
              <a:ext uri="{FF2B5EF4-FFF2-40B4-BE49-F238E27FC236}">
                <a16:creationId xmlns:a16="http://schemas.microsoft.com/office/drawing/2014/main" id="{CE29A323-39D5-8C9F-0922-43E7E3240F00}"/>
              </a:ext>
            </a:extLst>
          </p:cNvPr>
          <p:cNvSpPr txBox="1"/>
          <p:nvPr/>
        </p:nvSpPr>
        <p:spPr>
          <a:xfrm>
            <a:off x="8108" y="6458847"/>
            <a:ext cx="6128424" cy="276999"/>
          </a:xfrm>
          <a:prstGeom prst="rect">
            <a:avLst/>
          </a:prstGeom>
          <a:noFill/>
        </p:spPr>
        <p:txBody>
          <a:bodyPr wrap="square">
            <a:spAutoFit/>
          </a:bodyPr>
          <a:lstStyle/>
          <a:p>
            <a:r>
              <a:rPr lang="en-GB" sz="1200" dirty="0">
                <a:solidFill>
                  <a:srgbClr val="FFC000"/>
                </a:solidFill>
                <a:latin typeface="Bodoni MT Condensed" panose="02070606080606020203" pitchFamily="18" charset="0"/>
                <a:hlinkClick r:id="rId6">
                  <a:extLst>
                    <a:ext uri="{A12FA001-AC4F-418D-AE19-62706E023703}">
                      <ahyp:hlinkClr xmlns:ahyp="http://schemas.microsoft.com/office/drawing/2018/hyperlinkcolor" val="tx"/>
                    </a:ext>
                  </a:extLst>
                </a:hlinkClick>
              </a:rPr>
              <a:t>Official Séraphine movie trailer - Bing video</a:t>
            </a:r>
            <a:endParaRPr lang="en-GB" sz="1200" dirty="0">
              <a:solidFill>
                <a:srgbClr val="FFC000"/>
              </a:solidFill>
              <a:latin typeface="Bodoni MT Condensed" panose="02070606080606020203" pitchFamily="18" charset="0"/>
            </a:endParaRPr>
          </a:p>
        </p:txBody>
      </p:sp>
    </p:spTree>
    <p:extLst>
      <p:ext uri="{BB962C8B-B14F-4D97-AF65-F5344CB8AC3E}">
        <p14:creationId xmlns:p14="http://schemas.microsoft.com/office/powerpoint/2010/main" val="23649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circle(in)">
                                      <p:cBhvr>
                                        <p:cTn id="13" dur="20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barn(inVertical)">
                                      <p:cBhvr>
                                        <p:cTn id="18" dur="500"/>
                                        <p:tgtEl>
                                          <p:spTgt spid="174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wheel(1)">
                                      <p:cBhvr>
                                        <p:cTn id="23" dur="2000"/>
                                        <p:tgtEl>
                                          <p:spTgt spid="174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416"/>
                                        </p:tgtEl>
                                        <p:attrNameLst>
                                          <p:attrName>style.visibility</p:attrName>
                                        </p:attrNameLst>
                                      </p:cBhvr>
                                      <p:to>
                                        <p:strVal val="visible"/>
                                      </p:to>
                                    </p:set>
                                    <p:animEffect transition="in" filter="barn(inVertical)">
                                      <p:cBhvr>
                                        <p:cTn id="28" dur="500"/>
                                        <p:tgtEl>
                                          <p:spTgt spid="174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A3166-CD3C-48C0-B9F4-AACCB81C5FA9}"/>
              </a:ext>
            </a:extLst>
          </p:cNvPr>
          <p:cNvSpPr>
            <a:spLocks noGrp="1"/>
          </p:cNvSpPr>
          <p:nvPr>
            <p:ph type="title"/>
          </p:nvPr>
        </p:nvSpPr>
        <p:spPr>
          <a:xfrm>
            <a:off x="969264" y="4535424"/>
            <a:ext cx="3685032" cy="1558586"/>
          </a:xfrm>
        </p:spPr>
        <p:txBody>
          <a:bodyPr anchor="t">
            <a:normAutofit/>
          </a:bodyPr>
          <a:lstStyle/>
          <a:p>
            <a:r>
              <a:rPr lang="en-GB" sz="3400" b="1" dirty="0">
                <a:latin typeface="Bodoni MT" panose="02070603080606020203" pitchFamily="18" charset="0"/>
              </a:rPr>
              <a:t>Séraphine Louis </a:t>
            </a:r>
            <a:r>
              <a:rPr lang="en-GB" sz="1800" b="1" dirty="0">
                <a:solidFill>
                  <a:srgbClr val="FFC000"/>
                </a:solidFill>
                <a:latin typeface="Bodoni MT" panose="02070603080606020203" pitchFamily="18" charset="0"/>
              </a:rPr>
              <a:t>(1864-1942)</a:t>
            </a:r>
          </a:p>
        </p:txBody>
      </p:sp>
      <p:pic>
        <p:nvPicPr>
          <p:cNvPr id="9" name="Picture 8" descr="A fabric surface&#10;&#10;Description automatically generated">
            <a:extLst>
              <a:ext uri="{FF2B5EF4-FFF2-40B4-BE49-F238E27FC236}">
                <a16:creationId xmlns:a16="http://schemas.microsoft.com/office/drawing/2014/main" id="{34ACD0BE-22A4-45AF-B2CA-CBED610FDF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4003040" cy="4226709"/>
          </a:xfrm>
          <a:prstGeom prst="rect">
            <a:avLst/>
          </a:prstGeom>
        </p:spPr>
      </p:pic>
      <p:pic>
        <p:nvPicPr>
          <p:cNvPr id="7" name="Picture 6" descr="A colorful rug&#10;&#10;Description automatically generated">
            <a:extLst>
              <a:ext uri="{FF2B5EF4-FFF2-40B4-BE49-F238E27FC236}">
                <a16:creationId xmlns:a16="http://schemas.microsoft.com/office/drawing/2014/main" id="{54F1B496-E260-4C3F-8D97-E0145F0013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2956" y="439846"/>
            <a:ext cx="4003040" cy="4224518"/>
          </a:xfrm>
          <a:prstGeom prst="rect">
            <a:avLst/>
          </a:prstGeom>
        </p:spPr>
      </p:pic>
      <p:pic>
        <p:nvPicPr>
          <p:cNvPr id="5" name="Picture 4" descr="A picture containing fabric&#10;&#10;Description automatically generated">
            <a:extLst>
              <a:ext uri="{FF2B5EF4-FFF2-40B4-BE49-F238E27FC236}">
                <a16:creationId xmlns:a16="http://schemas.microsoft.com/office/drawing/2014/main" id="{56573E1F-F318-414E-92CC-173AD5995D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5912" y="1787971"/>
            <a:ext cx="4005072" cy="4224518"/>
          </a:xfrm>
          <a:prstGeom prst="rect">
            <a:avLst/>
          </a:prstGeom>
        </p:spPr>
      </p:pic>
      <p:sp>
        <p:nvSpPr>
          <p:cNvPr id="3" name="Text Placeholder 2">
            <a:extLst>
              <a:ext uri="{FF2B5EF4-FFF2-40B4-BE49-F238E27FC236}">
                <a16:creationId xmlns:a16="http://schemas.microsoft.com/office/drawing/2014/main" id="{D087F4C8-0176-4A56-AB9A-1BFE81E4D77A}"/>
              </a:ext>
            </a:extLst>
          </p:cNvPr>
          <p:cNvSpPr>
            <a:spLocks noGrp="1"/>
          </p:cNvSpPr>
          <p:nvPr>
            <p:ph type="body"/>
          </p:nvPr>
        </p:nvSpPr>
        <p:spPr>
          <a:xfrm>
            <a:off x="74903" y="5605748"/>
            <a:ext cx="4498848" cy="1089498"/>
          </a:xfrm>
        </p:spPr>
        <p:txBody>
          <a:bodyPr>
            <a:normAutofit/>
          </a:bodyPr>
          <a:lstStyle/>
          <a:p>
            <a:r>
              <a:rPr lang="en-GB" sz="1200" dirty="0">
                <a:solidFill>
                  <a:srgbClr val="FFC0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https://www.bing.com/videos/search?q=seraphine+louis&amp;&amp;view=detail&amp;mid=44AF06F469002D87D4B844AF06F469002D87D4B8&amp;&amp;FORM=VRDGAR&amp;ru=%2Fvideos%2Fsearch%3Fq%3Dseraphine%2Blouis%26FORM%3DHDRSC3</a:t>
            </a:r>
            <a:r>
              <a:rPr lang="en-GB" sz="1200" dirty="0">
                <a:solidFill>
                  <a:srgbClr val="FFC000"/>
                </a:solidFill>
                <a:latin typeface="Bodoni MT Condensed" panose="02070606080606020203" pitchFamily="18" charset="0"/>
              </a:rPr>
              <a:t> </a:t>
            </a:r>
          </a:p>
          <a:p>
            <a:endParaRPr lang="en-GB" sz="2000" dirty="0"/>
          </a:p>
          <a:p>
            <a:endParaRPr lang="en-GB" sz="2000" dirty="0"/>
          </a:p>
          <a:p>
            <a:endParaRPr lang="en-GB" sz="2000" dirty="0"/>
          </a:p>
        </p:txBody>
      </p:sp>
      <p:grpSp>
        <p:nvGrpSpPr>
          <p:cNvPr id="16" name="Group 15">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7"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5733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2515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5F305-3064-45C2-924F-462AC6681A3F}"/>
              </a:ext>
            </a:extLst>
          </p:cNvPr>
          <p:cNvSpPr>
            <a:spLocks noGrp="1"/>
          </p:cNvSpPr>
          <p:nvPr>
            <p:ph type="title"/>
          </p:nvPr>
        </p:nvSpPr>
        <p:spPr>
          <a:xfrm>
            <a:off x="1155556" y="637763"/>
            <a:ext cx="5735633" cy="840841"/>
          </a:xfrm>
        </p:spPr>
        <p:txBody>
          <a:bodyPr anchor="t">
            <a:normAutofit/>
          </a:bodyPr>
          <a:lstStyle/>
          <a:p>
            <a:r>
              <a:rPr lang="en-GB" sz="3600" b="1" dirty="0">
                <a:solidFill>
                  <a:srgbClr val="00B0F0"/>
                </a:solidFill>
                <a:latin typeface="Bodoni MT" panose="02070603080606020203" pitchFamily="18" charset="0"/>
              </a:rPr>
              <a:t>Henri Matisse </a:t>
            </a:r>
            <a:r>
              <a:rPr lang="en-GB" sz="2400" b="1" dirty="0">
                <a:solidFill>
                  <a:srgbClr val="FFFF00"/>
                </a:solidFill>
                <a:latin typeface="Bodoni MT" panose="02070603080606020203" pitchFamily="18" charset="0"/>
              </a:rPr>
              <a:t>(1869-1954)</a:t>
            </a: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57" y="2377331"/>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a:extLst>
              <a:ext uri="{FF2B5EF4-FFF2-40B4-BE49-F238E27FC236}">
                <a16:creationId xmlns:a16="http://schemas.microsoft.com/office/drawing/2014/main" id="{B2AE9D6C-3B9A-4A2F-B6DF-630B6A327665}"/>
              </a:ext>
            </a:extLst>
          </p:cNvPr>
          <p:cNvSpPr>
            <a:spLocks noGrp="1"/>
          </p:cNvSpPr>
          <p:nvPr>
            <p:ph type="body"/>
          </p:nvPr>
        </p:nvSpPr>
        <p:spPr>
          <a:xfrm>
            <a:off x="758758" y="1673157"/>
            <a:ext cx="6132432" cy="4964024"/>
          </a:xfrm>
        </p:spPr>
        <p:txBody>
          <a:bodyPr>
            <a:normAutofit/>
          </a:bodyPr>
          <a:lstStyle/>
          <a:p>
            <a:pPr>
              <a:spcAft>
                <a:spcPts val="600"/>
              </a:spcAft>
            </a:pPr>
            <a:r>
              <a:rPr lang="en-GB" sz="2400" dirty="0">
                <a:solidFill>
                  <a:srgbClr val="00B0F0"/>
                </a:solidFill>
                <a:latin typeface="Bodoni MT" panose="02070603080606020203" pitchFamily="18" charset="0"/>
              </a:rPr>
              <a:t>Draughtsman</a:t>
            </a:r>
          </a:p>
          <a:p>
            <a:pPr>
              <a:spcAft>
                <a:spcPts val="600"/>
              </a:spcAft>
            </a:pPr>
            <a:r>
              <a:rPr lang="en-GB" sz="2400" dirty="0">
                <a:solidFill>
                  <a:srgbClr val="00B0F0"/>
                </a:solidFill>
                <a:latin typeface="Bodoni MT" panose="02070603080606020203" pitchFamily="18" charset="0"/>
              </a:rPr>
              <a:t>Printmaker</a:t>
            </a:r>
          </a:p>
          <a:p>
            <a:pPr>
              <a:spcAft>
                <a:spcPts val="600"/>
              </a:spcAft>
            </a:pPr>
            <a:r>
              <a:rPr lang="en-GB" sz="2400" dirty="0">
                <a:solidFill>
                  <a:srgbClr val="00B0F0"/>
                </a:solidFill>
                <a:latin typeface="Bodoni MT" panose="02070603080606020203" pitchFamily="18" charset="0"/>
              </a:rPr>
              <a:t>Sculptor</a:t>
            </a:r>
          </a:p>
          <a:p>
            <a:pPr>
              <a:spcAft>
                <a:spcPts val="600"/>
              </a:spcAft>
            </a:pPr>
            <a:r>
              <a:rPr lang="en-GB" sz="2400" dirty="0">
                <a:solidFill>
                  <a:srgbClr val="00B0F0"/>
                </a:solidFill>
                <a:latin typeface="Bodoni MT" panose="02070603080606020203" pitchFamily="18" charset="0"/>
              </a:rPr>
              <a:t>Paper artist</a:t>
            </a:r>
          </a:p>
          <a:p>
            <a:pPr>
              <a:spcAft>
                <a:spcPts val="600"/>
              </a:spcAft>
            </a:pPr>
            <a:r>
              <a:rPr lang="en-GB" sz="2400" dirty="0">
                <a:solidFill>
                  <a:srgbClr val="00B0F0"/>
                </a:solidFill>
                <a:latin typeface="Bodoni MT" panose="02070603080606020203" pitchFamily="18" charset="0"/>
              </a:rPr>
              <a:t>Painter</a:t>
            </a:r>
          </a:p>
          <a:p>
            <a:pPr>
              <a:spcAft>
                <a:spcPts val="600"/>
              </a:spcAft>
            </a:pPr>
            <a:r>
              <a:rPr lang="en-GB" sz="2400" dirty="0">
                <a:solidFill>
                  <a:srgbClr val="00B0F0"/>
                </a:solidFill>
                <a:latin typeface="Bodoni MT" panose="02070603080606020203" pitchFamily="18" charset="0"/>
              </a:rPr>
              <a:t>Neo-Impressionist</a:t>
            </a:r>
          </a:p>
          <a:p>
            <a:pPr>
              <a:spcAft>
                <a:spcPts val="600"/>
              </a:spcAft>
            </a:pPr>
            <a:r>
              <a:rPr lang="en-GB" sz="2400" dirty="0">
                <a:solidFill>
                  <a:srgbClr val="00B0F0"/>
                </a:solidFill>
                <a:latin typeface="Bodoni MT" panose="02070603080606020203" pitchFamily="18" charset="0"/>
              </a:rPr>
              <a:t>Fauvist</a:t>
            </a:r>
          </a:p>
          <a:p>
            <a:pPr>
              <a:spcAft>
                <a:spcPts val="600"/>
              </a:spcAft>
            </a:pPr>
            <a:r>
              <a:rPr lang="en-GB" sz="2400" dirty="0">
                <a:solidFill>
                  <a:srgbClr val="00B0F0"/>
                </a:solidFill>
                <a:latin typeface="Bodoni MT" panose="02070603080606020203" pitchFamily="18" charset="0"/>
              </a:rPr>
              <a:t>Friend of Picasso</a:t>
            </a:r>
          </a:p>
          <a:p>
            <a:pPr>
              <a:spcAft>
                <a:spcPts val="600"/>
              </a:spcAft>
            </a:pPr>
            <a:r>
              <a:rPr lang="en-GB" sz="2400" dirty="0">
                <a:solidFill>
                  <a:srgbClr val="00B0F0"/>
                </a:solidFill>
                <a:latin typeface="Bodoni MT" panose="02070603080606020203" pitchFamily="18" charset="0"/>
              </a:rPr>
              <a:t>Most important French artist of the era</a:t>
            </a:r>
          </a:p>
        </p:txBody>
      </p:sp>
      <p:pic>
        <p:nvPicPr>
          <p:cNvPr id="5" name="Picture 4" descr="A person looking at the camera&#10;&#10;Description automatically generated">
            <a:extLst>
              <a:ext uri="{FF2B5EF4-FFF2-40B4-BE49-F238E27FC236}">
                <a16:creationId xmlns:a16="http://schemas.microsoft.com/office/drawing/2014/main" id="{13B99EFF-CDA5-4916-A92E-FB17DF3F3F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166" y="10"/>
            <a:ext cx="4666834" cy="6857990"/>
          </a:xfrm>
          <a:prstGeom prst="rect">
            <a:avLst/>
          </a:prstGeom>
        </p:spPr>
      </p:pic>
    </p:spTree>
    <p:extLst>
      <p:ext uri="{BB962C8B-B14F-4D97-AF65-F5344CB8AC3E}">
        <p14:creationId xmlns:p14="http://schemas.microsoft.com/office/powerpoint/2010/main" val="315608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heel(1)">
                                      <p:cBhvr>
                                        <p:cTn id="6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hoto, young, posing&#10;&#10;Description automatically generated">
            <a:extLst>
              <a:ext uri="{FF2B5EF4-FFF2-40B4-BE49-F238E27FC236}">
                <a16:creationId xmlns:a16="http://schemas.microsoft.com/office/drawing/2014/main" id="{DB2C7697-5DF2-4218-BCC1-FF4EB5EC1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7" name="Picture 6" descr="A close up of a womans face&#10;&#10;Description automatically generated">
            <a:extLst>
              <a:ext uri="{FF2B5EF4-FFF2-40B4-BE49-F238E27FC236}">
                <a16:creationId xmlns:a16="http://schemas.microsoft.com/office/drawing/2014/main" id="{2EE876ED-2F27-4AA6-A002-89D165F24E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57689" y="-76510"/>
            <a:ext cx="4075241" cy="4090640"/>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55F4CE-00B3-4076-8433-463FCEDED24E}"/>
              </a:ext>
            </a:extLst>
          </p:cNvPr>
          <p:cNvSpPr>
            <a:spLocks noGrp="1"/>
          </p:cNvSpPr>
          <p:nvPr>
            <p:ph type="title"/>
          </p:nvPr>
        </p:nvSpPr>
        <p:spPr>
          <a:xfrm>
            <a:off x="865325" y="4462819"/>
            <a:ext cx="2869683" cy="1608383"/>
          </a:xfrm>
        </p:spPr>
        <p:txBody>
          <a:bodyPr>
            <a:normAutofit/>
          </a:bodyPr>
          <a:lstStyle/>
          <a:p>
            <a:r>
              <a:rPr lang="en-GB" sz="3200" b="1" dirty="0">
                <a:solidFill>
                  <a:srgbClr val="00B0F0"/>
                </a:solidFill>
                <a:latin typeface="Bodoni MT" panose="02070603080606020203" pitchFamily="18" charset="0"/>
              </a:rPr>
              <a:t>Henri Matisse </a:t>
            </a:r>
            <a:r>
              <a:rPr lang="en-GB" sz="2400" b="1" dirty="0">
                <a:solidFill>
                  <a:srgbClr val="00B0F0"/>
                </a:solidFill>
                <a:latin typeface="Bodoni MT" panose="02070603080606020203" pitchFamily="18" charset="0"/>
              </a:rPr>
              <a:t>(1869-1954)</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60AEEDB-7F72-41C3-9694-7D46ED8E0B30}"/>
              </a:ext>
            </a:extLst>
          </p:cNvPr>
          <p:cNvSpPr>
            <a:spLocks noGrp="1"/>
          </p:cNvSpPr>
          <p:nvPr>
            <p:ph type="body"/>
          </p:nvPr>
        </p:nvSpPr>
        <p:spPr>
          <a:xfrm>
            <a:off x="4112177" y="4456287"/>
            <a:ext cx="3712464" cy="1608383"/>
          </a:xfrm>
        </p:spPr>
        <p:txBody>
          <a:bodyPr anchor="ctr">
            <a:normAutofit/>
          </a:bodyPr>
          <a:lstStyle/>
          <a:p>
            <a:r>
              <a:rPr lang="en-GB" sz="3200" dirty="0">
                <a:solidFill>
                  <a:srgbClr val="FFFF00"/>
                </a:solidFill>
                <a:latin typeface="Bodoni MT" panose="02070603080606020203" pitchFamily="18" charset="0"/>
              </a:rPr>
              <a:t>From Post-Impressionism to Fauvism</a:t>
            </a:r>
          </a:p>
        </p:txBody>
      </p:sp>
      <p:pic>
        <p:nvPicPr>
          <p:cNvPr id="9" name="Picture 8" descr="A painting of a person&#10;&#10;Description automatically generated">
            <a:extLst>
              <a:ext uri="{FF2B5EF4-FFF2-40B4-BE49-F238E27FC236}">
                <a16:creationId xmlns:a16="http://schemas.microsoft.com/office/drawing/2014/main" id="{2EBF4EB4-990B-4BBB-A992-CE9BC196DA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62CF1111-F58B-A7F4-8ADF-55D9ADE1D33E}"/>
              </a:ext>
            </a:extLst>
          </p:cNvPr>
          <p:cNvSpPr txBox="1"/>
          <p:nvPr/>
        </p:nvSpPr>
        <p:spPr>
          <a:xfrm>
            <a:off x="111125" y="4180000"/>
            <a:ext cx="384656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Musique 1942 Henri Matisse</a:t>
            </a:r>
          </a:p>
        </p:txBody>
      </p:sp>
      <p:sp>
        <p:nvSpPr>
          <p:cNvPr id="6" name="TextBox 5">
            <a:extLst>
              <a:ext uri="{FF2B5EF4-FFF2-40B4-BE49-F238E27FC236}">
                <a16:creationId xmlns:a16="http://schemas.microsoft.com/office/drawing/2014/main" id="{266279A6-DF70-BD91-E6E2-81A122792F70}"/>
              </a:ext>
            </a:extLst>
          </p:cNvPr>
          <p:cNvSpPr txBox="1"/>
          <p:nvPr/>
        </p:nvSpPr>
        <p:spPr>
          <a:xfrm>
            <a:off x="3957689" y="4215384"/>
            <a:ext cx="400315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Anemones et Robe Mauve 1937 Henri Matisse </a:t>
            </a:r>
          </a:p>
        </p:txBody>
      </p:sp>
      <p:sp>
        <p:nvSpPr>
          <p:cNvPr id="8" name="TextBox 7">
            <a:extLst>
              <a:ext uri="{FF2B5EF4-FFF2-40B4-BE49-F238E27FC236}">
                <a16:creationId xmlns:a16="http://schemas.microsoft.com/office/drawing/2014/main" id="{CB2F8C4F-F99B-6310-6A19-4A2236BDD245}"/>
              </a:ext>
            </a:extLst>
          </p:cNvPr>
          <p:cNvSpPr txBox="1"/>
          <p:nvPr/>
        </p:nvSpPr>
        <p:spPr>
          <a:xfrm>
            <a:off x="8269224" y="6439711"/>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Femme au Chapeau Bleu 1905 Henri Matisse</a:t>
            </a:r>
          </a:p>
        </p:txBody>
      </p:sp>
    </p:spTree>
    <p:extLst>
      <p:ext uri="{BB962C8B-B14F-4D97-AF65-F5344CB8AC3E}">
        <p14:creationId xmlns:p14="http://schemas.microsoft.com/office/powerpoint/2010/main" val="15224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colorful, graffiti, food&#10;&#10;Description automatically generated">
            <a:extLst>
              <a:ext uri="{FF2B5EF4-FFF2-40B4-BE49-F238E27FC236}">
                <a16:creationId xmlns:a16="http://schemas.microsoft.com/office/drawing/2014/main" id="{A31D4AC9-55A9-4BA2-AF25-23A381E34D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9" name="Picture 8" descr="A close up of a logo&#10;&#10;Description automatically generated">
            <a:extLst>
              <a:ext uri="{FF2B5EF4-FFF2-40B4-BE49-F238E27FC236}">
                <a16:creationId xmlns:a16="http://schemas.microsoft.com/office/drawing/2014/main" id="{5CF18979-3B61-4D21-8385-77E9B6F6A0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1DF979-F164-4146-903E-B5B8D0794F0F}"/>
              </a:ext>
            </a:extLst>
          </p:cNvPr>
          <p:cNvSpPr>
            <a:spLocks noGrp="1"/>
          </p:cNvSpPr>
          <p:nvPr>
            <p:ph type="title"/>
          </p:nvPr>
        </p:nvSpPr>
        <p:spPr>
          <a:xfrm>
            <a:off x="865325" y="4462819"/>
            <a:ext cx="2869683" cy="1608383"/>
          </a:xfrm>
        </p:spPr>
        <p:txBody>
          <a:bodyPr>
            <a:normAutofit/>
          </a:bodyPr>
          <a:lstStyle/>
          <a:p>
            <a:r>
              <a:rPr lang="en-GB" sz="3200" b="1" dirty="0">
                <a:solidFill>
                  <a:srgbClr val="00B0F0"/>
                </a:solidFill>
                <a:latin typeface="Bodoni MT" panose="02070603080606020203" pitchFamily="18" charset="0"/>
              </a:rPr>
              <a:t>Henri Matisse</a:t>
            </a:r>
            <a:r>
              <a:rPr lang="en-GB" sz="2400" b="1" dirty="0">
                <a:solidFill>
                  <a:srgbClr val="00B0F0"/>
                </a:solidFill>
                <a:latin typeface="Bodoni MT" panose="02070603080606020203" pitchFamily="18" charset="0"/>
              </a:rPr>
              <a:t> (1869-1954)</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1C78548-3F7D-4FEF-BE6E-7B05BF9D50FD}"/>
              </a:ext>
            </a:extLst>
          </p:cNvPr>
          <p:cNvSpPr>
            <a:spLocks noGrp="1"/>
          </p:cNvSpPr>
          <p:nvPr>
            <p:ph type="body"/>
          </p:nvPr>
        </p:nvSpPr>
        <p:spPr>
          <a:xfrm>
            <a:off x="4131633" y="4464872"/>
            <a:ext cx="3712464" cy="1608383"/>
          </a:xfrm>
        </p:spPr>
        <p:txBody>
          <a:bodyPr anchor="ctr">
            <a:normAutofit/>
          </a:bodyPr>
          <a:lstStyle/>
          <a:p>
            <a:r>
              <a:rPr lang="en-GB" sz="2400" b="1" dirty="0">
                <a:solidFill>
                  <a:srgbClr val="FFFF00"/>
                </a:solidFill>
                <a:latin typeface="Bodoni MT" panose="02070603080606020203" pitchFamily="18" charset="0"/>
              </a:rPr>
              <a:t>From Fauvism to Neo Abstract</a:t>
            </a:r>
          </a:p>
        </p:txBody>
      </p:sp>
      <p:pic>
        <p:nvPicPr>
          <p:cNvPr id="7" name="Picture 6" descr="A drawing of a person&#10;&#10;Description automatically generated">
            <a:extLst>
              <a:ext uri="{FF2B5EF4-FFF2-40B4-BE49-F238E27FC236}">
                <a16:creationId xmlns:a16="http://schemas.microsoft.com/office/drawing/2014/main" id="{E256787F-3C6D-401F-A744-1C8E4D7BBD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9224" y="-18859"/>
            <a:ext cx="3922776" cy="6309360"/>
          </a:xfrm>
          <a:prstGeom prst="rect">
            <a:avLst/>
          </a:prstGeom>
        </p:spPr>
      </p:pic>
      <p:sp>
        <p:nvSpPr>
          <p:cNvPr id="4" name="TextBox 3">
            <a:extLst>
              <a:ext uri="{FF2B5EF4-FFF2-40B4-BE49-F238E27FC236}">
                <a16:creationId xmlns:a16="http://schemas.microsoft.com/office/drawing/2014/main" id="{F237CA2A-ED97-C550-8E43-67363B63AB2F}"/>
              </a:ext>
            </a:extLst>
          </p:cNvPr>
          <p:cNvSpPr txBox="1"/>
          <p:nvPr/>
        </p:nvSpPr>
        <p:spPr>
          <a:xfrm>
            <a:off x="77821" y="3937609"/>
            <a:ext cx="385512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Chat aux </a:t>
            </a:r>
            <a:r>
              <a:rPr lang="en-GB" dirty="0" err="1">
                <a:solidFill>
                  <a:srgbClr val="FFFF00"/>
                </a:solidFill>
                <a:latin typeface="Bodoni MT Condensed" panose="02070606080606020203" pitchFamily="18" charset="0"/>
              </a:rPr>
              <a:t>Poissons</a:t>
            </a:r>
            <a:r>
              <a:rPr lang="en-GB" dirty="0">
                <a:solidFill>
                  <a:srgbClr val="FFFF00"/>
                </a:solidFill>
                <a:latin typeface="Bodoni MT Condensed" panose="02070606080606020203" pitchFamily="18" charset="0"/>
              </a:rPr>
              <a:t> Rouges 1912 Henri Matisse</a:t>
            </a:r>
          </a:p>
        </p:txBody>
      </p:sp>
      <p:sp>
        <p:nvSpPr>
          <p:cNvPr id="6" name="TextBox 5">
            <a:extLst>
              <a:ext uri="{FF2B5EF4-FFF2-40B4-BE49-F238E27FC236}">
                <a16:creationId xmlns:a16="http://schemas.microsoft.com/office/drawing/2014/main" id="{1B6845F5-C6C2-3AF1-C971-17087EA555A7}"/>
              </a:ext>
            </a:extLst>
          </p:cNvPr>
          <p:cNvSpPr txBox="1"/>
          <p:nvPr/>
        </p:nvSpPr>
        <p:spPr>
          <a:xfrm>
            <a:off x="4131633" y="3937609"/>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Danse 1938 Henri Matisse </a:t>
            </a:r>
          </a:p>
        </p:txBody>
      </p:sp>
      <p:sp>
        <p:nvSpPr>
          <p:cNvPr id="8" name="TextBox 7">
            <a:extLst>
              <a:ext uri="{FF2B5EF4-FFF2-40B4-BE49-F238E27FC236}">
                <a16:creationId xmlns:a16="http://schemas.microsoft.com/office/drawing/2014/main" id="{FEBE8303-A3B8-95F0-901F-80A647B787B6}"/>
              </a:ext>
            </a:extLst>
          </p:cNvPr>
          <p:cNvSpPr txBox="1"/>
          <p:nvPr/>
        </p:nvSpPr>
        <p:spPr>
          <a:xfrm>
            <a:off x="8385243" y="6381345"/>
            <a:ext cx="3638144"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danseur Bleu 1947 Henri Matisse</a:t>
            </a:r>
          </a:p>
        </p:txBody>
      </p:sp>
    </p:spTree>
    <p:extLst>
      <p:ext uri="{BB962C8B-B14F-4D97-AF65-F5344CB8AC3E}">
        <p14:creationId xmlns:p14="http://schemas.microsoft.com/office/powerpoint/2010/main" val="18854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6733-70C7-99C4-B46E-4357EC5D6471}"/>
              </a:ext>
            </a:extLst>
          </p:cNvPr>
          <p:cNvSpPr>
            <a:spLocks noGrp="1"/>
          </p:cNvSpPr>
          <p:nvPr>
            <p:ph type="title"/>
          </p:nvPr>
        </p:nvSpPr>
        <p:spPr/>
        <p:txBody>
          <a:bodyPr/>
          <a:lstStyle/>
          <a:p>
            <a:r>
              <a:rPr lang="en-GB" dirty="0">
                <a:latin typeface="Bodoni MT" panose="02070603080606020203" pitchFamily="18" charset="0"/>
              </a:rPr>
              <a:t>Unfair Comparison</a:t>
            </a:r>
          </a:p>
        </p:txBody>
      </p:sp>
      <p:sp>
        <p:nvSpPr>
          <p:cNvPr id="3" name="Text Placeholder 2">
            <a:extLst>
              <a:ext uri="{FF2B5EF4-FFF2-40B4-BE49-F238E27FC236}">
                <a16:creationId xmlns:a16="http://schemas.microsoft.com/office/drawing/2014/main" id="{54BECA93-0CFC-3A54-120F-9AC6E92357CF}"/>
              </a:ext>
            </a:extLst>
          </p:cNvPr>
          <p:cNvSpPr>
            <a:spLocks noGrp="1"/>
          </p:cNvSpPr>
          <p:nvPr>
            <p:ph type="body"/>
          </p:nvPr>
        </p:nvSpPr>
        <p:spPr/>
        <p:txBody>
          <a:bodyPr/>
          <a:lstStyle/>
          <a:p>
            <a:endParaRPr lang="en-GB"/>
          </a:p>
        </p:txBody>
      </p:sp>
      <p:pic>
        <p:nvPicPr>
          <p:cNvPr id="3074" name="Picture 2" descr="See the source image">
            <a:extLst>
              <a:ext uri="{FF2B5EF4-FFF2-40B4-BE49-F238E27FC236}">
                <a16:creationId xmlns:a16="http://schemas.microsoft.com/office/drawing/2014/main" id="{F2E405CF-96A8-5149-B46B-18DAF5B08E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792" y="1170596"/>
            <a:ext cx="3770760" cy="4763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67612-E8C0-8025-5B0E-4D518853D78A}"/>
              </a:ext>
            </a:extLst>
          </p:cNvPr>
          <p:cNvSpPr txBox="1"/>
          <p:nvPr/>
        </p:nvSpPr>
        <p:spPr>
          <a:xfrm>
            <a:off x="506896" y="6102626"/>
            <a:ext cx="3677478" cy="369332"/>
          </a:xfrm>
          <a:prstGeom prst="rect">
            <a:avLst/>
          </a:prstGeom>
          <a:noFill/>
        </p:spPr>
        <p:txBody>
          <a:bodyPr wrap="square" rtlCol="0">
            <a:spAutoFit/>
          </a:bodyPr>
          <a:lstStyle/>
          <a:p>
            <a:pPr algn="ctr"/>
            <a:r>
              <a:rPr lang="en-GB" dirty="0">
                <a:latin typeface="Bodoni MT Condensed" panose="02070606080606020203" pitchFamily="18" charset="0"/>
              </a:rPr>
              <a:t>Self-Portrait Simon Vouet 1627</a:t>
            </a:r>
          </a:p>
        </p:txBody>
      </p:sp>
      <p:pic>
        <p:nvPicPr>
          <p:cNvPr id="3076" name="Picture 4" descr="See the source image">
            <a:extLst>
              <a:ext uri="{FF2B5EF4-FFF2-40B4-BE49-F238E27FC236}">
                <a16:creationId xmlns:a16="http://schemas.microsoft.com/office/drawing/2014/main" id="{FFC9155E-F7BB-7B6F-A6DA-EA82FBA0A1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7632" y="145704"/>
            <a:ext cx="4673239" cy="5787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987279-1062-84AE-7197-20C25B3A9107}"/>
              </a:ext>
            </a:extLst>
          </p:cNvPr>
          <p:cNvSpPr txBox="1"/>
          <p:nvPr/>
        </p:nvSpPr>
        <p:spPr>
          <a:xfrm>
            <a:off x="6566170" y="6102626"/>
            <a:ext cx="4673239" cy="369332"/>
          </a:xfrm>
          <a:prstGeom prst="rect">
            <a:avLst/>
          </a:prstGeom>
          <a:noFill/>
        </p:spPr>
        <p:txBody>
          <a:bodyPr wrap="square" rtlCol="0">
            <a:spAutoFit/>
          </a:bodyPr>
          <a:lstStyle/>
          <a:p>
            <a:pPr algn="ctr"/>
            <a:r>
              <a:rPr lang="en-GB" dirty="0">
                <a:latin typeface="Bodoni MT Condensed" panose="02070606080606020203" pitchFamily="18" charset="0"/>
              </a:rPr>
              <a:t>Self-Portrait as Sick Bacchus Caravaggio 1593</a:t>
            </a:r>
          </a:p>
        </p:txBody>
      </p:sp>
    </p:spTree>
    <p:extLst>
      <p:ext uri="{BB962C8B-B14F-4D97-AF65-F5344CB8AC3E}">
        <p14:creationId xmlns:p14="http://schemas.microsoft.com/office/powerpoint/2010/main" val="20608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circle(in)">
                                      <p:cBhvr>
                                        <p:cTn id="18" dur="20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graffiti covered wall&#10;&#10;Description automatically generated">
            <a:extLst>
              <a:ext uri="{FF2B5EF4-FFF2-40B4-BE49-F238E27FC236}">
                <a16:creationId xmlns:a16="http://schemas.microsoft.com/office/drawing/2014/main" id="{742D633D-E761-41F0-BCAB-229B3DB595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1" y="-18848"/>
            <a:ext cx="3922776" cy="3937609"/>
          </a:xfrm>
          <a:prstGeom prst="rect">
            <a:avLst/>
          </a:prstGeom>
        </p:spPr>
      </p:pic>
      <p:pic>
        <p:nvPicPr>
          <p:cNvPr id="9" name="Picture 8" descr="A close up of a stop sign&#10;&#10;Description automatically generated">
            <a:extLst>
              <a:ext uri="{FF2B5EF4-FFF2-40B4-BE49-F238E27FC236}">
                <a16:creationId xmlns:a16="http://schemas.microsoft.com/office/drawing/2014/main" id="{52BE2A44-3AAF-4DEB-A17C-776FEC3122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158171-D8EA-44E8-8EC3-61A303AEE874}"/>
              </a:ext>
            </a:extLst>
          </p:cNvPr>
          <p:cNvSpPr>
            <a:spLocks noGrp="1"/>
          </p:cNvSpPr>
          <p:nvPr>
            <p:ph type="title"/>
          </p:nvPr>
        </p:nvSpPr>
        <p:spPr>
          <a:xfrm>
            <a:off x="865325" y="4462819"/>
            <a:ext cx="2869683" cy="1608383"/>
          </a:xfrm>
        </p:spPr>
        <p:txBody>
          <a:bodyPr>
            <a:normAutofit/>
          </a:bodyPr>
          <a:lstStyle/>
          <a:p>
            <a:r>
              <a:rPr lang="en-GB" sz="3200" b="1" dirty="0">
                <a:solidFill>
                  <a:srgbClr val="00B0F0"/>
                </a:solidFill>
                <a:latin typeface="Bodoni MT" panose="02070603080606020203" pitchFamily="18" charset="0"/>
              </a:rPr>
              <a:t>Henri Matisse </a:t>
            </a:r>
            <a:r>
              <a:rPr lang="en-GB" sz="2400" b="1" dirty="0">
                <a:solidFill>
                  <a:srgbClr val="00B0F0"/>
                </a:solidFill>
                <a:latin typeface="Bodoni MT" panose="02070603080606020203" pitchFamily="18" charset="0"/>
              </a:rPr>
              <a:t>(1869-1954)</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6277CA2-71D2-4802-A683-80272290ABB9}"/>
              </a:ext>
            </a:extLst>
          </p:cNvPr>
          <p:cNvSpPr>
            <a:spLocks noGrp="1"/>
          </p:cNvSpPr>
          <p:nvPr>
            <p:ph type="body"/>
          </p:nvPr>
        </p:nvSpPr>
        <p:spPr>
          <a:xfrm>
            <a:off x="4131633" y="4464872"/>
            <a:ext cx="3712464" cy="1608383"/>
          </a:xfrm>
        </p:spPr>
        <p:txBody>
          <a:bodyPr anchor="ctr">
            <a:normAutofit/>
          </a:bodyPr>
          <a:lstStyle/>
          <a:p>
            <a:r>
              <a:rPr lang="en-GB" sz="3200" b="1" dirty="0">
                <a:solidFill>
                  <a:srgbClr val="FFFF00"/>
                </a:solidFill>
                <a:latin typeface="Bodoni MT" panose="02070603080606020203" pitchFamily="18" charset="0"/>
              </a:rPr>
              <a:t>And beyond…</a:t>
            </a:r>
          </a:p>
        </p:txBody>
      </p:sp>
      <p:pic>
        <p:nvPicPr>
          <p:cNvPr id="7" name="Picture 6" descr="A picture containing fabric, room&#10;&#10;Description automatically generated">
            <a:extLst>
              <a:ext uri="{FF2B5EF4-FFF2-40B4-BE49-F238E27FC236}">
                <a16:creationId xmlns:a16="http://schemas.microsoft.com/office/drawing/2014/main" id="{447D0EFF-964C-41D7-AAF2-072BA238AE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8269224" y="-18860"/>
            <a:ext cx="3922776" cy="6309360"/>
          </a:xfrm>
          <a:prstGeom prst="rect">
            <a:avLst/>
          </a:prstGeom>
        </p:spPr>
      </p:pic>
      <p:sp>
        <p:nvSpPr>
          <p:cNvPr id="4" name="TextBox 3">
            <a:extLst>
              <a:ext uri="{FF2B5EF4-FFF2-40B4-BE49-F238E27FC236}">
                <a16:creationId xmlns:a16="http://schemas.microsoft.com/office/drawing/2014/main" id="{25D07F10-E184-3E89-7AC0-2BF856CC88FA}"/>
              </a:ext>
            </a:extLst>
          </p:cNvPr>
          <p:cNvSpPr txBox="1"/>
          <p:nvPr/>
        </p:nvSpPr>
        <p:spPr>
          <a:xfrm>
            <a:off x="0" y="3937609"/>
            <a:ext cx="393294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Grand Interieur Rouge 1938 Henri Matisse</a:t>
            </a:r>
          </a:p>
        </p:txBody>
      </p:sp>
      <p:sp>
        <p:nvSpPr>
          <p:cNvPr id="6" name="TextBox 5">
            <a:extLst>
              <a:ext uri="{FF2B5EF4-FFF2-40B4-BE49-F238E27FC236}">
                <a16:creationId xmlns:a16="http://schemas.microsoft.com/office/drawing/2014/main" id="{924B51BD-C264-DE49-72AB-30DE8E8D4366}"/>
              </a:ext>
            </a:extLst>
          </p:cNvPr>
          <p:cNvSpPr txBox="1"/>
          <p:nvPr/>
        </p:nvSpPr>
        <p:spPr>
          <a:xfrm>
            <a:off x="8269224" y="6410528"/>
            <a:ext cx="3922776"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Végétaux 1952 Henri Matisse</a:t>
            </a:r>
          </a:p>
        </p:txBody>
      </p:sp>
      <p:sp>
        <p:nvSpPr>
          <p:cNvPr id="8" name="TextBox 7">
            <a:extLst>
              <a:ext uri="{FF2B5EF4-FFF2-40B4-BE49-F238E27FC236}">
                <a16:creationId xmlns:a16="http://schemas.microsoft.com/office/drawing/2014/main" id="{3033FA6F-FBD1-F1CD-C9DC-403FF0C4F49D}"/>
              </a:ext>
            </a:extLst>
          </p:cNvPr>
          <p:cNvSpPr txBox="1"/>
          <p:nvPr/>
        </p:nvSpPr>
        <p:spPr>
          <a:xfrm>
            <a:off x="4131633" y="3937609"/>
            <a:ext cx="3901297"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Algue</a:t>
            </a:r>
            <a:r>
              <a:rPr lang="en-GB" dirty="0">
                <a:solidFill>
                  <a:srgbClr val="FFFF00"/>
                </a:solidFill>
                <a:latin typeface="Bodoni MT Condensed" panose="02070606080606020203" pitchFamily="18" charset="0"/>
              </a:rPr>
              <a:t> blanche sur Fond Rose et Vert 1947 Henri Matisse</a:t>
            </a:r>
          </a:p>
        </p:txBody>
      </p:sp>
    </p:spTree>
    <p:extLst>
      <p:ext uri="{BB962C8B-B14F-4D97-AF65-F5344CB8AC3E}">
        <p14:creationId xmlns:p14="http://schemas.microsoft.com/office/powerpoint/2010/main" val="79764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 calcmode="lin" valueType="num">
                                      <p:cBhvr additive="base">
                                        <p:cTn id="4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olorful, orange, covered, painted&#10;&#10;Description automatically generated">
            <a:extLst>
              <a:ext uri="{FF2B5EF4-FFF2-40B4-BE49-F238E27FC236}">
                <a16:creationId xmlns:a16="http://schemas.microsoft.com/office/drawing/2014/main" id="{3295861F-98EC-4E70-8C97-FE464CD075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1" y="-18848"/>
            <a:ext cx="3922776" cy="3937609"/>
          </a:xfrm>
          <a:prstGeom prst="rect">
            <a:avLst/>
          </a:prstGeom>
        </p:spPr>
      </p:pic>
      <p:pic>
        <p:nvPicPr>
          <p:cNvPr id="7" name="Picture 6" descr="A close up of a flower&#10;&#10;Description automatically generated">
            <a:extLst>
              <a:ext uri="{FF2B5EF4-FFF2-40B4-BE49-F238E27FC236}">
                <a16:creationId xmlns:a16="http://schemas.microsoft.com/office/drawing/2014/main" id="{2B5F7708-B689-46C8-A7C4-321D775E28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789B27-CF87-42CC-BB9B-F390AB0DCF48}"/>
              </a:ext>
            </a:extLst>
          </p:cNvPr>
          <p:cNvSpPr>
            <a:spLocks noGrp="1"/>
          </p:cNvSpPr>
          <p:nvPr>
            <p:ph type="title"/>
          </p:nvPr>
        </p:nvSpPr>
        <p:spPr>
          <a:xfrm>
            <a:off x="865325" y="4462819"/>
            <a:ext cx="2869683" cy="1608383"/>
          </a:xfrm>
        </p:spPr>
        <p:txBody>
          <a:bodyPr>
            <a:normAutofit/>
          </a:bodyPr>
          <a:lstStyle/>
          <a:p>
            <a:r>
              <a:rPr lang="en-GB" sz="3200" b="1" dirty="0"/>
              <a:t>Henri Matisse</a:t>
            </a:r>
            <a:r>
              <a:rPr lang="en-GB" sz="2400" b="1" dirty="0"/>
              <a:t> (1869-1954)</a:t>
            </a:r>
            <a:br>
              <a:rPr lang="en-GB" sz="2400" b="1" dirty="0"/>
            </a:br>
            <a:r>
              <a:rPr lang="en-GB" sz="2400" b="1" dirty="0" err="1">
                <a:solidFill>
                  <a:srgbClr val="7030A0"/>
                </a:solidFill>
              </a:rPr>
              <a:t>Fenêtres</a:t>
            </a:r>
            <a:r>
              <a:rPr lang="en-GB" sz="2400" b="1" dirty="0"/>
              <a:t> </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379A28C-C8E1-4DE2-9086-59099257EC3D}"/>
              </a:ext>
            </a:extLst>
          </p:cNvPr>
          <p:cNvSpPr>
            <a:spLocks noGrp="1"/>
          </p:cNvSpPr>
          <p:nvPr>
            <p:ph type="body"/>
          </p:nvPr>
        </p:nvSpPr>
        <p:spPr>
          <a:xfrm>
            <a:off x="112369" y="5782943"/>
            <a:ext cx="3712464" cy="1608383"/>
          </a:xfrm>
        </p:spPr>
        <p:txBody>
          <a:bodyPr anchor="ctr">
            <a:normAutofit/>
          </a:bodyPr>
          <a:lstStyle/>
          <a:p>
            <a:pPr>
              <a:spcAft>
                <a:spcPts val="600"/>
              </a:spcAft>
            </a:pPr>
            <a:r>
              <a:rPr lang="en-GB" sz="11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https://www.bing.com/videos/search?q=Henri+Matisse&amp;&amp;view=detail&amp;mid=BF606FC42050F62362D1BF606FC42050F62362D1&amp;&amp;FORM=VRDGAR&amp;ru=%2Fvideos%2Fsearch%3Fq%3DHenri%2BMatisse%26FORM%3DHDRSC3</a:t>
            </a:r>
            <a:r>
              <a:rPr lang="en-GB" sz="1100" dirty="0">
                <a:solidFill>
                  <a:srgbClr val="FFFF00"/>
                </a:solidFill>
                <a:latin typeface="Bodoni MT Condensed" panose="02070606080606020203" pitchFamily="18" charset="0"/>
              </a:rPr>
              <a:t> </a:t>
            </a:r>
          </a:p>
          <a:p>
            <a:pPr>
              <a:spcAft>
                <a:spcPts val="600"/>
              </a:spcAft>
            </a:pPr>
            <a:r>
              <a:rPr lang="en-GB" sz="11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https://www.bing.com/videos/search?q=Henri+Matisse&amp;&amp;view=detail&amp;mid=47968207005E330E433F47968207005E330E433F&amp;&amp;FORM=VRDGAR&amp;ru=%2Fvideos%2Fsearch%3Fq%3DHenri%2BMatisse%26FORM%3DHDRSC3</a:t>
            </a:r>
            <a:r>
              <a:rPr lang="en-GB" sz="1100" dirty="0">
                <a:solidFill>
                  <a:srgbClr val="FFFF00"/>
                </a:solidFill>
                <a:latin typeface="Bodoni MT Condensed" panose="02070606080606020203" pitchFamily="18" charset="0"/>
              </a:rPr>
              <a:t> </a:t>
            </a:r>
          </a:p>
          <a:p>
            <a:pPr>
              <a:spcAft>
                <a:spcPts val="600"/>
              </a:spcAft>
            </a:pPr>
            <a:endParaRPr lang="en-GB" sz="1100" dirty="0"/>
          </a:p>
          <a:p>
            <a:pPr>
              <a:spcAft>
                <a:spcPts val="600"/>
              </a:spcAft>
            </a:pPr>
            <a:endParaRPr lang="en-GB" sz="1100" dirty="0"/>
          </a:p>
        </p:txBody>
      </p:sp>
      <p:pic>
        <p:nvPicPr>
          <p:cNvPr id="9" name="Picture 8" descr="A painting on the wall&#10;&#10;Description automatically generated">
            <a:extLst>
              <a:ext uri="{FF2B5EF4-FFF2-40B4-BE49-F238E27FC236}">
                <a16:creationId xmlns:a16="http://schemas.microsoft.com/office/drawing/2014/main" id="{821C321F-D0AA-4A51-A58C-ED1E812B63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
          <a:stretch/>
        </p:blipFill>
        <p:spPr>
          <a:xfrm>
            <a:off x="8220503" y="0"/>
            <a:ext cx="3922776" cy="6309360"/>
          </a:xfrm>
          <a:prstGeom prst="rect">
            <a:avLst/>
          </a:prstGeom>
        </p:spPr>
      </p:pic>
      <p:sp>
        <p:nvSpPr>
          <p:cNvPr id="4" name="TextBox 3">
            <a:extLst>
              <a:ext uri="{FF2B5EF4-FFF2-40B4-BE49-F238E27FC236}">
                <a16:creationId xmlns:a16="http://schemas.microsoft.com/office/drawing/2014/main" id="{2CFB7A0E-C29B-5B22-3D03-60221E7CD705}"/>
              </a:ext>
            </a:extLst>
          </p:cNvPr>
          <p:cNvSpPr txBox="1"/>
          <p:nvPr/>
        </p:nvSpPr>
        <p:spPr>
          <a:xfrm>
            <a:off x="4147761" y="3937609"/>
            <a:ext cx="3906648"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Les </a:t>
            </a:r>
            <a:r>
              <a:rPr lang="en-GB" dirty="0" err="1">
                <a:solidFill>
                  <a:srgbClr val="FFFF00"/>
                </a:solidFill>
                <a:latin typeface="Bodoni MT Condensed" panose="02070606080606020203" pitchFamily="18" charset="0"/>
              </a:rPr>
              <a:t>Poissons</a:t>
            </a:r>
            <a:r>
              <a:rPr lang="en-GB" dirty="0">
                <a:solidFill>
                  <a:srgbClr val="FFFF00"/>
                </a:solidFill>
                <a:latin typeface="Bodoni MT Condensed" panose="02070606080606020203" pitchFamily="18" charset="0"/>
              </a:rPr>
              <a:t> Rouges 1912 Henri Matisse</a:t>
            </a:r>
          </a:p>
        </p:txBody>
      </p:sp>
      <p:sp>
        <p:nvSpPr>
          <p:cNvPr id="6" name="TextBox 5">
            <a:extLst>
              <a:ext uri="{FF2B5EF4-FFF2-40B4-BE49-F238E27FC236}">
                <a16:creationId xmlns:a16="http://schemas.microsoft.com/office/drawing/2014/main" id="{1B8AAA49-05C3-6B85-22F6-670C08DB64BC}"/>
              </a:ext>
            </a:extLst>
          </p:cNvPr>
          <p:cNvSpPr txBox="1"/>
          <p:nvPr/>
        </p:nvSpPr>
        <p:spPr>
          <a:xfrm>
            <a:off x="8220503" y="6389571"/>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Fenêtre Ouverte sur Collioure 1905 Henri Matisse</a:t>
            </a:r>
          </a:p>
        </p:txBody>
      </p:sp>
      <p:sp>
        <p:nvSpPr>
          <p:cNvPr id="8" name="TextBox 7">
            <a:extLst>
              <a:ext uri="{FF2B5EF4-FFF2-40B4-BE49-F238E27FC236}">
                <a16:creationId xmlns:a16="http://schemas.microsoft.com/office/drawing/2014/main" id="{4C022D45-443C-606E-5507-90195AD39FB2}"/>
              </a:ext>
            </a:extLst>
          </p:cNvPr>
          <p:cNvSpPr txBox="1"/>
          <p:nvPr/>
        </p:nvSpPr>
        <p:spPr>
          <a:xfrm>
            <a:off x="48721" y="3937609"/>
            <a:ext cx="377611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Fenêtre </a:t>
            </a:r>
            <a:r>
              <a:rPr lang="en-GB" dirty="0" err="1">
                <a:solidFill>
                  <a:srgbClr val="FFFF00"/>
                </a:solidFill>
                <a:latin typeface="Bodoni MT Condensed" panose="02070606080606020203" pitchFamily="18" charset="0"/>
              </a:rPr>
              <a:t>Donnant</a:t>
            </a:r>
            <a:r>
              <a:rPr lang="en-GB" dirty="0">
                <a:solidFill>
                  <a:srgbClr val="FFFF00"/>
                </a:solidFill>
                <a:latin typeface="Bodoni MT Condensed" panose="02070606080606020203" pitchFamily="18" charset="0"/>
              </a:rPr>
              <a:t> sur Tanger 1907 Henri Matisse</a:t>
            </a:r>
          </a:p>
        </p:txBody>
      </p:sp>
    </p:spTree>
    <p:extLst>
      <p:ext uri="{BB962C8B-B14F-4D97-AF65-F5344CB8AC3E}">
        <p14:creationId xmlns:p14="http://schemas.microsoft.com/office/powerpoint/2010/main" val="38543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 calcmode="lin" valueType="num">
                                      <p:cBhvr additive="base">
                                        <p:cTn id="5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BF1F-262C-3C06-18B1-4F356A3BDB8D}"/>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B79F5271-2462-798B-18B9-FE3E7FAF7421}"/>
              </a:ext>
            </a:extLst>
          </p:cNvPr>
          <p:cNvSpPr>
            <a:spLocks noGrp="1"/>
          </p:cNvSpPr>
          <p:nvPr>
            <p:ph type="body"/>
          </p:nvPr>
        </p:nvSpPr>
        <p:spPr/>
        <p:txBody>
          <a:bodyPr/>
          <a:lstStyle/>
          <a:p>
            <a:endParaRPr lang="en-GB"/>
          </a:p>
        </p:txBody>
      </p:sp>
      <p:pic>
        <p:nvPicPr>
          <p:cNvPr id="18434" name="Picture 2" descr="Image result for matisse fenetres">
            <a:extLst>
              <a:ext uri="{FF2B5EF4-FFF2-40B4-BE49-F238E27FC236}">
                <a16:creationId xmlns:a16="http://schemas.microsoft.com/office/drawing/2014/main" id="{7CAEFDDB-F62B-3C42-3E58-555220F136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1088075"/>
            <a:ext cx="5244668" cy="5284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D5416B-DE65-7F5A-CADB-B8EF0372D170}"/>
              </a:ext>
            </a:extLst>
          </p:cNvPr>
          <p:cNvSpPr txBox="1"/>
          <p:nvPr/>
        </p:nvSpPr>
        <p:spPr>
          <a:xfrm>
            <a:off x="680936" y="6449438"/>
            <a:ext cx="5048655" cy="369332"/>
          </a:xfrm>
          <a:prstGeom prst="rect">
            <a:avLst/>
          </a:prstGeom>
          <a:noFill/>
        </p:spPr>
        <p:txBody>
          <a:bodyPr wrap="square" rtlCol="0">
            <a:spAutoFit/>
          </a:bodyPr>
          <a:lstStyle/>
          <a:p>
            <a:pPr algn="ctr"/>
            <a:r>
              <a:rPr lang="en-GB" dirty="0">
                <a:latin typeface="Bodoni MT Condensed" panose="02070606080606020203" pitchFamily="18" charset="0"/>
              </a:rPr>
              <a:t>Fenêtre </a:t>
            </a:r>
            <a:r>
              <a:rPr lang="en-GB" dirty="0" err="1">
                <a:latin typeface="Bodoni MT Condensed" panose="02070606080606020203" pitchFamily="18" charset="0"/>
              </a:rPr>
              <a:t>Donnant</a:t>
            </a:r>
            <a:r>
              <a:rPr lang="en-GB" dirty="0">
                <a:latin typeface="Bodoni MT Condensed" panose="02070606080606020203" pitchFamily="18" charset="0"/>
              </a:rPr>
              <a:t> sur Tanger 1907 Henri Matisse </a:t>
            </a:r>
          </a:p>
        </p:txBody>
      </p:sp>
      <p:pic>
        <p:nvPicPr>
          <p:cNvPr id="18436" name="Picture 4" descr="See the source image">
            <a:extLst>
              <a:ext uri="{FF2B5EF4-FFF2-40B4-BE49-F238E27FC236}">
                <a16:creationId xmlns:a16="http://schemas.microsoft.com/office/drawing/2014/main" id="{07DF87B6-C7F6-FB6E-EECC-47EF0D5C9F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2827" y="273600"/>
            <a:ext cx="4129020" cy="6144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35A8EF-0524-B8B7-F33C-E6BD97E2FA3F}"/>
              </a:ext>
            </a:extLst>
          </p:cNvPr>
          <p:cNvSpPr txBox="1"/>
          <p:nvPr/>
        </p:nvSpPr>
        <p:spPr>
          <a:xfrm>
            <a:off x="7193234" y="6449438"/>
            <a:ext cx="3978613" cy="369332"/>
          </a:xfrm>
          <a:prstGeom prst="rect">
            <a:avLst/>
          </a:prstGeom>
          <a:noFill/>
        </p:spPr>
        <p:txBody>
          <a:bodyPr wrap="square" rtlCol="0">
            <a:spAutoFit/>
          </a:bodyPr>
          <a:lstStyle/>
          <a:p>
            <a:pPr algn="ctr"/>
            <a:r>
              <a:rPr lang="en-GB" dirty="0">
                <a:latin typeface="Bodoni MT Condensed" panose="02070606080606020203" pitchFamily="18" charset="0"/>
              </a:rPr>
              <a:t>Fenêtre à Tanger 1912 Henri Matisse </a:t>
            </a:r>
          </a:p>
        </p:txBody>
      </p:sp>
    </p:spTree>
    <p:extLst>
      <p:ext uri="{BB962C8B-B14F-4D97-AF65-F5344CB8AC3E}">
        <p14:creationId xmlns:p14="http://schemas.microsoft.com/office/powerpoint/2010/main" val="168018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circle(in)">
                                      <p:cBhvr>
                                        <p:cTn id="13" dur="20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circle(in)">
                                      <p:cBhvr>
                                        <p:cTn id="24" dur="2000"/>
                                        <p:tgtEl>
                                          <p:spTgt spid="1843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E8C0-A99E-47EF-AA8B-F7342919B120}"/>
              </a:ext>
            </a:extLst>
          </p:cNvPr>
          <p:cNvSpPr>
            <a:spLocks noGrp="1"/>
          </p:cNvSpPr>
          <p:nvPr>
            <p:ph type="title"/>
          </p:nvPr>
        </p:nvSpPr>
        <p:spPr>
          <a:xfrm>
            <a:off x="655320" y="365125"/>
            <a:ext cx="5120114" cy="1692794"/>
          </a:xfrm>
        </p:spPr>
        <p:txBody>
          <a:bodyPr>
            <a:normAutofit/>
          </a:bodyPr>
          <a:lstStyle/>
          <a:p>
            <a:r>
              <a:rPr lang="en-GB" b="1" dirty="0">
                <a:solidFill>
                  <a:srgbClr val="92D050"/>
                </a:solidFill>
                <a:latin typeface="Bodoni MT" panose="02070603080606020203" pitchFamily="18" charset="0"/>
              </a:rPr>
              <a:t>Pierre Bonnard </a:t>
            </a:r>
            <a:r>
              <a:rPr lang="en-GB" sz="2800" b="1" dirty="0">
                <a:solidFill>
                  <a:srgbClr val="FFC000"/>
                </a:solidFill>
                <a:latin typeface="Bodoni MT" panose="02070603080606020203" pitchFamily="18" charset="0"/>
              </a:rPr>
              <a:t>(1869-1947)</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2366EB-D33E-4FD9-8840-0FF3BDA7B97F}"/>
              </a:ext>
            </a:extLst>
          </p:cNvPr>
          <p:cNvSpPr>
            <a:spLocks noGrp="1"/>
          </p:cNvSpPr>
          <p:nvPr>
            <p:ph type="body"/>
          </p:nvPr>
        </p:nvSpPr>
        <p:spPr>
          <a:xfrm>
            <a:off x="655321" y="2575034"/>
            <a:ext cx="5120113" cy="3462228"/>
          </a:xfrm>
        </p:spPr>
        <p:txBody>
          <a:bodyPr>
            <a:normAutofit/>
          </a:bodyPr>
          <a:lstStyle/>
          <a:p>
            <a:pPr>
              <a:spcAft>
                <a:spcPts val="600"/>
              </a:spcAft>
            </a:pPr>
            <a:r>
              <a:rPr lang="en-GB" sz="2400" dirty="0">
                <a:solidFill>
                  <a:srgbClr val="92D050"/>
                </a:solidFill>
                <a:latin typeface="Bodoni MT" panose="02070603080606020203" pitchFamily="18" charset="0"/>
              </a:rPr>
              <a:t>Trained but failed as a lawyer</a:t>
            </a:r>
          </a:p>
          <a:p>
            <a:pPr>
              <a:spcAft>
                <a:spcPts val="600"/>
              </a:spcAft>
            </a:pPr>
            <a:r>
              <a:rPr lang="en-GB" sz="2400" dirty="0">
                <a:solidFill>
                  <a:srgbClr val="92D050"/>
                </a:solidFill>
                <a:latin typeface="Bodoni MT" panose="02070603080606020203" pitchFamily="18" charset="0"/>
              </a:rPr>
              <a:t>Went to Julian Academy</a:t>
            </a:r>
          </a:p>
          <a:p>
            <a:pPr>
              <a:spcAft>
                <a:spcPts val="600"/>
              </a:spcAft>
            </a:pPr>
            <a:r>
              <a:rPr lang="en-GB" sz="2400" dirty="0">
                <a:solidFill>
                  <a:srgbClr val="92D050"/>
                </a:solidFill>
                <a:latin typeface="Bodoni MT" panose="02070603080606020203" pitchFamily="18" charset="0"/>
              </a:rPr>
              <a:t>Post-Impressionist</a:t>
            </a:r>
          </a:p>
          <a:p>
            <a:pPr>
              <a:spcAft>
                <a:spcPts val="600"/>
              </a:spcAft>
            </a:pPr>
            <a:r>
              <a:rPr lang="en-GB" sz="2400" dirty="0">
                <a:solidFill>
                  <a:srgbClr val="92D050"/>
                </a:solidFill>
                <a:latin typeface="Bodoni MT" panose="02070603080606020203" pitchFamily="18" charset="0"/>
              </a:rPr>
              <a:t>Close to Gauguin</a:t>
            </a:r>
          </a:p>
          <a:p>
            <a:pPr>
              <a:spcAft>
                <a:spcPts val="600"/>
              </a:spcAft>
            </a:pPr>
            <a:r>
              <a:rPr lang="en-GB" sz="2400" dirty="0">
                <a:solidFill>
                  <a:srgbClr val="92D050"/>
                </a:solidFill>
                <a:latin typeface="Bodoni MT" panose="02070603080606020203" pitchFamily="18" charset="0"/>
              </a:rPr>
              <a:t>Moved towards abstract forms</a:t>
            </a:r>
          </a:p>
          <a:p>
            <a:pPr>
              <a:spcAft>
                <a:spcPts val="600"/>
              </a:spcAft>
            </a:pPr>
            <a:r>
              <a:rPr lang="en-GB" sz="2400" dirty="0">
                <a:solidFill>
                  <a:srgbClr val="92D050"/>
                </a:solidFill>
                <a:latin typeface="Bodoni MT" panose="02070603080606020203" pitchFamily="18" charset="0"/>
              </a:rPr>
              <a:t>Renowned in the 1940s and 50s </a:t>
            </a:r>
          </a:p>
          <a:p>
            <a:pPr>
              <a:spcAft>
                <a:spcPts val="600"/>
              </a:spcAft>
            </a:pPr>
            <a:endParaRPr lang="en-GB" sz="1800" dirty="0"/>
          </a:p>
        </p:txBody>
      </p:sp>
      <p:pic>
        <p:nvPicPr>
          <p:cNvPr id="5" name="Picture 4" descr="A person sitting on a bench&#10;&#10;Description automatically generated">
            <a:extLst>
              <a:ext uri="{FF2B5EF4-FFF2-40B4-BE49-F238E27FC236}">
                <a16:creationId xmlns:a16="http://schemas.microsoft.com/office/drawing/2014/main" id="{EFA2FEAA-C705-4F44-94EA-3DA11236C2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116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able, sitting, food, photo&#10;&#10;Description automatically generated">
            <a:extLst>
              <a:ext uri="{FF2B5EF4-FFF2-40B4-BE49-F238E27FC236}">
                <a16:creationId xmlns:a16="http://schemas.microsoft.com/office/drawing/2014/main" id="{D65102CE-D60F-48E1-B1F5-D81460D668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9" name="Picture 8">
            <a:extLst>
              <a:ext uri="{FF2B5EF4-FFF2-40B4-BE49-F238E27FC236}">
                <a16:creationId xmlns:a16="http://schemas.microsoft.com/office/drawing/2014/main" id="{4EAE8F24-2822-479B-8CB3-045F24CD28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2946" y="0"/>
            <a:ext cx="4277034" cy="4293196"/>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521B2F-2AD9-4005-9AD6-3915BC7BDBD5}"/>
              </a:ext>
            </a:extLst>
          </p:cNvPr>
          <p:cNvSpPr>
            <a:spLocks noGrp="1"/>
          </p:cNvSpPr>
          <p:nvPr>
            <p:ph type="title"/>
          </p:nvPr>
        </p:nvSpPr>
        <p:spPr>
          <a:xfrm>
            <a:off x="865325" y="4462819"/>
            <a:ext cx="2869683" cy="1608383"/>
          </a:xfrm>
        </p:spPr>
        <p:txBody>
          <a:bodyPr>
            <a:normAutofit/>
          </a:bodyPr>
          <a:lstStyle/>
          <a:p>
            <a:r>
              <a:rPr lang="en-GB" sz="2400" b="1" dirty="0">
                <a:solidFill>
                  <a:srgbClr val="00B0F0"/>
                </a:solidFill>
                <a:latin typeface="Bodoni MT" panose="02070603080606020203" pitchFamily="18" charset="0"/>
              </a:rPr>
              <a:t>Pierre Bonnard </a:t>
            </a:r>
            <a:r>
              <a:rPr lang="en-GB" sz="1800" b="1" dirty="0">
                <a:solidFill>
                  <a:srgbClr val="FFFF00"/>
                </a:solidFill>
                <a:latin typeface="Bodoni MT" panose="02070603080606020203" pitchFamily="18" charset="0"/>
              </a:rPr>
              <a:t>(1869-1947)</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B79343-30A4-4313-8E77-154128A7D9A1}"/>
              </a:ext>
            </a:extLst>
          </p:cNvPr>
          <p:cNvSpPr>
            <a:spLocks noGrp="1"/>
          </p:cNvSpPr>
          <p:nvPr>
            <p:ph type="body"/>
          </p:nvPr>
        </p:nvSpPr>
        <p:spPr>
          <a:xfrm>
            <a:off x="94787" y="5980895"/>
            <a:ext cx="3712464" cy="1024600"/>
          </a:xfrm>
        </p:spPr>
        <p:txBody>
          <a:bodyPr anchor="ctr">
            <a:normAutofit/>
          </a:bodyPr>
          <a:lstStyle/>
          <a:p>
            <a:r>
              <a:rPr lang="en-GB" sz="1200" dirty="0">
                <a:solidFill>
                  <a:srgbClr val="FFFF00"/>
                </a:solidFill>
                <a:latin typeface="Bodoni MT" panose="02070603080606020203" pitchFamily="18" charset="0"/>
                <a:hlinkClick r:id="rId4">
                  <a:extLst>
                    <a:ext uri="{A12FA001-AC4F-418D-AE19-62706E023703}">
                      <ahyp:hlinkClr xmlns:ahyp="http://schemas.microsoft.com/office/drawing/2018/hyperlinkcolor" val="tx"/>
                    </a:ext>
                  </a:extLst>
                </a:hlinkClick>
              </a:rPr>
              <a:t>https://www.bing.com/videos/search?q=pierre+bonnard&amp;&amp;view=detail&amp;mid=9B90A03056A49C7563239B90A03056A49C756323&amp;&amp;FORM=VRDGAR&amp;ru=%2Fvideos%2Fsearch%3Fq%3Dpierre%2Bbonnard%26FORM%3DHDRSC3</a:t>
            </a:r>
            <a:r>
              <a:rPr lang="en-GB" sz="1200" dirty="0">
                <a:solidFill>
                  <a:srgbClr val="FFFF00"/>
                </a:solidFill>
                <a:latin typeface="Bodoni MT" panose="02070603080606020203" pitchFamily="18" charset="0"/>
              </a:rPr>
              <a:t> </a:t>
            </a:r>
          </a:p>
          <a:p>
            <a:endParaRPr lang="en-GB" sz="1700" dirty="0"/>
          </a:p>
        </p:txBody>
      </p:sp>
      <p:pic>
        <p:nvPicPr>
          <p:cNvPr id="5" name="Picture 4" descr="A picture containing indoor, photo, sitting, table&#10;&#10;Description automatically generated">
            <a:extLst>
              <a:ext uri="{FF2B5EF4-FFF2-40B4-BE49-F238E27FC236}">
                <a16:creationId xmlns:a16="http://schemas.microsoft.com/office/drawing/2014/main" id="{A83DFD75-8263-407E-923C-CD24582140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7BC68AEA-794C-8F1D-8005-E6A4BF7975A7}"/>
              </a:ext>
            </a:extLst>
          </p:cNvPr>
          <p:cNvSpPr txBox="1"/>
          <p:nvPr/>
        </p:nvSpPr>
        <p:spPr>
          <a:xfrm>
            <a:off x="8269224" y="6391072"/>
            <a:ext cx="3827989" cy="369332"/>
          </a:xfrm>
          <a:prstGeom prst="rect">
            <a:avLst/>
          </a:prstGeom>
          <a:noFill/>
        </p:spPr>
        <p:txBody>
          <a:bodyPr wrap="square" rtlCol="0">
            <a:spAutoFit/>
          </a:bodyPr>
          <a:lstStyle/>
          <a:p>
            <a:pPr algn="ctr"/>
            <a:r>
              <a:rPr lang="fr-FR" dirty="0">
                <a:solidFill>
                  <a:srgbClr val="FFFF00"/>
                </a:solidFill>
                <a:latin typeface="Bodoni MT Condensed" panose="02070606080606020203" pitchFamily="18" charset="0"/>
              </a:rPr>
              <a:t>Déjeuner à L’Atelier aux Mimosas 1903 Pierre Bonnard </a:t>
            </a:r>
          </a:p>
        </p:txBody>
      </p:sp>
      <p:sp>
        <p:nvSpPr>
          <p:cNvPr id="6" name="TextBox 5">
            <a:extLst>
              <a:ext uri="{FF2B5EF4-FFF2-40B4-BE49-F238E27FC236}">
                <a16:creationId xmlns:a16="http://schemas.microsoft.com/office/drawing/2014/main" id="{242B7C80-5867-33C1-F4D8-E29A83ABD49D}"/>
              </a:ext>
            </a:extLst>
          </p:cNvPr>
          <p:cNvSpPr txBox="1"/>
          <p:nvPr/>
        </p:nvSpPr>
        <p:spPr>
          <a:xfrm>
            <a:off x="3922775" y="4215384"/>
            <a:ext cx="421405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Canet 1939 Pierre Bonnard</a:t>
            </a:r>
          </a:p>
        </p:txBody>
      </p:sp>
      <p:sp>
        <p:nvSpPr>
          <p:cNvPr id="8" name="TextBox 7">
            <a:extLst>
              <a:ext uri="{FF2B5EF4-FFF2-40B4-BE49-F238E27FC236}">
                <a16:creationId xmlns:a16="http://schemas.microsoft.com/office/drawing/2014/main" id="{3C4C3BA7-7444-F0F2-E6ED-B8EEBB63F0E0}"/>
              </a:ext>
            </a:extLst>
          </p:cNvPr>
          <p:cNvSpPr txBox="1"/>
          <p:nvPr/>
        </p:nvSpPr>
        <p:spPr>
          <a:xfrm>
            <a:off x="0" y="3937615"/>
            <a:ext cx="3873702"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Fenetre</a:t>
            </a:r>
            <a:r>
              <a:rPr lang="en-GB" dirty="0">
                <a:solidFill>
                  <a:srgbClr val="FFFF00"/>
                </a:solidFill>
                <a:latin typeface="Bodoni MT Condensed" panose="02070606080606020203" pitchFamily="18" charset="0"/>
              </a:rPr>
              <a:t> Ouverte…1937 Pierre Bonnard</a:t>
            </a:r>
          </a:p>
        </p:txBody>
      </p:sp>
      <p:pic>
        <p:nvPicPr>
          <p:cNvPr id="19458" name="Picture 2" descr="See the source image">
            <a:extLst>
              <a:ext uri="{FF2B5EF4-FFF2-40B4-BE49-F238E27FC236}">
                <a16:creationId xmlns:a16="http://schemas.microsoft.com/office/drawing/2014/main" id="{2DF12B19-2486-ED35-4454-9AD27856BC6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22425" y="0"/>
            <a:ext cx="894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4D481D-12F1-457B-59BC-4E8E3179EBCC}"/>
              </a:ext>
            </a:extLst>
          </p:cNvPr>
          <p:cNvSpPr txBox="1"/>
          <p:nvPr/>
        </p:nvSpPr>
        <p:spPr>
          <a:xfrm>
            <a:off x="1945532" y="6157609"/>
            <a:ext cx="3484144" cy="369332"/>
          </a:xfrm>
          <a:prstGeom prst="rect">
            <a:avLst/>
          </a:prstGeom>
          <a:noFill/>
        </p:spPr>
        <p:txBody>
          <a:bodyPr wrap="square" rtlCol="0">
            <a:spAutoFit/>
          </a:bodyPr>
          <a:lstStyle/>
          <a:p>
            <a:r>
              <a:rPr lang="en-GB" b="1" dirty="0">
                <a:solidFill>
                  <a:schemeClr val="bg1"/>
                </a:solidFill>
                <a:latin typeface="Bodoni MT Condensed" panose="02070606080606020203" pitchFamily="18" charset="0"/>
              </a:rPr>
              <a:t>Paradis Terrestre 1920 Pierre Bonnard</a:t>
            </a:r>
          </a:p>
        </p:txBody>
      </p:sp>
    </p:spTree>
    <p:extLst>
      <p:ext uri="{BB962C8B-B14F-4D97-AF65-F5344CB8AC3E}">
        <p14:creationId xmlns:p14="http://schemas.microsoft.com/office/powerpoint/2010/main" val="228004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9458"/>
                                        </p:tgtEl>
                                        <p:attrNameLst>
                                          <p:attrName>style.visibility</p:attrName>
                                        </p:attrNameLst>
                                      </p:cBhvr>
                                      <p:to>
                                        <p:strVal val="visible"/>
                                      </p:to>
                                    </p:set>
                                    <p:animEffect transition="in" filter="barn(inVertical)">
                                      <p:cBhvr>
                                        <p:cTn id="46" dur="500"/>
                                        <p:tgtEl>
                                          <p:spTgt spid="1945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100D-6633-4305-9A4A-DBFB93E807BE}"/>
              </a:ext>
            </a:extLst>
          </p:cNvPr>
          <p:cNvSpPr>
            <a:spLocks noGrp="1"/>
          </p:cNvSpPr>
          <p:nvPr>
            <p:ph type="title"/>
          </p:nvPr>
        </p:nvSpPr>
        <p:spPr>
          <a:xfrm>
            <a:off x="655320" y="365125"/>
            <a:ext cx="5120114" cy="1692794"/>
          </a:xfrm>
        </p:spPr>
        <p:txBody>
          <a:bodyPr>
            <a:normAutofit/>
          </a:bodyPr>
          <a:lstStyle/>
          <a:p>
            <a:r>
              <a:rPr lang="en-GB" b="1" dirty="0">
                <a:solidFill>
                  <a:schemeClr val="bg1"/>
                </a:solidFill>
                <a:latin typeface="Bodoni MT" panose="02070603080606020203" pitchFamily="18" charset="0"/>
              </a:rPr>
              <a:t>Georges Rouault </a:t>
            </a:r>
            <a:r>
              <a:rPr lang="en-GB" sz="2800" b="1" dirty="0">
                <a:solidFill>
                  <a:srgbClr val="00B0F0"/>
                </a:solidFill>
                <a:latin typeface="Bodoni MT" panose="02070603080606020203" pitchFamily="18" charset="0"/>
              </a:rPr>
              <a:t>(1871-1958)</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01DC3D-8820-45F6-8146-40EDA93C03DD}"/>
              </a:ext>
            </a:extLst>
          </p:cNvPr>
          <p:cNvSpPr>
            <a:spLocks noGrp="1"/>
          </p:cNvSpPr>
          <p:nvPr>
            <p:ph type="body"/>
          </p:nvPr>
        </p:nvSpPr>
        <p:spPr>
          <a:xfrm>
            <a:off x="655321" y="2575034"/>
            <a:ext cx="5120113" cy="3462228"/>
          </a:xfrm>
        </p:spPr>
        <p:txBody>
          <a:bodyPr>
            <a:normAutofit/>
          </a:bodyPr>
          <a:lstStyle/>
          <a:p>
            <a:pPr>
              <a:spcAft>
                <a:spcPts val="600"/>
              </a:spcAft>
            </a:pPr>
            <a:r>
              <a:rPr lang="en-GB" sz="2400" dirty="0">
                <a:solidFill>
                  <a:schemeClr val="bg1"/>
                </a:solidFill>
                <a:latin typeface="Bodoni MT" panose="02070603080606020203" pitchFamily="18" charset="0"/>
              </a:rPr>
              <a:t>Painter, printmaker, ceramicist, and maker of stained glass</a:t>
            </a:r>
          </a:p>
          <a:p>
            <a:pPr>
              <a:spcAft>
                <a:spcPts val="600"/>
              </a:spcAft>
            </a:pPr>
            <a:r>
              <a:rPr lang="en-GB" sz="2400" dirty="0">
                <a:solidFill>
                  <a:schemeClr val="bg1"/>
                </a:solidFill>
                <a:latin typeface="Bodoni MT" panose="02070603080606020203" pitchFamily="18" charset="0"/>
              </a:rPr>
              <a:t>Influenced by Medieval artists</a:t>
            </a:r>
          </a:p>
          <a:p>
            <a:pPr>
              <a:spcAft>
                <a:spcPts val="600"/>
              </a:spcAft>
            </a:pPr>
            <a:r>
              <a:rPr lang="en-GB" sz="2400" dirty="0">
                <a:solidFill>
                  <a:schemeClr val="bg1"/>
                </a:solidFill>
                <a:latin typeface="Bodoni MT" panose="02070603080606020203" pitchFamily="18" charset="0"/>
              </a:rPr>
              <a:t>Strong catholic trend in his work</a:t>
            </a:r>
          </a:p>
          <a:p>
            <a:pPr>
              <a:spcAft>
                <a:spcPts val="600"/>
              </a:spcAft>
            </a:pPr>
            <a:r>
              <a:rPr lang="en-GB" sz="2400" dirty="0">
                <a:solidFill>
                  <a:schemeClr val="bg1"/>
                </a:solidFill>
                <a:latin typeface="Bodoni MT" panose="02070603080606020203" pitchFamily="18" charset="0"/>
              </a:rPr>
              <a:t>Tried to reconcile faith and contemporary art</a:t>
            </a:r>
          </a:p>
          <a:p>
            <a:pPr>
              <a:spcAft>
                <a:spcPts val="600"/>
              </a:spcAft>
            </a:pPr>
            <a:r>
              <a:rPr lang="en-GB" sz="2400" dirty="0">
                <a:solidFill>
                  <a:schemeClr val="bg1"/>
                </a:solidFill>
                <a:latin typeface="Bodoni MT" panose="02070603080606020203" pitchFamily="18" charset="0"/>
              </a:rPr>
              <a:t>Left out of the main trends of early XX  century</a:t>
            </a:r>
          </a:p>
        </p:txBody>
      </p:sp>
      <p:pic>
        <p:nvPicPr>
          <p:cNvPr id="5" name="Picture 4" descr="A picture containing painted, train&#10;&#10;Description automatically generated">
            <a:extLst>
              <a:ext uri="{FF2B5EF4-FFF2-40B4-BE49-F238E27FC236}">
                <a16:creationId xmlns:a16="http://schemas.microsoft.com/office/drawing/2014/main" id="{BAB53888-A0B3-4784-9B6F-0BDD36DEE9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1685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ndoor, sitting, looking, black&#10;&#10;Description automatically generated">
            <a:extLst>
              <a:ext uri="{FF2B5EF4-FFF2-40B4-BE49-F238E27FC236}">
                <a16:creationId xmlns:a16="http://schemas.microsoft.com/office/drawing/2014/main" id="{3645A94D-6363-4EF6-9600-4A52D334BC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8848"/>
            <a:ext cx="3922776" cy="3937609"/>
          </a:xfrm>
          <a:prstGeom prst="rect">
            <a:avLst/>
          </a:prstGeom>
        </p:spPr>
      </p:pic>
      <p:pic>
        <p:nvPicPr>
          <p:cNvPr id="5" name="Picture 4" descr="A picture containing indoor, table, building, food&#10;&#10;Description automatically generated">
            <a:extLst>
              <a:ext uri="{FF2B5EF4-FFF2-40B4-BE49-F238E27FC236}">
                <a16:creationId xmlns:a16="http://schemas.microsoft.com/office/drawing/2014/main" id="{CE42CD61-E7E0-4847-9EA1-B20B0059A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131633" y="10"/>
            <a:ext cx="3922776" cy="3937599"/>
          </a:xfrm>
          <a:prstGeom prst="rect">
            <a:avLst/>
          </a:prstGeom>
        </p:spPr>
      </p:pic>
      <p:sp useBgFill="1">
        <p:nvSpPr>
          <p:cNvPr id="73" name="Rectangle 72">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D1E2DB-915C-4680-8B35-C8C84FA1633F}"/>
              </a:ext>
            </a:extLst>
          </p:cNvPr>
          <p:cNvSpPr>
            <a:spLocks noGrp="1"/>
          </p:cNvSpPr>
          <p:nvPr>
            <p:ph type="title"/>
          </p:nvPr>
        </p:nvSpPr>
        <p:spPr>
          <a:xfrm>
            <a:off x="865325" y="4462819"/>
            <a:ext cx="2869683" cy="1608383"/>
          </a:xfrm>
        </p:spPr>
        <p:txBody>
          <a:bodyPr>
            <a:normAutofit/>
          </a:bodyPr>
          <a:lstStyle/>
          <a:p>
            <a:r>
              <a:rPr lang="en-GB" sz="2400" b="1" dirty="0">
                <a:solidFill>
                  <a:srgbClr val="00B0F0"/>
                </a:solidFill>
                <a:latin typeface="Bodoni MT" panose="02070603080606020203" pitchFamily="18" charset="0"/>
              </a:rPr>
              <a:t>Georges Rouault </a:t>
            </a:r>
            <a:r>
              <a:rPr lang="en-GB" sz="1800" b="1" dirty="0">
                <a:solidFill>
                  <a:srgbClr val="FFFF00"/>
                </a:solidFill>
                <a:latin typeface="Bodoni MT" panose="02070603080606020203" pitchFamily="18" charset="0"/>
              </a:rPr>
              <a:t>(1871-1958)</a:t>
            </a:r>
            <a:endParaRPr lang="en-GB" sz="1800" dirty="0">
              <a:solidFill>
                <a:srgbClr val="FFFF00"/>
              </a:solidFill>
              <a:latin typeface="Bodoni MT" panose="02070603080606020203" pitchFamily="18" charset="0"/>
            </a:endParaRPr>
          </a:p>
        </p:txBody>
      </p:sp>
      <p:sp>
        <p:nvSpPr>
          <p:cNvPr id="75" name="Rectangle 74">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CBFAD9C-558E-42E2-AD52-FCB835C9CC9F}"/>
              </a:ext>
            </a:extLst>
          </p:cNvPr>
          <p:cNvSpPr>
            <a:spLocks noGrp="1"/>
          </p:cNvSpPr>
          <p:nvPr>
            <p:ph type="body"/>
          </p:nvPr>
        </p:nvSpPr>
        <p:spPr>
          <a:xfrm>
            <a:off x="105155" y="6255805"/>
            <a:ext cx="3712464" cy="800864"/>
          </a:xfrm>
        </p:spPr>
        <p:txBody>
          <a:bodyPr anchor="ctr">
            <a:normAutofit/>
          </a:bodyPr>
          <a:lstStyle/>
          <a:p>
            <a:r>
              <a:rPr lang="en-GB" sz="12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https://www.bing.com/videos/search?q=georges+rouault&amp;&amp;view=detail&amp;mid=56A15E15D4568BD2CEF856A15E15D4568BD2CEF8&amp;&amp;FORM=VRDGAR&amp;ru=%2Fvideos%2Fsearch%3Fq%3Dgeorges%2Brouault%26FORM%3DHDRSC3</a:t>
            </a:r>
            <a:r>
              <a:rPr lang="en-GB" sz="1200" dirty="0">
                <a:solidFill>
                  <a:srgbClr val="FFFF00"/>
                </a:solidFill>
                <a:latin typeface="Bodoni MT Condensed" panose="02070606080606020203" pitchFamily="18" charset="0"/>
              </a:rPr>
              <a:t> </a:t>
            </a:r>
          </a:p>
          <a:p>
            <a:endParaRPr lang="en-GB" sz="1700" dirty="0"/>
          </a:p>
        </p:txBody>
      </p:sp>
      <p:pic>
        <p:nvPicPr>
          <p:cNvPr id="1026" name="Picture 2" descr="Image result for georges rouault">
            <a:extLst>
              <a:ext uri="{FF2B5EF4-FFF2-40B4-BE49-F238E27FC236}">
                <a16:creationId xmlns:a16="http://schemas.microsoft.com/office/drawing/2014/main" id="{D110FE1D-9E61-4223-BCD5-AD4FEC3222C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2" b="-2"/>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AFFF7-1072-DF55-F86D-9021932DB784}"/>
              </a:ext>
            </a:extLst>
          </p:cNvPr>
          <p:cNvSpPr txBox="1"/>
          <p:nvPr/>
        </p:nvSpPr>
        <p:spPr>
          <a:xfrm>
            <a:off x="0" y="3918761"/>
            <a:ext cx="381761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Veronica 1945 Georges Rouault</a:t>
            </a:r>
          </a:p>
        </p:txBody>
      </p:sp>
      <p:sp>
        <p:nvSpPr>
          <p:cNvPr id="6" name="TextBox 5">
            <a:extLst>
              <a:ext uri="{FF2B5EF4-FFF2-40B4-BE49-F238E27FC236}">
                <a16:creationId xmlns:a16="http://schemas.microsoft.com/office/drawing/2014/main" id="{88531D57-9EB5-C9BB-7CA4-E97EB1C5BEFF}"/>
              </a:ext>
            </a:extLst>
          </p:cNvPr>
          <p:cNvSpPr txBox="1"/>
          <p:nvPr/>
        </p:nvSpPr>
        <p:spPr>
          <a:xfrm>
            <a:off x="4131633" y="3937609"/>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Bouquet 1939 Georges Rouault </a:t>
            </a:r>
          </a:p>
        </p:txBody>
      </p:sp>
      <p:sp>
        <p:nvSpPr>
          <p:cNvPr id="8" name="TextBox 7">
            <a:extLst>
              <a:ext uri="{FF2B5EF4-FFF2-40B4-BE49-F238E27FC236}">
                <a16:creationId xmlns:a16="http://schemas.microsoft.com/office/drawing/2014/main" id="{E258B3C4-EFE1-187A-00FE-5D7585173C07}"/>
              </a:ext>
            </a:extLst>
          </p:cNvPr>
          <p:cNvSpPr txBox="1"/>
          <p:nvPr/>
        </p:nvSpPr>
        <p:spPr>
          <a:xfrm>
            <a:off x="8375515" y="6410528"/>
            <a:ext cx="356032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Homo </a:t>
            </a:r>
            <a:r>
              <a:rPr lang="en-GB" dirty="0" err="1">
                <a:solidFill>
                  <a:srgbClr val="FFFF00"/>
                </a:solidFill>
                <a:latin typeface="Bodoni MT Condensed" panose="02070606080606020203" pitchFamily="18" charset="0"/>
              </a:rPr>
              <a:t>homini</a:t>
            </a:r>
            <a:r>
              <a:rPr lang="en-GB" dirty="0">
                <a:solidFill>
                  <a:srgbClr val="FFFF00"/>
                </a:solidFill>
                <a:latin typeface="Bodoni MT Condensed" panose="02070606080606020203" pitchFamily="18" charset="0"/>
              </a:rPr>
              <a:t> lupus 1943 Georges Rouault</a:t>
            </a:r>
          </a:p>
        </p:txBody>
      </p:sp>
      <p:pic>
        <p:nvPicPr>
          <p:cNvPr id="20482" name="Picture 2" descr="See the source image">
            <a:extLst>
              <a:ext uri="{FF2B5EF4-FFF2-40B4-BE49-F238E27FC236}">
                <a16:creationId xmlns:a16="http://schemas.microsoft.com/office/drawing/2014/main" id="{397431BF-7FF7-6184-D9A8-2CFB182BA8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6468" y="0"/>
            <a:ext cx="519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735506-B3E0-3954-BB45-BC2220C645AA}"/>
              </a:ext>
            </a:extLst>
          </p:cNvPr>
          <p:cNvSpPr txBox="1"/>
          <p:nvPr/>
        </p:nvSpPr>
        <p:spPr>
          <a:xfrm>
            <a:off x="105155" y="5886473"/>
            <a:ext cx="339131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Pastorale Chretienne 1`945 Georges Rouault</a:t>
            </a:r>
          </a:p>
        </p:txBody>
      </p:sp>
    </p:spTree>
    <p:extLst>
      <p:ext uri="{BB962C8B-B14F-4D97-AF65-F5344CB8AC3E}">
        <p14:creationId xmlns:p14="http://schemas.microsoft.com/office/powerpoint/2010/main" val="27717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482"/>
                                        </p:tgtEl>
                                        <p:attrNameLst>
                                          <p:attrName>style.visibility</p:attrName>
                                        </p:attrNameLst>
                                      </p:cBhvr>
                                      <p:to>
                                        <p:strVal val="visible"/>
                                      </p:to>
                                    </p:set>
                                    <p:animEffect transition="in" filter="barn(inVertical)">
                                      <p:cBhvr>
                                        <p:cTn id="46" dur="500"/>
                                        <p:tgtEl>
                                          <p:spTgt spid="2048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9" grpId="0"/>
    </p:bldLst>
  </p:timing>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F3BB-1322-4C65-825A-C394F300BDAE}"/>
              </a:ext>
            </a:extLst>
          </p:cNvPr>
          <p:cNvSpPr>
            <a:spLocks noGrp="1"/>
          </p:cNvSpPr>
          <p:nvPr>
            <p:ph type="title"/>
          </p:nvPr>
        </p:nvSpPr>
        <p:spPr>
          <a:xfrm>
            <a:off x="655320" y="335942"/>
            <a:ext cx="5120114" cy="1692794"/>
          </a:xfrm>
        </p:spPr>
        <p:txBody>
          <a:bodyPr>
            <a:normAutofit/>
          </a:bodyPr>
          <a:lstStyle/>
          <a:p>
            <a:r>
              <a:rPr lang="en-GB" b="1" dirty="0">
                <a:solidFill>
                  <a:srgbClr val="FFFF00"/>
                </a:solidFill>
                <a:latin typeface="Bodoni MT" panose="02070603080606020203" pitchFamily="18" charset="0"/>
              </a:rPr>
              <a:t>Raoul Duffy </a:t>
            </a:r>
            <a:br>
              <a:rPr lang="en-GB" b="1" dirty="0">
                <a:solidFill>
                  <a:srgbClr val="FFFF00"/>
                </a:solidFill>
                <a:latin typeface="Bodoni MT" panose="02070603080606020203" pitchFamily="18" charset="0"/>
              </a:rPr>
            </a:br>
            <a:r>
              <a:rPr lang="en-GB" sz="2800" b="1" dirty="0">
                <a:solidFill>
                  <a:srgbClr val="FFFF00"/>
                </a:solidFill>
                <a:latin typeface="Bodoni MT" panose="02070603080606020203" pitchFamily="18" charset="0"/>
              </a:rPr>
              <a:t>(</a:t>
            </a:r>
            <a:r>
              <a:rPr lang="en-GB" sz="2800" b="1" dirty="0">
                <a:solidFill>
                  <a:srgbClr val="00B0F0"/>
                </a:solidFill>
                <a:latin typeface="Bodoni MT" panose="02070603080606020203" pitchFamily="18" charset="0"/>
              </a:rPr>
              <a:t>1877-1953)</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B39244D-56F9-4B2C-848D-880056C2FA5E}"/>
              </a:ext>
            </a:extLst>
          </p:cNvPr>
          <p:cNvSpPr>
            <a:spLocks noGrp="1"/>
          </p:cNvSpPr>
          <p:nvPr>
            <p:ph type="body"/>
          </p:nvPr>
        </p:nvSpPr>
        <p:spPr>
          <a:xfrm>
            <a:off x="655321" y="2575034"/>
            <a:ext cx="5120113" cy="3462228"/>
          </a:xfrm>
        </p:spPr>
        <p:txBody>
          <a:bodyPr>
            <a:normAutofit/>
          </a:bodyPr>
          <a:lstStyle/>
          <a:p>
            <a:pPr>
              <a:spcAft>
                <a:spcPts val="600"/>
              </a:spcAft>
            </a:pPr>
            <a:r>
              <a:rPr lang="en-GB" sz="2400" dirty="0">
                <a:solidFill>
                  <a:srgbClr val="00B0F0"/>
                </a:solidFill>
                <a:latin typeface="Bodoni MT" panose="02070603080606020203" pitchFamily="18" charset="0"/>
              </a:rPr>
              <a:t>Painter</a:t>
            </a:r>
          </a:p>
          <a:p>
            <a:pPr>
              <a:spcAft>
                <a:spcPts val="600"/>
              </a:spcAft>
            </a:pPr>
            <a:r>
              <a:rPr lang="en-GB" sz="2400" dirty="0">
                <a:solidFill>
                  <a:srgbClr val="00B0F0"/>
                </a:solidFill>
                <a:latin typeface="Bodoni MT" panose="02070603080606020203" pitchFamily="18" charset="0"/>
              </a:rPr>
              <a:t>Draftsman, printmaker, book illustrator, scenic designer, a designer of furniture, and a planner of public spaces.</a:t>
            </a:r>
          </a:p>
          <a:p>
            <a:pPr>
              <a:spcAft>
                <a:spcPts val="600"/>
              </a:spcAft>
            </a:pPr>
            <a:r>
              <a:rPr lang="en-GB" sz="2400" dirty="0">
                <a:solidFill>
                  <a:srgbClr val="00B0F0"/>
                </a:solidFill>
                <a:latin typeface="Bodoni MT" panose="02070603080606020203" pitchFamily="18" charset="0"/>
              </a:rPr>
              <a:t>Influenced by Monet and Renoir</a:t>
            </a:r>
          </a:p>
          <a:p>
            <a:pPr>
              <a:spcAft>
                <a:spcPts val="600"/>
              </a:spcAft>
            </a:pPr>
            <a:r>
              <a:rPr lang="en-GB" sz="2400" dirty="0">
                <a:solidFill>
                  <a:srgbClr val="00B0F0"/>
                </a:solidFill>
                <a:latin typeface="Bodoni MT" panose="02070603080606020203" pitchFamily="18" charset="0"/>
              </a:rPr>
              <a:t>Painted mainly in Le Havre</a:t>
            </a:r>
          </a:p>
          <a:p>
            <a:pPr>
              <a:spcAft>
                <a:spcPts val="600"/>
              </a:spcAft>
            </a:pPr>
            <a:r>
              <a:rPr lang="en-GB" sz="2400" dirty="0">
                <a:solidFill>
                  <a:srgbClr val="00B0F0"/>
                </a:solidFill>
                <a:latin typeface="Bodoni MT" panose="02070603080606020203" pitchFamily="18" charset="0"/>
              </a:rPr>
              <a:t>Strong colourist</a:t>
            </a:r>
          </a:p>
        </p:txBody>
      </p:sp>
      <p:pic>
        <p:nvPicPr>
          <p:cNvPr id="7" name="Picture 6" descr="A black and white photo of a person&#10;&#10;Description automatically generated">
            <a:extLst>
              <a:ext uri="{FF2B5EF4-FFF2-40B4-BE49-F238E27FC236}">
                <a16:creationId xmlns:a16="http://schemas.microsoft.com/office/drawing/2014/main" id="{0BFDBF9E-4D86-4AF9-B5BF-32E28C605C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901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book&#10;&#10;Description automatically generated">
            <a:extLst>
              <a:ext uri="{FF2B5EF4-FFF2-40B4-BE49-F238E27FC236}">
                <a16:creationId xmlns:a16="http://schemas.microsoft.com/office/drawing/2014/main" id="{D1ED85E8-C49A-4A1A-A6ED-EE5B288C79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1" y="6"/>
            <a:ext cx="3922776" cy="3937609"/>
          </a:xfrm>
          <a:prstGeom prst="rect">
            <a:avLst/>
          </a:prstGeom>
        </p:spPr>
      </p:pic>
      <p:pic>
        <p:nvPicPr>
          <p:cNvPr id="5" name="Picture 4" descr="A group of people on a beach with palm trees&#10;&#10;Description automatically generated">
            <a:extLst>
              <a:ext uri="{FF2B5EF4-FFF2-40B4-BE49-F238E27FC236}">
                <a16:creationId xmlns:a16="http://schemas.microsoft.com/office/drawing/2014/main" id="{B46C8897-FD1E-4EFE-ADFC-2FACBF855B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0F3417-A655-4717-BC58-4D8AD50EB639}"/>
              </a:ext>
            </a:extLst>
          </p:cNvPr>
          <p:cNvSpPr>
            <a:spLocks noGrp="1"/>
          </p:cNvSpPr>
          <p:nvPr>
            <p:ph type="title"/>
          </p:nvPr>
        </p:nvSpPr>
        <p:spPr>
          <a:xfrm>
            <a:off x="865325" y="4462819"/>
            <a:ext cx="2869683" cy="1608383"/>
          </a:xfrm>
        </p:spPr>
        <p:txBody>
          <a:bodyPr>
            <a:normAutofit/>
          </a:bodyPr>
          <a:lstStyle/>
          <a:p>
            <a:r>
              <a:rPr lang="en-GB" sz="3200" b="1" dirty="0">
                <a:solidFill>
                  <a:srgbClr val="00B0F0"/>
                </a:solidFill>
                <a:latin typeface="Bodoni MT" panose="02070603080606020203" pitchFamily="18" charset="0"/>
              </a:rPr>
              <a:t>Raoul Duffy </a:t>
            </a:r>
            <a:r>
              <a:rPr lang="en-GB" sz="2400" b="1" dirty="0">
                <a:solidFill>
                  <a:srgbClr val="FFFF00"/>
                </a:solidFill>
                <a:latin typeface="Bodoni MT" panose="02070603080606020203" pitchFamily="18" charset="0"/>
              </a:rPr>
              <a:t>(1877-1953)</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D6E8FF8-C716-4821-9E75-A2C8813C1531}"/>
              </a:ext>
            </a:extLst>
          </p:cNvPr>
          <p:cNvSpPr>
            <a:spLocks noGrp="1"/>
          </p:cNvSpPr>
          <p:nvPr>
            <p:ph type="body"/>
          </p:nvPr>
        </p:nvSpPr>
        <p:spPr>
          <a:xfrm>
            <a:off x="105155" y="5993892"/>
            <a:ext cx="3712464" cy="693859"/>
          </a:xfrm>
        </p:spPr>
        <p:txBody>
          <a:bodyPr anchor="ctr">
            <a:normAutofit/>
          </a:bodyPr>
          <a:lstStyle/>
          <a:p>
            <a:r>
              <a:rPr lang="en-GB" sz="12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https://www.bing.com/videos/search?q=Raoul+Dufy+Portrait&amp;&amp;view=detail&amp;mid=A0F0013B288F35015ECEA0F0013B288F35015ECE&amp;&amp;FORM=VRDGAR&amp;ru=%2Fvideos%2Fsearch%3Fq%3DRaoul%2BDufy%2BPortrait%26FORM%</a:t>
            </a:r>
            <a:endParaRPr lang="en-GB" sz="1200" dirty="0">
              <a:solidFill>
                <a:srgbClr val="FFFF00"/>
              </a:solidFill>
              <a:latin typeface="Bodoni MT Condensed" panose="02070606080606020203" pitchFamily="18" charset="0"/>
            </a:endParaRPr>
          </a:p>
          <a:p>
            <a:endParaRPr lang="en-GB" sz="1700" dirty="0"/>
          </a:p>
        </p:txBody>
      </p:sp>
      <p:pic>
        <p:nvPicPr>
          <p:cNvPr id="9" name="Picture 8" descr="A picture containing text, water, people, standing&#10;&#10;Description automatically generated">
            <a:extLst>
              <a:ext uri="{FF2B5EF4-FFF2-40B4-BE49-F238E27FC236}">
                <a16:creationId xmlns:a16="http://schemas.microsoft.com/office/drawing/2014/main" id="{144E68E0-A294-45DD-8226-D0724DB13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053754A3-3249-DB3C-CB1D-27EFF3DE7518}"/>
              </a:ext>
            </a:extLst>
          </p:cNvPr>
          <p:cNvSpPr txBox="1"/>
          <p:nvPr/>
        </p:nvSpPr>
        <p:spPr>
          <a:xfrm>
            <a:off x="8269224" y="6309354"/>
            <a:ext cx="3922776" cy="369332"/>
          </a:xfrm>
          <a:prstGeom prst="rect">
            <a:avLst/>
          </a:prstGeom>
          <a:noFill/>
        </p:spPr>
        <p:txBody>
          <a:bodyPr wrap="square" rtlCol="0">
            <a:spAutoFit/>
          </a:bodyPr>
          <a:lstStyle/>
          <a:p>
            <a:pPr algn="ctr"/>
            <a:r>
              <a:rPr lang="en-GB" dirty="0">
                <a:solidFill>
                  <a:srgbClr val="00B0F0"/>
                </a:solidFill>
                <a:latin typeface="Bodoni MT Condensed" panose="02070606080606020203" pitchFamily="18" charset="0"/>
              </a:rPr>
              <a:t>Rue Royale 1950 Raoul Duffy</a:t>
            </a:r>
          </a:p>
        </p:txBody>
      </p:sp>
      <p:sp>
        <p:nvSpPr>
          <p:cNvPr id="6" name="TextBox 5">
            <a:extLst>
              <a:ext uri="{FF2B5EF4-FFF2-40B4-BE49-F238E27FC236}">
                <a16:creationId xmlns:a16="http://schemas.microsoft.com/office/drawing/2014/main" id="{57DD0B83-60AB-3DC9-9535-74B8D0418456}"/>
              </a:ext>
            </a:extLst>
          </p:cNvPr>
          <p:cNvSpPr txBox="1"/>
          <p:nvPr/>
        </p:nvSpPr>
        <p:spPr>
          <a:xfrm>
            <a:off x="4131633" y="3891831"/>
            <a:ext cx="3901297"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Promenade des </a:t>
            </a:r>
            <a:r>
              <a:rPr lang="en-GB" dirty="0" err="1">
                <a:solidFill>
                  <a:srgbClr val="FFFF00"/>
                </a:solidFill>
                <a:latin typeface="Bodoni MT Condensed" panose="02070606080606020203" pitchFamily="18" charset="0"/>
              </a:rPr>
              <a:t>Anglais</a:t>
            </a:r>
            <a:r>
              <a:rPr lang="en-GB" dirty="0">
                <a:solidFill>
                  <a:srgbClr val="FFFF00"/>
                </a:solidFill>
                <a:latin typeface="Bodoni MT Condensed" panose="02070606080606020203" pitchFamily="18" charset="0"/>
              </a:rPr>
              <a:t> 1947 Raoul Duff</a:t>
            </a:r>
          </a:p>
        </p:txBody>
      </p:sp>
      <p:sp>
        <p:nvSpPr>
          <p:cNvPr id="8" name="TextBox 7">
            <a:extLst>
              <a:ext uri="{FF2B5EF4-FFF2-40B4-BE49-F238E27FC236}">
                <a16:creationId xmlns:a16="http://schemas.microsoft.com/office/drawing/2014/main" id="{03AD751A-849F-12E7-E2E3-DBEFD5CAEFFC}"/>
              </a:ext>
            </a:extLst>
          </p:cNvPr>
          <p:cNvSpPr txBox="1"/>
          <p:nvPr/>
        </p:nvSpPr>
        <p:spPr>
          <a:xfrm>
            <a:off x="105155" y="3937609"/>
            <a:ext cx="3809503"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Paysage</a:t>
            </a:r>
            <a:r>
              <a:rPr lang="en-GB" dirty="0">
                <a:solidFill>
                  <a:srgbClr val="FFFF00"/>
                </a:solidFill>
                <a:latin typeface="Bodoni MT Condensed" panose="02070606080606020203" pitchFamily="18" charset="0"/>
              </a:rPr>
              <a:t> de Provence 1948 Raoul Duffy</a:t>
            </a:r>
          </a:p>
        </p:txBody>
      </p:sp>
      <p:pic>
        <p:nvPicPr>
          <p:cNvPr id="21506" name="Picture 2" descr="See the source image">
            <a:extLst>
              <a:ext uri="{FF2B5EF4-FFF2-40B4-BE49-F238E27FC236}">
                <a16:creationId xmlns:a16="http://schemas.microsoft.com/office/drawing/2014/main" id="{3B013B54-2821-61CA-38FE-CC1904943A3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3931" y="-209309"/>
            <a:ext cx="10917661" cy="70817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3CB352-A604-E3C1-A2D4-3557B6BCCB30}"/>
              </a:ext>
            </a:extLst>
          </p:cNvPr>
          <p:cNvSpPr txBox="1"/>
          <p:nvPr/>
        </p:nvSpPr>
        <p:spPr>
          <a:xfrm>
            <a:off x="4626097" y="6503085"/>
            <a:ext cx="4367719"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Le Marché à </a:t>
            </a:r>
            <a:r>
              <a:rPr lang="en-GB" dirty="0" err="1">
                <a:solidFill>
                  <a:srgbClr val="FFC000"/>
                </a:solidFill>
                <a:latin typeface="Bodoni MT Condensed" panose="02070606080606020203" pitchFamily="18" charset="0"/>
              </a:rPr>
              <a:t>Conarneau</a:t>
            </a:r>
            <a:r>
              <a:rPr lang="en-GB" dirty="0">
                <a:solidFill>
                  <a:srgbClr val="FFC000"/>
                </a:solidFill>
                <a:latin typeface="Bodoni MT Condensed" panose="02070606080606020203" pitchFamily="18" charset="0"/>
              </a:rPr>
              <a:t> 1927 Raoul Duffy</a:t>
            </a:r>
          </a:p>
        </p:txBody>
      </p:sp>
    </p:spTree>
    <p:extLst>
      <p:ext uri="{BB962C8B-B14F-4D97-AF65-F5344CB8AC3E}">
        <p14:creationId xmlns:p14="http://schemas.microsoft.com/office/powerpoint/2010/main" val="38751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506"/>
                                        </p:tgtEl>
                                        <p:attrNameLst>
                                          <p:attrName>style.visibility</p:attrName>
                                        </p:attrNameLst>
                                      </p:cBhvr>
                                      <p:to>
                                        <p:strVal val="visible"/>
                                      </p:to>
                                    </p:set>
                                    <p:animEffect transition="in" filter="wipe(down)">
                                      <p:cBhvr>
                                        <p:cTn id="46" dur="500"/>
                                        <p:tgtEl>
                                          <p:spTgt spid="215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3D5D-6F07-4A59-A716-0574EF50EEB2}"/>
              </a:ext>
            </a:extLst>
          </p:cNvPr>
          <p:cNvSpPr>
            <a:spLocks noGrp="1"/>
          </p:cNvSpPr>
          <p:nvPr>
            <p:ph type="title"/>
          </p:nvPr>
        </p:nvSpPr>
        <p:spPr>
          <a:xfrm>
            <a:off x="655320" y="365125"/>
            <a:ext cx="5120114" cy="1692794"/>
          </a:xfrm>
        </p:spPr>
        <p:txBody>
          <a:bodyPr>
            <a:normAutofit/>
          </a:bodyPr>
          <a:lstStyle/>
          <a:p>
            <a:r>
              <a:rPr lang="en-GB" sz="4100" b="1" dirty="0">
                <a:solidFill>
                  <a:srgbClr val="92D050"/>
                </a:solidFill>
                <a:latin typeface="Bodoni MT" panose="02070603080606020203" pitchFamily="18" charset="0"/>
              </a:rPr>
              <a:t>Maurice de Vlaminck </a:t>
            </a:r>
            <a:r>
              <a:rPr lang="en-GB" sz="2800" b="1" dirty="0">
                <a:solidFill>
                  <a:srgbClr val="FF0000"/>
                </a:solidFill>
                <a:latin typeface="Bodoni MT" panose="02070603080606020203" pitchFamily="18" charset="0"/>
              </a:rPr>
              <a:t>(1876-1958)</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0F6FC62-3EE0-4788-A65F-66F4080C05D3}"/>
              </a:ext>
            </a:extLst>
          </p:cNvPr>
          <p:cNvSpPr>
            <a:spLocks noGrp="1"/>
          </p:cNvSpPr>
          <p:nvPr>
            <p:ph type="body"/>
          </p:nvPr>
        </p:nvSpPr>
        <p:spPr>
          <a:xfrm>
            <a:off x="655321" y="2575034"/>
            <a:ext cx="5120113" cy="3462228"/>
          </a:xfrm>
        </p:spPr>
        <p:txBody>
          <a:bodyPr>
            <a:noAutofit/>
          </a:bodyPr>
          <a:lstStyle/>
          <a:p>
            <a:pPr>
              <a:spcAft>
                <a:spcPts val="600"/>
              </a:spcAft>
            </a:pPr>
            <a:r>
              <a:rPr lang="en-GB" sz="2400" dirty="0">
                <a:solidFill>
                  <a:srgbClr val="FFFF00"/>
                </a:solidFill>
                <a:latin typeface="Bodoni MT" panose="02070603080606020203" pitchFamily="18" charset="0"/>
              </a:rPr>
              <a:t>Painter</a:t>
            </a:r>
          </a:p>
          <a:p>
            <a:pPr>
              <a:spcAft>
                <a:spcPts val="600"/>
              </a:spcAft>
            </a:pPr>
            <a:r>
              <a:rPr lang="en-GB" sz="2400" dirty="0">
                <a:solidFill>
                  <a:srgbClr val="FFFF00"/>
                </a:solidFill>
                <a:latin typeface="Bodoni MT" panose="02070603080606020203" pitchFamily="18" charset="0"/>
              </a:rPr>
              <a:t>Fauvist</a:t>
            </a:r>
          </a:p>
          <a:p>
            <a:pPr>
              <a:spcAft>
                <a:spcPts val="600"/>
              </a:spcAft>
            </a:pPr>
            <a:r>
              <a:rPr lang="en-GB" sz="2400" dirty="0">
                <a:solidFill>
                  <a:srgbClr val="FFFF00"/>
                </a:solidFill>
                <a:latin typeface="Bodoni MT" panose="02070603080606020203" pitchFamily="18" charset="0"/>
              </a:rPr>
              <a:t>Friend of Derain (Except when they fell out)</a:t>
            </a:r>
          </a:p>
          <a:p>
            <a:pPr>
              <a:spcAft>
                <a:spcPts val="600"/>
              </a:spcAft>
            </a:pPr>
            <a:r>
              <a:rPr lang="en-GB" sz="2400" dirty="0">
                <a:solidFill>
                  <a:srgbClr val="FFFF00"/>
                </a:solidFill>
                <a:latin typeface="Bodoni MT" panose="02070603080606020203" pitchFamily="18" charset="0"/>
              </a:rPr>
              <a:t>Teacher</a:t>
            </a:r>
          </a:p>
          <a:p>
            <a:pPr>
              <a:spcAft>
                <a:spcPts val="600"/>
              </a:spcAft>
            </a:pPr>
            <a:r>
              <a:rPr lang="en-GB" sz="2400" dirty="0">
                <a:solidFill>
                  <a:srgbClr val="FFFF00"/>
                </a:solidFill>
                <a:latin typeface="Bodoni MT" panose="02070603080606020203" pitchFamily="18" charset="0"/>
              </a:rPr>
              <a:t>Musician</a:t>
            </a:r>
          </a:p>
          <a:p>
            <a:pPr>
              <a:spcAft>
                <a:spcPts val="600"/>
              </a:spcAft>
            </a:pPr>
            <a:r>
              <a:rPr lang="en-GB" sz="2400" dirty="0">
                <a:solidFill>
                  <a:srgbClr val="FFFF00"/>
                </a:solidFill>
                <a:latin typeface="Bodoni MT" panose="02070603080606020203" pitchFamily="18" charset="0"/>
              </a:rPr>
              <a:t>Poet</a:t>
            </a:r>
          </a:p>
          <a:p>
            <a:pPr>
              <a:spcAft>
                <a:spcPts val="600"/>
              </a:spcAft>
            </a:pPr>
            <a:r>
              <a:rPr lang="en-GB" sz="2400" dirty="0">
                <a:solidFill>
                  <a:srgbClr val="FFFF00"/>
                </a:solidFill>
                <a:latin typeface="Bodoni MT" panose="02070603080606020203" pitchFamily="18" charset="0"/>
              </a:rPr>
              <a:t>Biographer of some repute</a:t>
            </a:r>
          </a:p>
        </p:txBody>
      </p:sp>
      <p:pic>
        <p:nvPicPr>
          <p:cNvPr id="5" name="Picture 4" descr="A person wearing a suit and tie&#10;&#10;Description automatically generated">
            <a:extLst>
              <a:ext uri="{FF2B5EF4-FFF2-40B4-BE49-F238E27FC236}">
                <a16:creationId xmlns:a16="http://schemas.microsoft.com/office/drawing/2014/main" id="{B63764D7-9D76-482C-8C5E-4243A0119A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716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2D40-C4DC-EBBA-9E92-CB9E9B926357}"/>
              </a:ext>
            </a:extLst>
          </p:cNvPr>
          <p:cNvSpPr>
            <a:spLocks noGrp="1"/>
          </p:cNvSpPr>
          <p:nvPr>
            <p:ph type="title"/>
          </p:nvPr>
        </p:nvSpPr>
        <p:spPr/>
        <p:txBody>
          <a:bodyPr/>
          <a:lstStyle/>
          <a:p>
            <a:r>
              <a:rPr lang="en-GB" dirty="0">
                <a:latin typeface="Bodoni MT" panose="02070603080606020203" pitchFamily="18" charset="0"/>
              </a:rPr>
              <a:t>Lexicon</a:t>
            </a:r>
          </a:p>
        </p:txBody>
      </p:sp>
      <p:sp>
        <p:nvSpPr>
          <p:cNvPr id="3" name="Subtitle 2">
            <a:extLst>
              <a:ext uri="{FF2B5EF4-FFF2-40B4-BE49-F238E27FC236}">
                <a16:creationId xmlns:a16="http://schemas.microsoft.com/office/drawing/2014/main" id="{576F0AE4-7D84-A46A-35EF-B3BDC87058C0}"/>
              </a:ext>
            </a:extLst>
          </p:cNvPr>
          <p:cNvSpPr>
            <a:spLocks noGrp="1"/>
          </p:cNvSpPr>
          <p:nvPr>
            <p:ph type="subTitle"/>
          </p:nvPr>
        </p:nvSpPr>
        <p:spPr>
          <a:xfrm>
            <a:off x="969403" y="2236817"/>
            <a:ext cx="10971720" cy="3976560"/>
          </a:xfrm>
        </p:spPr>
        <p:txBody>
          <a:bodyPr/>
          <a:lstStyle/>
          <a:p>
            <a:r>
              <a:rPr lang="en-GB" sz="2400" b="1" dirty="0">
                <a:solidFill>
                  <a:srgbClr val="FF0000"/>
                </a:solidFill>
                <a:latin typeface="Bodoni MT" panose="02070603080606020203" pitchFamily="18" charset="0"/>
              </a:rPr>
              <a:t>Feathers:  </a:t>
            </a:r>
            <a:r>
              <a:rPr lang="en-GB" sz="1800" dirty="0">
                <a:latin typeface="Bodoni MT" panose="02070603080606020203" pitchFamily="18" charset="0"/>
              </a:rPr>
              <a:t>Used to paint with before the arrival of the brush</a:t>
            </a:r>
          </a:p>
          <a:p>
            <a:r>
              <a:rPr lang="en-GB" sz="2400" b="1" dirty="0">
                <a:solidFill>
                  <a:srgbClr val="FF0000"/>
                </a:solidFill>
                <a:latin typeface="Bodoni MT" panose="02070603080606020203" pitchFamily="18" charset="0"/>
              </a:rPr>
              <a:t>Brushes: </a:t>
            </a:r>
            <a:r>
              <a:rPr lang="en-GB" sz="1800" dirty="0">
                <a:latin typeface="Bodoni MT" panose="02070603080606020203" pitchFamily="18" charset="0"/>
              </a:rPr>
              <a:t>Made of silk hairs taken from pigs skins</a:t>
            </a:r>
          </a:p>
          <a:p>
            <a:r>
              <a:rPr lang="en-GB" sz="2400" b="1" dirty="0">
                <a:solidFill>
                  <a:srgbClr val="FF0000"/>
                </a:solidFill>
                <a:latin typeface="Bodoni MT" panose="02070603080606020203" pitchFamily="18" charset="0"/>
              </a:rPr>
              <a:t>Panels:  </a:t>
            </a:r>
            <a:r>
              <a:rPr lang="en-GB" sz="1800" dirty="0">
                <a:latin typeface="Bodoni MT" panose="02070603080606020203" pitchFamily="18" charset="0"/>
              </a:rPr>
              <a:t>Usually of oak on which a gesso is applied</a:t>
            </a:r>
          </a:p>
          <a:p>
            <a:r>
              <a:rPr lang="en-GB" sz="2400" b="1" dirty="0">
                <a:solidFill>
                  <a:srgbClr val="FF0000"/>
                </a:solidFill>
                <a:latin typeface="Bodoni MT" panose="02070603080606020203" pitchFamily="18" charset="0"/>
              </a:rPr>
              <a:t>Gesso:  </a:t>
            </a:r>
            <a:r>
              <a:rPr lang="en-GB" sz="1800" dirty="0">
                <a:latin typeface="Bodoni MT" panose="02070603080606020203" pitchFamily="18" charset="0"/>
              </a:rPr>
              <a:t>Binder made of chalk, gypsum and pigment and rabbit skin glue</a:t>
            </a:r>
          </a:p>
          <a:p>
            <a:r>
              <a:rPr lang="en-GB" sz="2400" b="1" dirty="0">
                <a:solidFill>
                  <a:srgbClr val="FF0000"/>
                </a:solidFill>
                <a:latin typeface="Bodoni MT" panose="02070603080606020203" pitchFamily="18" charset="0"/>
              </a:rPr>
              <a:t>Canvas </a:t>
            </a:r>
            <a:r>
              <a:rPr lang="en-GB" sz="1800" b="1" dirty="0">
                <a:solidFill>
                  <a:srgbClr val="FF0000"/>
                </a:solidFill>
                <a:latin typeface="Bodoni MT" panose="02070603080606020203" pitchFamily="18" charset="0"/>
              </a:rPr>
              <a:t>:  </a:t>
            </a:r>
            <a:r>
              <a:rPr lang="en-GB" sz="1800" dirty="0">
                <a:latin typeface="Bodoni MT" panose="02070603080606020203" pitchFamily="18" charset="0"/>
              </a:rPr>
              <a:t>Tightly woven hemp stretched by a wooden frame and glued and nailed</a:t>
            </a:r>
          </a:p>
          <a:p>
            <a:r>
              <a:rPr lang="en-GB" sz="2400" b="1" dirty="0">
                <a:solidFill>
                  <a:srgbClr val="FF0000"/>
                </a:solidFill>
                <a:latin typeface="Bodoni MT" panose="02070603080606020203" pitchFamily="18" charset="0"/>
              </a:rPr>
              <a:t>Perspective:  </a:t>
            </a:r>
            <a:r>
              <a:rPr lang="en-GB" sz="1800" dirty="0">
                <a:latin typeface="Bodoni MT" panose="02070603080606020203" pitchFamily="18" charset="0"/>
              </a:rPr>
              <a:t>Improved understanding of mathematics and geometry solved some of the perspective difficulties of previous centuries.  </a:t>
            </a:r>
            <a:endParaRPr lang="en-GB" sz="2400" b="1" dirty="0">
              <a:latin typeface="Bodoni MT" panose="02070603080606020203" pitchFamily="18" charset="0"/>
            </a:endParaRPr>
          </a:p>
          <a:p>
            <a:endParaRPr lang="en-GB" sz="1800" dirty="0">
              <a:latin typeface="Bodoni MT" panose="02070603080606020203" pitchFamily="18" charset="0"/>
            </a:endParaRPr>
          </a:p>
          <a:p>
            <a:endParaRPr lang="en-GB" sz="1800" dirty="0">
              <a:latin typeface="Bodoni MT" panose="02070603080606020203" pitchFamily="18" charset="0"/>
            </a:endParaRPr>
          </a:p>
        </p:txBody>
      </p:sp>
      <p:pic>
        <p:nvPicPr>
          <p:cNvPr id="3074" name="Picture 2" descr="See the source image">
            <a:extLst>
              <a:ext uri="{FF2B5EF4-FFF2-40B4-BE49-F238E27FC236}">
                <a16:creationId xmlns:a16="http://schemas.microsoft.com/office/drawing/2014/main" id="{5781C059-60A5-180C-5BC6-2A06A02517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4958" y="644623"/>
            <a:ext cx="10971720" cy="600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0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wipe(down)">
                                      <p:cBhvr>
                                        <p:cTn id="4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5F4F-5677-4FE8-AF96-AE4CC26B906C}"/>
              </a:ext>
            </a:extLst>
          </p:cNvPr>
          <p:cNvSpPr>
            <a:spLocks noGrp="1"/>
          </p:cNvSpPr>
          <p:nvPr>
            <p:ph type="title"/>
          </p:nvPr>
        </p:nvSpPr>
        <p:spPr>
          <a:xfrm>
            <a:off x="801098" y="1396289"/>
            <a:ext cx="5712824" cy="1325563"/>
          </a:xfrm>
        </p:spPr>
        <p:txBody>
          <a:bodyPr>
            <a:normAutofit/>
          </a:bodyPr>
          <a:lstStyle/>
          <a:p>
            <a:r>
              <a:rPr lang="en-GB" sz="4400" b="1" dirty="0">
                <a:solidFill>
                  <a:srgbClr val="FFC000"/>
                </a:solidFill>
                <a:latin typeface="Ink Free" panose="03080402000500000000" pitchFamily="66" charset="0"/>
              </a:rPr>
              <a:t>Georges De La Tour </a:t>
            </a:r>
            <a:r>
              <a:rPr lang="en-GB" sz="2800" b="1" dirty="0">
                <a:latin typeface="Ink Free" panose="03080402000500000000" pitchFamily="66" charset="0"/>
              </a:rPr>
              <a:t>1593-1652</a:t>
            </a:r>
          </a:p>
        </p:txBody>
      </p:sp>
      <p:sp>
        <p:nvSpPr>
          <p:cNvPr id="3" name="Text Placeholder 2">
            <a:extLst>
              <a:ext uri="{FF2B5EF4-FFF2-40B4-BE49-F238E27FC236}">
                <a16:creationId xmlns:a16="http://schemas.microsoft.com/office/drawing/2014/main" id="{F0853D22-EA97-4233-8F1B-CB31006CEF6D}"/>
              </a:ext>
            </a:extLst>
          </p:cNvPr>
          <p:cNvSpPr>
            <a:spLocks noGrp="1"/>
          </p:cNvSpPr>
          <p:nvPr>
            <p:ph type="body"/>
          </p:nvPr>
        </p:nvSpPr>
        <p:spPr>
          <a:xfrm>
            <a:off x="805543" y="2871982"/>
            <a:ext cx="4558309" cy="3181684"/>
          </a:xfrm>
        </p:spPr>
        <p:txBody>
          <a:bodyPr anchor="t">
            <a:normAutofit fontScale="77500" lnSpcReduction="20000"/>
          </a:bodyPr>
          <a:lstStyle/>
          <a:p>
            <a:r>
              <a:rPr lang="en-GB" b="1" dirty="0">
                <a:latin typeface="Ink Free" panose="03080402000500000000" pitchFamily="66" charset="0"/>
              </a:rPr>
              <a:t>Spent most of his life in Duchy of Lorraine</a:t>
            </a:r>
          </a:p>
          <a:p>
            <a:r>
              <a:rPr lang="en-GB" b="1" dirty="0">
                <a:latin typeface="Ink Free" panose="03080402000500000000" pitchFamily="66" charset="0"/>
              </a:rPr>
              <a:t>Painted </a:t>
            </a:r>
            <a:r>
              <a:rPr lang="en-GB" b="1" dirty="0" err="1">
                <a:latin typeface="Ink Free" panose="03080402000500000000" pitchFamily="66" charset="0"/>
              </a:rPr>
              <a:t>clair</a:t>
            </a:r>
            <a:r>
              <a:rPr lang="en-GB" b="1" dirty="0">
                <a:latin typeface="Ink Free" panose="03080402000500000000" pitchFamily="66" charset="0"/>
              </a:rPr>
              <a:t> obscur by candlelight</a:t>
            </a:r>
          </a:p>
          <a:p>
            <a:r>
              <a:rPr lang="en-GB" b="1" dirty="0">
                <a:latin typeface="Ink Free" panose="03080402000500000000" pitchFamily="66" charset="0"/>
              </a:rPr>
              <a:t>Scenes of every day life</a:t>
            </a:r>
          </a:p>
          <a:p>
            <a:r>
              <a:rPr lang="en-GB" b="1" dirty="0">
                <a:latin typeface="Ink Free" panose="03080402000500000000" pitchFamily="66" charset="0"/>
              </a:rPr>
              <a:t>Themes from the bible</a:t>
            </a:r>
          </a:p>
          <a:p>
            <a:r>
              <a:rPr lang="en-GB" b="1" dirty="0">
                <a:latin typeface="Ink Free" panose="03080402000500000000" pitchFamily="66" charset="0"/>
              </a:rPr>
              <a:t>Court painter</a:t>
            </a:r>
          </a:p>
          <a:p>
            <a:endParaRPr lang="en-GB" sz="1800" dirty="0"/>
          </a:p>
        </p:txBody>
      </p:sp>
      <p:sp>
        <p:nvSpPr>
          <p:cNvPr id="71" name="Oval 7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in a room&#10;&#10;Description automatically generated">
            <a:extLst>
              <a:ext uri="{FF2B5EF4-FFF2-40B4-BE49-F238E27FC236}">
                <a16:creationId xmlns:a16="http://schemas.microsoft.com/office/drawing/2014/main" id="{F2D83BDE-3F35-4AA0-8015-17C48FD88D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5801842" y="2618847"/>
            <a:ext cx="3118104" cy="3181684"/>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26" name="Picture 2" descr="Image result for Georges de la Tour">
            <a:extLst>
              <a:ext uri="{FF2B5EF4-FFF2-40B4-BE49-F238E27FC236}">
                <a16:creationId xmlns:a16="http://schemas.microsoft.com/office/drawing/2014/main" id="{61EAD72C-D067-4EDC-8090-802359D2B5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itting in front of a fireplace&#10;&#10;Description automatically generated">
            <a:extLst>
              <a:ext uri="{FF2B5EF4-FFF2-40B4-BE49-F238E27FC236}">
                <a16:creationId xmlns:a16="http://schemas.microsoft.com/office/drawing/2014/main" id="{4B47616D-7CDA-405D-A25A-747FB19F44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4" name="TextBox 3">
            <a:extLst>
              <a:ext uri="{FF2B5EF4-FFF2-40B4-BE49-F238E27FC236}">
                <a16:creationId xmlns:a16="http://schemas.microsoft.com/office/drawing/2014/main" id="{4A430D16-36FA-8FF2-610C-5B17FB6C9FF3}"/>
              </a:ext>
            </a:extLst>
          </p:cNvPr>
          <p:cNvSpPr txBox="1"/>
          <p:nvPr/>
        </p:nvSpPr>
        <p:spPr>
          <a:xfrm>
            <a:off x="9170236" y="6400800"/>
            <a:ext cx="3021764" cy="369332"/>
          </a:xfrm>
          <a:prstGeom prst="rect">
            <a:avLst/>
          </a:prstGeom>
          <a:noFill/>
        </p:spPr>
        <p:txBody>
          <a:bodyPr wrap="square" rtlCol="0">
            <a:spAutoFit/>
          </a:bodyPr>
          <a:lstStyle/>
          <a:p>
            <a:r>
              <a:rPr lang="en-GB" dirty="0">
                <a:latin typeface="Bodoni MT Condensed" panose="02070606080606020203" pitchFamily="18" charset="0"/>
              </a:rPr>
              <a:t>Madeleine et La </a:t>
            </a:r>
            <a:r>
              <a:rPr lang="en-GB" dirty="0" err="1">
                <a:latin typeface="Bodoni MT Condensed" panose="02070606080606020203" pitchFamily="18" charset="0"/>
              </a:rPr>
              <a:t>Flamme</a:t>
            </a:r>
            <a:r>
              <a:rPr lang="en-GB" dirty="0">
                <a:latin typeface="Bodoni MT Condensed" panose="02070606080606020203" pitchFamily="18" charset="0"/>
              </a:rPr>
              <a:t>  (</a:t>
            </a:r>
            <a:r>
              <a:rPr lang="en-GB" dirty="0" err="1">
                <a:latin typeface="Bodoni MT Condensed" panose="02070606080606020203" pitchFamily="18" charset="0"/>
              </a:rPr>
              <a:t>Repentante</a:t>
            </a:r>
            <a:r>
              <a:rPr lang="en-GB" dirty="0">
                <a:latin typeface="Bodoni MT Condensed" panose="02070606080606020203" pitchFamily="18" charset="0"/>
              </a:rPr>
              <a:t>) 1638</a:t>
            </a:r>
          </a:p>
        </p:txBody>
      </p:sp>
      <p:sp>
        <p:nvSpPr>
          <p:cNvPr id="6" name="TextBox 5">
            <a:extLst>
              <a:ext uri="{FF2B5EF4-FFF2-40B4-BE49-F238E27FC236}">
                <a16:creationId xmlns:a16="http://schemas.microsoft.com/office/drawing/2014/main" id="{2A221A23-1FBC-A847-1D0C-842DA0F825C3}"/>
              </a:ext>
            </a:extLst>
          </p:cNvPr>
          <p:cNvSpPr txBox="1"/>
          <p:nvPr/>
        </p:nvSpPr>
        <p:spPr>
          <a:xfrm>
            <a:off x="8757909" y="2871982"/>
            <a:ext cx="3434091" cy="369332"/>
          </a:xfrm>
          <a:prstGeom prst="rect">
            <a:avLst/>
          </a:prstGeom>
          <a:noFill/>
        </p:spPr>
        <p:txBody>
          <a:bodyPr wrap="square" rtlCol="0">
            <a:spAutoFit/>
          </a:bodyPr>
          <a:lstStyle/>
          <a:p>
            <a:pPr algn="ctr"/>
            <a:r>
              <a:rPr lang="en-GB" dirty="0" err="1">
                <a:latin typeface="Bodoni MT Condensed" panose="02070606080606020203" pitchFamily="18" charset="0"/>
              </a:rPr>
              <a:t>L’Education</a:t>
            </a:r>
            <a:r>
              <a:rPr lang="en-GB" dirty="0">
                <a:latin typeface="Bodoni MT Condensed" panose="02070606080606020203" pitchFamily="18" charset="0"/>
              </a:rPr>
              <a:t> de Marie 1637</a:t>
            </a:r>
          </a:p>
        </p:txBody>
      </p:sp>
      <p:sp>
        <p:nvSpPr>
          <p:cNvPr id="9" name="TextBox 8">
            <a:extLst>
              <a:ext uri="{FF2B5EF4-FFF2-40B4-BE49-F238E27FC236}">
                <a16:creationId xmlns:a16="http://schemas.microsoft.com/office/drawing/2014/main" id="{F02F990E-F968-9941-CD9C-AFD44315E3F7}"/>
              </a:ext>
            </a:extLst>
          </p:cNvPr>
          <p:cNvSpPr txBox="1"/>
          <p:nvPr/>
        </p:nvSpPr>
        <p:spPr>
          <a:xfrm>
            <a:off x="5929420" y="5606621"/>
            <a:ext cx="2862947" cy="369332"/>
          </a:xfrm>
          <a:prstGeom prst="rect">
            <a:avLst/>
          </a:prstGeom>
          <a:noFill/>
        </p:spPr>
        <p:txBody>
          <a:bodyPr wrap="square" rtlCol="0">
            <a:spAutoFit/>
          </a:bodyPr>
          <a:lstStyle/>
          <a:p>
            <a:pPr algn="ctr"/>
            <a:r>
              <a:rPr lang="en-GB" dirty="0">
                <a:latin typeface="Bodoni MT Condensed" panose="02070606080606020203" pitchFamily="18" charset="0"/>
              </a:rPr>
              <a:t>Saint Joseph Le Charpentier 1635</a:t>
            </a:r>
          </a:p>
        </p:txBody>
      </p:sp>
    </p:spTree>
    <p:extLst>
      <p:ext uri="{BB962C8B-B14F-4D97-AF65-F5344CB8AC3E}">
        <p14:creationId xmlns:p14="http://schemas.microsoft.com/office/powerpoint/2010/main" val="231817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wheel(1)">
                                      <p:cBhvr>
                                        <p:cTn id="43" dur="20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heel(1)">
                                      <p:cBhvr>
                                        <p:cTn id="65" dur="20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9" grpId="0"/>
    </p:bld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automatically generated">
            <a:extLst>
              <a:ext uri="{FF2B5EF4-FFF2-40B4-BE49-F238E27FC236}">
                <a16:creationId xmlns:a16="http://schemas.microsoft.com/office/drawing/2014/main" id="{A699CF6A-EC07-4268-90BB-C276ABBD2B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5" name="Picture 4" descr="A picture containing table, sitting, boat, colorful&#10;&#10;Description automatically generated">
            <a:extLst>
              <a:ext uri="{FF2B5EF4-FFF2-40B4-BE49-F238E27FC236}">
                <a16:creationId xmlns:a16="http://schemas.microsoft.com/office/drawing/2014/main" id="{D96784FC-B639-44DE-A27C-A3E00CAEF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1633" y="-18843"/>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712005-3D41-49D8-85A5-771108F21435}"/>
              </a:ext>
            </a:extLst>
          </p:cNvPr>
          <p:cNvSpPr>
            <a:spLocks noGrp="1"/>
          </p:cNvSpPr>
          <p:nvPr>
            <p:ph type="title"/>
          </p:nvPr>
        </p:nvSpPr>
        <p:spPr>
          <a:xfrm>
            <a:off x="865325" y="4462819"/>
            <a:ext cx="2869683" cy="1608383"/>
          </a:xfrm>
        </p:spPr>
        <p:txBody>
          <a:bodyPr>
            <a:normAutofit/>
          </a:bodyPr>
          <a:lstStyle/>
          <a:p>
            <a:r>
              <a:rPr lang="en-GB" sz="2400" b="1" dirty="0">
                <a:solidFill>
                  <a:srgbClr val="FFFF00"/>
                </a:solidFill>
              </a:rPr>
              <a:t>Maurice de Vlaminck </a:t>
            </a:r>
            <a:r>
              <a:rPr lang="en-GB" sz="1400" b="1" dirty="0">
                <a:solidFill>
                  <a:srgbClr val="FFFF00"/>
                </a:solidFill>
              </a:rPr>
              <a:t>(1876-1958)</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1C1B5F7-52B8-424A-AFBC-05AD7D19F94A}"/>
              </a:ext>
            </a:extLst>
          </p:cNvPr>
          <p:cNvSpPr>
            <a:spLocks noGrp="1"/>
          </p:cNvSpPr>
          <p:nvPr>
            <p:ph type="body"/>
          </p:nvPr>
        </p:nvSpPr>
        <p:spPr>
          <a:xfrm>
            <a:off x="105155" y="6175761"/>
            <a:ext cx="3712464" cy="868957"/>
          </a:xfrm>
        </p:spPr>
        <p:txBody>
          <a:bodyPr anchor="ctr">
            <a:normAutofit/>
          </a:bodyPr>
          <a:lstStyle/>
          <a:p>
            <a:r>
              <a:rPr lang="en-GB" sz="1200" dirty="0">
                <a:solidFill>
                  <a:srgbClr val="FFFF00"/>
                </a:solidFill>
                <a:latin typeface="Bodoni MT Condensed" panose="02070606080606020203" pitchFamily="18" charset="0"/>
                <a:hlinkClick r:id="rId4">
                  <a:extLst>
                    <a:ext uri="{A12FA001-AC4F-418D-AE19-62706E023703}">
                      <ahyp:hlinkClr xmlns:ahyp="http://schemas.microsoft.com/office/drawing/2018/hyperlinkcolor" val="tx"/>
                    </a:ext>
                  </a:extLst>
                </a:hlinkClick>
              </a:rPr>
              <a:t>https://www.bing.com/videos/search?q=maurice+de+vlaminck&amp;&amp;view=detail&amp;mid=1D3032B333D490C675E11D3032B333D490C675E1&amp;&amp;FORM=VRDGAR&amp;ru=%2Fvideos%2Fsearch%3Fq%3Dmaurice%2Bde%2Bvlaminck%26FORM%3DHDRSC3</a:t>
            </a:r>
            <a:r>
              <a:rPr lang="en-GB" sz="1200" dirty="0">
                <a:solidFill>
                  <a:srgbClr val="FFFF00"/>
                </a:solidFill>
                <a:latin typeface="Bodoni MT Condensed" panose="02070606080606020203" pitchFamily="18" charset="0"/>
              </a:rPr>
              <a:t> </a:t>
            </a:r>
          </a:p>
          <a:p>
            <a:endParaRPr lang="en-GB" sz="1700" dirty="0"/>
          </a:p>
        </p:txBody>
      </p:sp>
      <p:pic>
        <p:nvPicPr>
          <p:cNvPr id="9" name="Picture 8" descr="A picture containing sitting, red, old, table&#10;&#10;Description automatically generated">
            <a:extLst>
              <a:ext uri="{FF2B5EF4-FFF2-40B4-BE49-F238E27FC236}">
                <a16:creationId xmlns:a16="http://schemas.microsoft.com/office/drawing/2014/main" id="{1D3838B8-4154-40DD-85D5-50EB31D24A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91481D26-758E-9FF2-9992-93F7DEFC56AA}"/>
              </a:ext>
            </a:extLst>
          </p:cNvPr>
          <p:cNvSpPr txBox="1"/>
          <p:nvPr/>
        </p:nvSpPr>
        <p:spPr>
          <a:xfrm>
            <a:off x="8269224" y="6381345"/>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Au Bar 1900 Maurice de Vlaminck</a:t>
            </a:r>
          </a:p>
        </p:txBody>
      </p:sp>
      <p:sp>
        <p:nvSpPr>
          <p:cNvPr id="6" name="TextBox 5">
            <a:extLst>
              <a:ext uri="{FF2B5EF4-FFF2-40B4-BE49-F238E27FC236}">
                <a16:creationId xmlns:a16="http://schemas.microsoft.com/office/drawing/2014/main" id="{C72660B6-FDA6-E458-6CF5-F9BA106CA6D2}"/>
              </a:ext>
            </a:extLst>
          </p:cNvPr>
          <p:cNvSpPr txBox="1"/>
          <p:nvPr/>
        </p:nvSpPr>
        <p:spPr>
          <a:xfrm>
            <a:off x="4131633" y="3937615"/>
            <a:ext cx="3922776"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Seine à </a:t>
            </a:r>
            <a:r>
              <a:rPr lang="en-GB" dirty="0" err="1">
                <a:solidFill>
                  <a:srgbClr val="FFFF00"/>
                </a:solidFill>
                <a:latin typeface="Bodoni MT Condensed" panose="02070606080606020203" pitchFamily="18" charset="0"/>
              </a:rPr>
              <a:t>Chatou</a:t>
            </a:r>
            <a:r>
              <a:rPr lang="en-GB" dirty="0">
                <a:solidFill>
                  <a:srgbClr val="FFFF00"/>
                </a:solidFill>
                <a:latin typeface="Bodoni MT Condensed" panose="02070606080606020203" pitchFamily="18" charset="0"/>
              </a:rPr>
              <a:t> 1906 Maurice de Vlaminck</a:t>
            </a:r>
          </a:p>
        </p:txBody>
      </p:sp>
      <p:sp>
        <p:nvSpPr>
          <p:cNvPr id="8" name="TextBox 7">
            <a:extLst>
              <a:ext uri="{FF2B5EF4-FFF2-40B4-BE49-F238E27FC236}">
                <a16:creationId xmlns:a16="http://schemas.microsoft.com/office/drawing/2014/main" id="{2F8658D6-30F0-D8A2-C4F4-06D89E55ABC9}"/>
              </a:ext>
            </a:extLst>
          </p:cNvPr>
          <p:cNvSpPr txBox="1"/>
          <p:nvPr/>
        </p:nvSpPr>
        <p:spPr>
          <a:xfrm>
            <a:off x="105155" y="3937615"/>
            <a:ext cx="3809503"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a:t>
            </a:r>
            <a:r>
              <a:rPr lang="en-GB" dirty="0" err="1">
                <a:solidFill>
                  <a:srgbClr val="FFFF00"/>
                </a:solidFill>
                <a:latin typeface="Bodoni MT Condensed" panose="02070606080606020203" pitchFamily="18" charset="0"/>
              </a:rPr>
              <a:t>Jardinier</a:t>
            </a:r>
            <a:r>
              <a:rPr lang="en-GB" dirty="0">
                <a:solidFill>
                  <a:srgbClr val="FFFF00"/>
                </a:solidFill>
                <a:latin typeface="Bodoni MT Condensed" panose="02070606080606020203" pitchFamily="18" charset="0"/>
              </a:rPr>
              <a:t> 1904 Maurice de Vlaminck</a:t>
            </a:r>
          </a:p>
        </p:txBody>
      </p:sp>
      <p:pic>
        <p:nvPicPr>
          <p:cNvPr id="22530" name="Picture 2" descr="See the source image">
            <a:extLst>
              <a:ext uri="{FF2B5EF4-FFF2-40B4-BE49-F238E27FC236}">
                <a16:creationId xmlns:a16="http://schemas.microsoft.com/office/drawing/2014/main" id="{35931F1E-1B7A-739B-6368-D810D34EFE7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92629" y="-18843"/>
            <a:ext cx="8599371"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A3723B-F2AD-B514-FFDD-D8EDA47C4999}"/>
              </a:ext>
            </a:extLst>
          </p:cNvPr>
          <p:cNvSpPr txBox="1"/>
          <p:nvPr/>
        </p:nvSpPr>
        <p:spPr>
          <a:xfrm>
            <a:off x="105155" y="4462819"/>
            <a:ext cx="3464896" cy="369332"/>
          </a:xfrm>
          <a:prstGeom prst="rect">
            <a:avLst/>
          </a:prstGeom>
          <a:noFill/>
        </p:spPr>
        <p:txBody>
          <a:bodyPr wrap="square" rtlCol="0">
            <a:spAutoFit/>
          </a:bodyPr>
          <a:lstStyle/>
          <a:p>
            <a:pPr algn="ctr"/>
            <a:r>
              <a:rPr lang="en-GB" dirty="0" err="1">
                <a:solidFill>
                  <a:srgbClr val="FFFF00"/>
                </a:solidFill>
                <a:latin typeface="Bodoni MT Condensed" panose="02070606080606020203" pitchFamily="18" charset="0"/>
              </a:rPr>
              <a:t>Maisons</a:t>
            </a:r>
            <a:r>
              <a:rPr lang="en-GB" dirty="0">
                <a:solidFill>
                  <a:srgbClr val="FFFF00"/>
                </a:solidFill>
                <a:latin typeface="Bodoni MT Condensed" panose="02070606080606020203" pitchFamily="18" charset="0"/>
              </a:rPr>
              <a:t> au </a:t>
            </a:r>
            <a:r>
              <a:rPr lang="en-GB" dirty="0" err="1">
                <a:solidFill>
                  <a:srgbClr val="FFFF00"/>
                </a:solidFill>
                <a:latin typeface="Bodoni MT Condensed" panose="02070606080606020203" pitchFamily="18" charset="0"/>
              </a:rPr>
              <a:t>Chatou</a:t>
            </a:r>
            <a:r>
              <a:rPr lang="en-GB" dirty="0">
                <a:solidFill>
                  <a:srgbClr val="FFFF00"/>
                </a:solidFill>
                <a:latin typeface="Bodoni MT Condensed" panose="02070606080606020203" pitchFamily="18" charset="0"/>
              </a:rPr>
              <a:t> 1908 Maurice de Vlaminck</a:t>
            </a:r>
          </a:p>
        </p:txBody>
      </p:sp>
    </p:spTree>
    <p:extLst>
      <p:ext uri="{BB962C8B-B14F-4D97-AF65-F5344CB8AC3E}">
        <p14:creationId xmlns:p14="http://schemas.microsoft.com/office/powerpoint/2010/main" val="21383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2530"/>
                                        </p:tgtEl>
                                        <p:attrNameLst>
                                          <p:attrName>style.visibility</p:attrName>
                                        </p:attrNameLst>
                                      </p:cBhvr>
                                      <p:to>
                                        <p:strVal val="visible"/>
                                      </p:to>
                                    </p:set>
                                    <p:animEffect transition="in" filter="circle(in)">
                                      <p:cBhvr>
                                        <p:cTn id="46" dur="2000"/>
                                        <p:tgtEl>
                                          <p:spTgt spid="2253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7BD0-9C4B-CFC3-961B-310DD898D486}"/>
              </a:ext>
            </a:extLst>
          </p:cNvPr>
          <p:cNvSpPr>
            <a:spLocks noGrp="1"/>
          </p:cNvSpPr>
          <p:nvPr>
            <p:ph type="title"/>
          </p:nvPr>
        </p:nvSpPr>
        <p:spPr/>
        <p:txBody>
          <a:bodyPr/>
          <a:lstStyle/>
          <a:p>
            <a:r>
              <a:rPr lang="en-GB" dirty="0">
                <a:solidFill>
                  <a:srgbClr val="00B0F0"/>
                </a:solidFill>
                <a:latin typeface="Bodoni MT" panose="02070603080606020203" pitchFamily="18" charset="0"/>
              </a:rPr>
              <a:t>André Derain</a:t>
            </a:r>
            <a:r>
              <a:rPr lang="en-GB" sz="1800" dirty="0">
                <a:latin typeface="Bodoni MT" panose="02070603080606020203" pitchFamily="18" charset="0"/>
              </a:rPr>
              <a:t> </a:t>
            </a:r>
            <a:r>
              <a:rPr lang="en-GB" sz="1800" dirty="0">
                <a:solidFill>
                  <a:srgbClr val="FFFF00"/>
                </a:solidFill>
                <a:latin typeface="Bodoni MT" panose="02070603080606020203" pitchFamily="18" charset="0"/>
              </a:rPr>
              <a:t>1880-1954</a:t>
            </a:r>
            <a:endParaRPr lang="en-GB" dirty="0">
              <a:solidFill>
                <a:srgbClr val="FFFF00"/>
              </a:solidFill>
              <a:latin typeface="Bodoni MT" panose="02070603080606020203" pitchFamily="18" charset="0"/>
            </a:endParaRPr>
          </a:p>
        </p:txBody>
      </p:sp>
      <p:sp>
        <p:nvSpPr>
          <p:cNvPr id="3" name="Text Placeholder 2">
            <a:extLst>
              <a:ext uri="{FF2B5EF4-FFF2-40B4-BE49-F238E27FC236}">
                <a16:creationId xmlns:a16="http://schemas.microsoft.com/office/drawing/2014/main" id="{275D62D3-4F33-7D81-EAA6-93107DCFB505}"/>
              </a:ext>
            </a:extLst>
          </p:cNvPr>
          <p:cNvSpPr>
            <a:spLocks noGrp="1"/>
          </p:cNvSpPr>
          <p:nvPr>
            <p:ph type="body"/>
          </p:nvPr>
        </p:nvSpPr>
        <p:spPr/>
        <p:txBody>
          <a:bodyPr/>
          <a:lstStyle/>
          <a:p>
            <a:r>
              <a:rPr lang="fr-FR" b="0" i="0" dirty="0">
                <a:solidFill>
                  <a:srgbClr val="92D050"/>
                </a:solidFill>
                <a:effectLst/>
                <a:latin typeface="Bodoni MT" panose="02070603080606020203" pitchFamily="18" charset="0"/>
              </a:rPr>
              <a:t> </a:t>
            </a:r>
            <a:r>
              <a:rPr lang="en-GB" b="0" i="0" dirty="0">
                <a:solidFill>
                  <a:srgbClr val="92D050"/>
                </a:solidFill>
                <a:effectLst/>
                <a:latin typeface="Bodoni MT" panose="02070603080606020203" pitchFamily="18" charset="0"/>
              </a:rPr>
              <a:t>Stage painter</a:t>
            </a:r>
          </a:p>
          <a:p>
            <a:r>
              <a:rPr lang="en-GB" dirty="0">
                <a:solidFill>
                  <a:srgbClr val="92D050"/>
                </a:solidFill>
                <a:latin typeface="Bodoni MT" panose="02070603080606020203" pitchFamily="18" charset="0"/>
              </a:rPr>
              <a:t>Dress designer</a:t>
            </a:r>
          </a:p>
          <a:p>
            <a:r>
              <a:rPr lang="en-GB" dirty="0">
                <a:solidFill>
                  <a:srgbClr val="92D050"/>
                </a:solidFill>
                <a:latin typeface="Bodoni MT" panose="02070603080606020203" pitchFamily="18" charset="0"/>
              </a:rPr>
              <a:t>Engraver</a:t>
            </a:r>
            <a:endParaRPr lang="en-GB" b="0" i="0" dirty="0">
              <a:solidFill>
                <a:srgbClr val="92D050"/>
              </a:solidFill>
              <a:effectLst/>
              <a:latin typeface="Bodoni MT" panose="02070603080606020203" pitchFamily="18" charset="0"/>
            </a:endParaRPr>
          </a:p>
          <a:p>
            <a:r>
              <a:rPr lang="en-GB" b="0" i="0" dirty="0">
                <a:solidFill>
                  <a:srgbClr val="92D050"/>
                </a:solidFill>
                <a:effectLst/>
                <a:latin typeface="Bodoni MT" panose="02070603080606020203" pitchFamily="18" charset="0"/>
              </a:rPr>
              <a:t>Book illustrator, </a:t>
            </a:r>
          </a:p>
          <a:p>
            <a:r>
              <a:rPr lang="en-GB" dirty="0">
                <a:solidFill>
                  <a:srgbClr val="92D050"/>
                </a:solidFill>
                <a:latin typeface="Bodoni MT" panose="02070603080606020203" pitchFamily="18" charset="0"/>
              </a:rPr>
              <a:t>S</a:t>
            </a:r>
            <a:r>
              <a:rPr lang="en-GB" b="0" i="0" dirty="0">
                <a:solidFill>
                  <a:srgbClr val="92D050"/>
                </a:solidFill>
                <a:effectLst/>
                <a:latin typeface="Bodoni MT" panose="02070603080606020203" pitchFamily="18" charset="0"/>
              </a:rPr>
              <a:t>culptor</a:t>
            </a:r>
          </a:p>
          <a:p>
            <a:r>
              <a:rPr lang="en-GB" dirty="0">
                <a:solidFill>
                  <a:srgbClr val="92D050"/>
                </a:solidFill>
                <a:latin typeface="Bodoni MT" panose="02070603080606020203" pitchFamily="18" charset="0"/>
              </a:rPr>
              <a:t>Writer</a:t>
            </a:r>
          </a:p>
          <a:p>
            <a:r>
              <a:rPr lang="en-GB" dirty="0">
                <a:solidFill>
                  <a:srgbClr val="92D050"/>
                </a:solidFill>
                <a:latin typeface="Bodoni MT" panose="02070603080606020203" pitchFamily="18" charset="0"/>
              </a:rPr>
              <a:t>Drawn into being a collaborator</a:t>
            </a:r>
          </a:p>
          <a:p>
            <a:r>
              <a:rPr lang="en-GB" dirty="0">
                <a:solidFill>
                  <a:srgbClr val="92D050"/>
                </a:solidFill>
                <a:latin typeface="Bodoni MT" panose="02070603080606020203" pitchFamily="18" charset="0"/>
              </a:rPr>
              <a:t>Friend with Vlaminck, Picasso, Braque  </a:t>
            </a:r>
          </a:p>
        </p:txBody>
      </p:sp>
      <p:pic>
        <p:nvPicPr>
          <p:cNvPr id="23554" name="Picture 2" descr="Image result for andre derain bio francais">
            <a:extLst>
              <a:ext uri="{FF2B5EF4-FFF2-40B4-BE49-F238E27FC236}">
                <a16:creationId xmlns:a16="http://schemas.microsoft.com/office/drawing/2014/main" id="{E19C8FAA-D50C-3A46-22B3-E46B8EE09D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34706" y="1915442"/>
            <a:ext cx="2150458" cy="335471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ee the source image">
            <a:extLst>
              <a:ext uri="{FF2B5EF4-FFF2-40B4-BE49-F238E27FC236}">
                <a16:creationId xmlns:a16="http://schemas.microsoft.com/office/drawing/2014/main" id="{ECB40F68-D613-0B2C-B25A-42E7B9F619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6788" y="14288"/>
            <a:ext cx="10258425"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DA237E-786C-9F3C-D57E-97BF46D01DA8}"/>
              </a:ext>
            </a:extLst>
          </p:cNvPr>
          <p:cNvSpPr txBox="1"/>
          <p:nvPr/>
        </p:nvSpPr>
        <p:spPr>
          <a:xfrm>
            <a:off x="1157591" y="6381345"/>
            <a:ext cx="3764605" cy="369332"/>
          </a:xfrm>
          <a:prstGeom prst="rect">
            <a:avLst/>
          </a:prstGeom>
          <a:noFill/>
        </p:spPr>
        <p:txBody>
          <a:bodyPr wrap="square" rtlCol="0">
            <a:spAutoFit/>
          </a:bodyPr>
          <a:lstStyle/>
          <a:p>
            <a:r>
              <a:rPr lang="en-GB" dirty="0" err="1">
                <a:latin typeface="Bodoni MT Condensed" panose="02070606080606020203" pitchFamily="18" charset="0"/>
              </a:rPr>
              <a:t>Péniches</a:t>
            </a:r>
            <a:r>
              <a:rPr lang="en-GB" dirty="0">
                <a:latin typeface="Bodoni MT Condensed" panose="02070606080606020203" pitchFamily="18" charset="0"/>
              </a:rPr>
              <a:t> sous un Pont, Paris 1907 André Derain</a:t>
            </a:r>
          </a:p>
        </p:txBody>
      </p:sp>
    </p:spTree>
    <p:extLst>
      <p:ext uri="{BB962C8B-B14F-4D97-AF65-F5344CB8AC3E}">
        <p14:creationId xmlns:p14="http://schemas.microsoft.com/office/powerpoint/2010/main" val="92618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Effect transition="in" filter="barn(inVertical)">
                                      <p:cBhvr>
                                        <p:cTn id="13" dur="500"/>
                                        <p:tgtEl>
                                          <p:spTgt spid="235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3556"/>
                                        </p:tgtEl>
                                        <p:attrNameLst>
                                          <p:attrName>style.visibility</p:attrName>
                                        </p:attrNameLst>
                                      </p:cBhvr>
                                      <p:to>
                                        <p:strVal val="visible"/>
                                      </p:to>
                                    </p:set>
                                    <p:animEffect transition="in" filter="barn(inVertical)">
                                      <p:cBhvr>
                                        <p:cTn id="66" dur="500"/>
                                        <p:tgtEl>
                                          <p:spTgt spid="2355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6327-38F0-FD4C-9821-CD4E487FC497}"/>
              </a:ext>
            </a:extLst>
          </p:cNvPr>
          <p:cNvSpPr>
            <a:spLocks noGrp="1"/>
          </p:cNvSpPr>
          <p:nvPr>
            <p:ph type="title"/>
          </p:nvPr>
        </p:nvSpPr>
        <p:spPr/>
        <p:txBody>
          <a:bodyPr/>
          <a:lstStyle/>
          <a:p>
            <a:r>
              <a:rPr lang="en-GB" dirty="0">
                <a:solidFill>
                  <a:srgbClr val="00B0F0"/>
                </a:solidFill>
                <a:latin typeface="Bodoni MT" panose="02070603080606020203" pitchFamily="18" charset="0"/>
              </a:rPr>
              <a:t>André Derain</a:t>
            </a:r>
            <a:r>
              <a:rPr lang="en-GB" sz="1800" dirty="0">
                <a:latin typeface="Bodoni MT" panose="02070603080606020203" pitchFamily="18" charset="0"/>
              </a:rPr>
              <a:t> </a:t>
            </a:r>
            <a:r>
              <a:rPr lang="en-GB" sz="1800" dirty="0">
                <a:solidFill>
                  <a:srgbClr val="FFFF00"/>
                </a:solidFill>
                <a:latin typeface="Bodoni MT" panose="02070603080606020203" pitchFamily="18" charset="0"/>
              </a:rPr>
              <a:t>1880-1954</a:t>
            </a:r>
            <a:endParaRPr lang="en-GB" dirty="0"/>
          </a:p>
        </p:txBody>
      </p:sp>
      <p:sp>
        <p:nvSpPr>
          <p:cNvPr id="3" name="Text Placeholder 2">
            <a:extLst>
              <a:ext uri="{FF2B5EF4-FFF2-40B4-BE49-F238E27FC236}">
                <a16:creationId xmlns:a16="http://schemas.microsoft.com/office/drawing/2014/main" id="{AA15F6B9-6C26-CBA1-3729-1F0F444DB66D}"/>
              </a:ext>
            </a:extLst>
          </p:cNvPr>
          <p:cNvSpPr>
            <a:spLocks noGrp="1"/>
          </p:cNvSpPr>
          <p:nvPr>
            <p:ph type="body"/>
          </p:nvPr>
        </p:nvSpPr>
        <p:spPr/>
        <p:txBody>
          <a:bodyPr/>
          <a:lstStyle/>
          <a:p>
            <a:endParaRPr lang="en-GB"/>
          </a:p>
        </p:txBody>
      </p:sp>
      <p:pic>
        <p:nvPicPr>
          <p:cNvPr id="24578" name="Picture 2" descr="Image result for Andre Derain Famous Paintings">
            <a:extLst>
              <a:ext uri="{FF2B5EF4-FFF2-40B4-BE49-F238E27FC236}">
                <a16:creationId xmlns:a16="http://schemas.microsoft.com/office/drawing/2014/main" id="{F8CFA8CB-82AD-617C-A01B-CB1175CFF6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 y="1604520"/>
            <a:ext cx="5513224" cy="4465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8C4841-1258-B5D4-752C-C5173405BB9F}"/>
              </a:ext>
            </a:extLst>
          </p:cNvPr>
          <p:cNvSpPr txBox="1"/>
          <p:nvPr/>
        </p:nvSpPr>
        <p:spPr>
          <a:xfrm>
            <a:off x="126460" y="6070060"/>
            <a:ext cx="515565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Phare de Collioure 1904 André Derain</a:t>
            </a:r>
          </a:p>
        </p:txBody>
      </p:sp>
      <p:pic>
        <p:nvPicPr>
          <p:cNvPr id="24580" name="Picture 4" descr="See the source image">
            <a:extLst>
              <a:ext uri="{FF2B5EF4-FFF2-40B4-BE49-F238E27FC236}">
                <a16:creationId xmlns:a16="http://schemas.microsoft.com/office/drawing/2014/main" id="{C396CBCC-9A6C-1500-8E65-A3DC7E85F9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3929" y="1604520"/>
            <a:ext cx="5537271" cy="4465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A5C5E0-C89D-5D47-D781-8DBA8001F2B0}"/>
              </a:ext>
            </a:extLst>
          </p:cNvPr>
          <p:cNvSpPr txBox="1"/>
          <p:nvPr/>
        </p:nvSpPr>
        <p:spPr>
          <a:xfrm>
            <a:off x="6095340" y="6070060"/>
            <a:ext cx="5315205"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Le Pont de Charing Cross , </a:t>
            </a:r>
            <a:r>
              <a:rPr lang="en-GB" dirty="0" err="1">
                <a:solidFill>
                  <a:srgbClr val="FFFF00"/>
                </a:solidFill>
                <a:latin typeface="Bodoni MT Condensed" panose="02070606080606020203" pitchFamily="18" charset="0"/>
              </a:rPr>
              <a:t>Londres</a:t>
            </a:r>
            <a:r>
              <a:rPr lang="en-GB" dirty="0">
                <a:solidFill>
                  <a:srgbClr val="FFFF00"/>
                </a:solidFill>
                <a:latin typeface="Bodoni MT Condensed" panose="02070606080606020203" pitchFamily="18" charset="0"/>
              </a:rPr>
              <a:t> 1906 André Derain</a:t>
            </a:r>
          </a:p>
        </p:txBody>
      </p:sp>
      <p:pic>
        <p:nvPicPr>
          <p:cNvPr id="24582" name="Picture 6" descr="See the source image">
            <a:extLst>
              <a:ext uri="{FF2B5EF4-FFF2-40B4-BE49-F238E27FC236}">
                <a16:creationId xmlns:a16="http://schemas.microsoft.com/office/drawing/2014/main" id="{2A2C3642-5437-92DB-EEC5-1BE12A09FB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51263" y="-46166"/>
            <a:ext cx="8440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021680-DE0C-D3F3-0365-7CA69988710C}"/>
              </a:ext>
            </a:extLst>
          </p:cNvPr>
          <p:cNvSpPr txBox="1"/>
          <p:nvPr/>
        </p:nvSpPr>
        <p:spPr>
          <a:xfrm>
            <a:off x="262647" y="273600"/>
            <a:ext cx="3487029" cy="369332"/>
          </a:xfrm>
          <a:prstGeom prst="rect">
            <a:avLst/>
          </a:prstGeom>
          <a:noFill/>
        </p:spPr>
        <p:txBody>
          <a:bodyPr wrap="square" rtlCol="0">
            <a:spAutoFit/>
          </a:bodyPr>
          <a:lstStyle/>
          <a:p>
            <a:pPr algn="r"/>
            <a:r>
              <a:rPr lang="en-GB" dirty="0">
                <a:solidFill>
                  <a:srgbClr val="FFFF00"/>
                </a:solidFill>
                <a:latin typeface="Bodoni MT Condensed" panose="02070606080606020203" pitchFamily="18" charset="0"/>
              </a:rPr>
              <a:t>Big Ben 1906 André Derain</a:t>
            </a:r>
          </a:p>
        </p:txBody>
      </p:sp>
      <p:sp>
        <p:nvSpPr>
          <p:cNvPr id="8" name="TextBox 7">
            <a:extLst>
              <a:ext uri="{FF2B5EF4-FFF2-40B4-BE49-F238E27FC236}">
                <a16:creationId xmlns:a16="http://schemas.microsoft.com/office/drawing/2014/main" id="{27FDB0EE-9B66-CF80-B1CC-6225BBAB168C}"/>
              </a:ext>
            </a:extLst>
          </p:cNvPr>
          <p:cNvSpPr txBox="1"/>
          <p:nvPr/>
        </p:nvSpPr>
        <p:spPr>
          <a:xfrm>
            <a:off x="352628" y="6420540"/>
            <a:ext cx="6269476" cy="276999"/>
          </a:xfrm>
          <a:prstGeom prst="rect">
            <a:avLst/>
          </a:prstGeom>
          <a:noFill/>
        </p:spPr>
        <p:txBody>
          <a:bodyPr wrap="square">
            <a:spAutoFit/>
          </a:bodyPr>
          <a:lstStyle/>
          <a:p>
            <a:r>
              <a:rPr lang="en-GB" sz="12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Exhibition Derain, The Radical Decade: 1904-1914 - Bing video</a:t>
            </a:r>
            <a:endParaRPr lang="en-GB" sz="1200" dirty="0">
              <a:solidFill>
                <a:srgbClr val="FFFF00"/>
              </a:solidFill>
              <a:latin typeface="Bodoni MT Condensed" panose="02070606080606020203" pitchFamily="18" charset="0"/>
            </a:endParaRPr>
          </a:p>
        </p:txBody>
      </p:sp>
    </p:spTree>
    <p:extLst>
      <p:ext uri="{BB962C8B-B14F-4D97-AF65-F5344CB8AC3E}">
        <p14:creationId xmlns:p14="http://schemas.microsoft.com/office/powerpoint/2010/main" val="3817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inVertical)">
                                      <p:cBhvr>
                                        <p:cTn id="13" dur="500"/>
                                        <p:tgtEl>
                                          <p:spTgt spid="245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4580"/>
                                        </p:tgtEl>
                                        <p:attrNameLst>
                                          <p:attrName>style.visibility</p:attrName>
                                        </p:attrNameLst>
                                      </p:cBhvr>
                                      <p:to>
                                        <p:strVal val="visible"/>
                                      </p:to>
                                    </p:set>
                                    <p:animEffect transition="in" filter="circle(in)">
                                      <p:cBhvr>
                                        <p:cTn id="24" dur="2000"/>
                                        <p:tgtEl>
                                          <p:spTgt spid="2458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4582"/>
                                        </p:tgtEl>
                                        <p:attrNameLst>
                                          <p:attrName>style.visibility</p:attrName>
                                        </p:attrNameLst>
                                      </p:cBhvr>
                                      <p:to>
                                        <p:strVal val="visible"/>
                                      </p:to>
                                    </p:set>
                                    <p:animEffect transition="in" filter="wheel(1)">
                                      <p:cBhvr>
                                        <p:cTn id="35" dur="2000"/>
                                        <p:tgtEl>
                                          <p:spTgt spid="2458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Lst>
  </p:timing>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36020AA-1DAE-49B0-AE8E-1B0F9CB1BD33}"/>
              </a:ext>
            </a:extLst>
          </p:cNvPr>
          <p:cNvSpPr>
            <a:spLocks noGrp="1"/>
          </p:cNvSpPr>
          <p:nvPr>
            <p:ph type="title"/>
          </p:nvPr>
        </p:nvSpPr>
        <p:spPr>
          <a:xfrm>
            <a:off x="5258846" y="630936"/>
            <a:ext cx="5867716" cy="1003312"/>
          </a:xfrm>
          <a:noFill/>
        </p:spPr>
        <p:txBody>
          <a:bodyPr anchor="b">
            <a:normAutofit/>
          </a:bodyPr>
          <a:lstStyle/>
          <a:p>
            <a:r>
              <a:rPr lang="en-GB" sz="3600" b="1" dirty="0">
                <a:solidFill>
                  <a:srgbClr val="00B0F0"/>
                </a:solidFill>
                <a:latin typeface="Bodoni MT" panose="02070603080606020203" pitchFamily="18" charset="0"/>
              </a:rPr>
              <a:t>Fernand Léger </a:t>
            </a:r>
            <a:r>
              <a:rPr lang="en-GB" sz="1800" b="1" dirty="0">
                <a:solidFill>
                  <a:srgbClr val="FF0000"/>
                </a:solidFill>
                <a:latin typeface="Bodoni MT" panose="02070603080606020203" pitchFamily="18" charset="0"/>
              </a:rPr>
              <a:t>(1881-1955)</a:t>
            </a:r>
          </a:p>
        </p:txBody>
      </p:sp>
      <p:sp>
        <p:nvSpPr>
          <p:cNvPr id="22" name="Rectangle 21">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vintage photo of a person&#10;&#10;Description automatically generated">
            <a:extLst>
              <a:ext uri="{FF2B5EF4-FFF2-40B4-BE49-F238E27FC236}">
                <a16:creationId xmlns:a16="http://schemas.microsoft.com/office/drawing/2014/main" id="{531497F8-D7EE-48F9-889F-639E30F774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408" y="706170"/>
            <a:ext cx="4024499" cy="5431517"/>
          </a:xfrm>
          <a:prstGeom prst="rect">
            <a:avLst/>
          </a:prstGeom>
        </p:spPr>
      </p:pic>
      <p:grpSp>
        <p:nvGrpSpPr>
          <p:cNvPr id="38" name="Group 37">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39" name="Straight Connector 38">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8F1CFC9B-D17F-40C7-B7B1-6FD89B1C28ED}"/>
              </a:ext>
            </a:extLst>
          </p:cNvPr>
          <p:cNvSpPr>
            <a:spLocks noGrp="1"/>
          </p:cNvSpPr>
          <p:nvPr>
            <p:ph type="body"/>
          </p:nvPr>
        </p:nvSpPr>
        <p:spPr>
          <a:xfrm>
            <a:off x="5258846" y="1864431"/>
            <a:ext cx="2592559" cy="4364833"/>
          </a:xfrm>
          <a:noFill/>
        </p:spPr>
        <p:txBody>
          <a:bodyPr anchor="t">
            <a:noAutofit/>
          </a:bodyPr>
          <a:lstStyle/>
          <a:p>
            <a:pPr>
              <a:spcAft>
                <a:spcPts val="600"/>
              </a:spcAft>
            </a:pPr>
            <a:r>
              <a:rPr lang="en-GB" sz="2800" dirty="0">
                <a:solidFill>
                  <a:srgbClr val="92D050"/>
                </a:solidFill>
                <a:latin typeface="Bodoni MT" panose="02070603080606020203" pitchFamily="18" charset="0"/>
              </a:rPr>
              <a:t>Painter</a:t>
            </a:r>
          </a:p>
          <a:p>
            <a:pPr>
              <a:spcAft>
                <a:spcPts val="600"/>
              </a:spcAft>
            </a:pPr>
            <a:r>
              <a:rPr lang="en-GB" sz="2800" dirty="0">
                <a:solidFill>
                  <a:srgbClr val="92D050"/>
                </a:solidFill>
                <a:latin typeface="Bodoni MT" panose="02070603080606020203" pitchFamily="18" charset="0"/>
              </a:rPr>
              <a:t>Draughtsman</a:t>
            </a:r>
          </a:p>
          <a:p>
            <a:pPr>
              <a:spcAft>
                <a:spcPts val="600"/>
              </a:spcAft>
            </a:pPr>
            <a:r>
              <a:rPr lang="en-GB" sz="2800" dirty="0">
                <a:solidFill>
                  <a:srgbClr val="92D050"/>
                </a:solidFill>
                <a:latin typeface="Bodoni MT" panose="02070603080606020203" pitchFamily="18" charset="0"/>
              </a:rPr>
              <a:t>Sculptor</a:t>
            </a:r>
          </a:p>
          <a:p>
            <a:pPr>
              <a:spcAft>
                <a:spcPts val="600"/>
              </a:spcAft>
            </a:pPr>
            <a:r>
              <a:rPr lang="en-GB" sz="2800" dirty="0">
                <a:solidFill>
                  <a:srgbClr val="92D050"/>
                </a:solidFill>
                <a:latin typeface="Bodoni MT" panose="02070603080606020203" pitchFamily="18" charset="0"/>
              </a:rPr>
              <a:t>Film Maker</a:t>
            </a:r>
          </a:p>
          <a:p>
            <a:pPr>
              <a:spcAft>
                <a:spcPts val="600"/>
              </a:spcAft>
            </a:pPr>
            <a:r>
              <a:rPr lang="en-GB" sz="2800" dirty="0">
                <a:solidFill>
                  <a:srgbClr val="92D050"/>
                </a:solidFill>
                <a:latin typeface="Bodoni MT" panose="02070603080606020203" pitchFamily="18" charset="0"/>
              </a:rPr>
              <a:t>Impressionist</a:t>
            </a:r>
          </a:p>
          <a:p>
            <a:pPr>
              <a:spcAft>
                <a:spcPts val="600"/>
              </a:spcAft>
            </a:pPr>
            <a:r>
              <a:rPr lang="en-GB" sz="2800" dirty="0">
                <a:solidFill>
                  <a:srgbClr val="92D050"/>
                </a:solidFill>
                <a:latin typeface="Bodoni MT" panose="02070603080606020203" pitchFamily="18" charset="0"/>
              </a:rPr>
              <a:t>Tubist</a:t>
            </a:r>
          </a:p>
          <a:p>
            <a:pPr>
              <a:spcAft>
                <a:spcPts val="600"/>
              </a:spcAft>
            </a:pPr>
            <a:r>
              <a:rPr lang="en-GB" sz="2800" dirty="0">
                <a:solidFill>
                  <a:srgbClr val="92D050"/>
                </a:solidFill>
                <a:latin typeface="Bodoni MT" panose="02070603080606020203" pitchFamily="18" charset="0"/>
              </a:rPr>
              <a:t>Cubist</a:t>
            </a:r>
          </a:p>
          <a:p>
            <a:pPr>
              <a:spcAft>
                <a:spcPts val="600"/>
              </a:spcAft>
            </a:pPr>
            <a:r>
              <a:rPr lang="en-GB" sz="2800" dirty="0">
                <a:solidFill>
                  <a:srgbClr val="92D050"/>
                </a:solidFill>
                <a:latin typeface="Bodoni MT" panose="02070603080606020203" pitchFamily="18" charset="0"/>
              </a:rPr>
              <a:t>Populist</a:t>
            </a:r>
          </a:p>
          <a:p>
            <a:pPr>
              <a:spcAft>
                <a:spcPts val="600"/>
              </a:spcAft>
            </a:pPr>
            <a:r>
              <a:rPr lang="en-GB" sz="2800" dirty="0">
                <a:solidFill>
                  <a:srgbClr val="92D050"/>
                </a:solidFill>
                <a:latin typeface="Bodoni MT" panose="02070603080606020203" pitchFamily="18" charset="0"/>
              </a:rPr>
              <a:t>Pop Artist</a:t>
            </a:r>
          </a:p>
        </p:txBody>
      </p:sp>
      <p:pic>
        <p:nvPicPr>
          <p:cNvPr id="25602" name="Picture 2" descr="Image result for fernand leger">
            <a:extLst>
              <a:ext uri="{FF2B5EF4-FFF2-40B4-BE49-F238E27FC236}">
                <a16:creationId xmlns:a16="http://schemas.microsoft.com/office/drawing/2014/main" id="{9F5A8ADC-6C1E-63BC-C3E9-36D7231E3C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9884" y="1679876"/>
            <a:ext cx="3547337" cy="439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5602"/>
                                        </p:tgtEl>
                                        <p:attrNameLst>
                                          <p:attrName>style.visibility</p:attrName>
                                        </p:attrNameLst>
                                      </p:cBhvr>
                                      <p:to>
                                        <p:strVal val="visible"/>
                                      </p:to>
                                    </p:set>
                                    <p:animEffect transition="in" filter="barn(inVertical)">
                                      <p:cBhvr>
                                        <p:cTn id="7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8CA5-D45C-5F41-D515-4D8FE00ADAA9}"/>
              </a:ext>
            </a:extLst>
          </p:cNvPr>
          <p:cNvSpPr>
            <a:spLocks noGrp="1"/>
          </p:cNvSpPr>
          <p:nvPr>
            <p:ph type="title"/>
          </p:nvPr>
        </p:nvSpPr>
        <p:spPr/>
        <p:txBody>
          <a:bodyPr/>
          <a:lstStyle/>
          <a:p>
            <a:r>
              <a:rPr lang="en-GB" sz="4400" b="1" dirty="0">
                <a:solidFill>
                  <a:srgbClr val="C00000"/>
                </a:solidFill>
                <a:latin typeface="Bodoni MT" panose="02070603080606020203" pitchFamily="18" charset="0"/>
              </a:rPr>
              <a:t>Fernand Léger </a:t>
            </a:r>
            <a:r>
              <a:rPr lang="en-GB" sz="2400" b="1" dirty="0">
                <a:solidFill>
                  <a:srgbClr val="FFFF00"/>
                </a:solidFill>
                <a:latin typeface="Bodoni MT" panose="02070603080606020203" pitchFamily="18" charset="0"/>
              </a:rPr>
              <a:t>(1881-1955)</a:t>
            </a:r>
            <a:endParaRPr lang="en-GB" dirty="0"/>
          </a:p>
        </p:txBody>
      </p:sp>
      <p:sp>
        <p:nvSpPr>
          <p:cNvPr id="3" name="Text Placeholder 2">
            <a:extLst>
              <a:ext uri="{FF2B5EF4-FFF2-40B4-BE49-F238E27FC236}">
                <a16:creationId xmlns:a16="http://schemas.microsoft.com/office/drawing/2014/main" id="{F3C041E9-37FA-0193-CC20-DAE6EA9E23C0}"/>
              </a:ext>
            </a:extLst>
          </p:cNvPr>
          <p:cNvSpPr>
            <a:spLocks noGrp="1"/>
          </p:cNvSpPr>
          <p:nvPr>
            <p:ph type="body"/>
          </p:nvPr>
        </p:nvSpPr>
        <p:spPr/>
        <p:txBody>
          <a:bodyPr/>
          <a:lstStyle/>
          <a:p>
            <a:endParaRPr lang="en-GB"/>
          </a:p>
        </p:txBody>
      </p:sp>
      <p:pic>
        <p:nvPicPr>
          <p:cNvPr id="27650" name="Picture 2" descr="See the source image">
            <a:extLst>
              <a:ext uri="{FF2B5EF4-FFF2-40B4-BE49-F238E27FC236}">
                <a16:creationId xmlns:a16="http://schemas.microsoft.com/office/drawing/2014/main" id="{C4145AA0-23E5-9465-CB77-C7192B7801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7275" y="0"/>
            <a:ext cx="10075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6CA803-8A3D-53EE-47AE-BB2C58846BEF}"/>
              </a:ext>
            </a:extLst>
          </p:cNvPr>
          <p:cNvSpPr txBox="1"/>
          <p:nvPr/>
        </p:nvSpPr>
        <p:spPr>
          <a:xfrm>
            <a:off x="11133138" y="894945"/>
            <a:ext cx="895857" cy="1754326"/>
          </a:xfrm>
          <a:prstGeom prst="rect">
            <a:avLst/>
          </a:prstGeom>
          <a:noFill/>
        </p:spPr>
        <p:txBody>
          <a:bodyPr wrap="square" rtlCol="0">
            <a:spAutoFit/>
          </a:bodyPr>
          <a:lstStyle/>
          <a:p>
            <a:r>
              <a:rPr lang="en-GB" dirty="0" err="1">
                <a:solidFill>
                  <a:srgbClr val="FFFF00"/>
                </a:solidFill>
                <a:latin typeface="Bodoni MT Condensed" panose="02070606080606020203" pitchFamily="18" charset="0"/>
              </a:rPr>
              <a:t>Acrobates</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Et </a:t>
            </a:r>
          </a:p>
          <a:p>
            <a:r>
              <a:rPr lang="en-GB" dirty="0" err="1">
                <a:solidFill>
                  <a:srgbClr val="FFFF00"/>
                </a:solidFill>
                <a:latin typeface="Bodoni MT Condensed" panose="02070606080606020203" pitchFamily="18" charset="0"/>
              </a:rPr>
              <a:t>Musuque</a:t>
            </a:r>
            <a:endParaRPr lang="en-GB" dirty="0">
              <a:solidFill>
                <a:srgbClr val="FFFF00"/>
              </a:solidFill>
              <a:latin typeface="Bodoni MT Condensed" panose="02070606080606020203" pitchFamily="18" charset="0"/>
            </a:endParaRPr>
          </a:p>
          <a:p>
            <a:r>
              <a:rPr lang="en-GB" dirty="0">
                <a:solidFill>
                  <a:srgbClr val="FFFF00"/>
                </a:solidFill>
                <a:latin typeface="Bodoni MT Condensed" panose="02070606080606020203" pitchFamily="18" charset="0"/>
              </a:rPr>
              <a:t>1960</a:t>
            </a:r>
          </a:p>
          <a:p>
            <a:r>
              <a:rPr lang="en-GB" dirty="0">
                <a:solidFill>
                  <a:srgbClr val="FFFF00"/>
                </a:solidFill>
                <a:latin typeface="Bodoni MT Condensed" panose="02070606080606020203" pitchFamily="18" charset="0"/>
              </a:rPr>
              <a:t>Fernand</a:t>
            </a:r>
          </a:p>
          <a:p>
            <a:r>
              <a:rPr lang="en-GB" dirty="0">
                <a:solidFill>
                  <a:srgbClr val="FFFF00"/>
                </a:solidFill>
                <a:latin typeface="Bodoni MT Condensed" panose="02070606080606020203" pitchFamily="18" charset="0"/>
              </a:rPr>
              <a:t>Léger</a:t>
            </a:r>
          </a:p>
        </p:txBody>
      </p:sp>
    </p:spTree>
    <p:extLst>
      <p:ext uri="{BB962C8B-B14F-4D97-AF65-F5344CB8AC3E}">
        <p14:creationId xmlns:p14="http://schemas.microsoft.com/office/powerpoint/2010/main" val="34416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650"/>
                                        </p:tgtEl>
                                        <p:attrNameLst>
                                          <p:attrName>style.visibility</p:attrName>
                                        </p:attrNameLst>
                                      </p:cBhvr>
                                      <p:to>
                                        <p:strVal val="visible"/>
                                      </p:to>
                                    </p:set>
                                    <p:animEffect transition="in" filter="barn(inVertical)">
                                      <p:cBhvr>
                                        <p:cTn id="13" dur="500"/>
                                        <p:tgtEl>
                                          <p:spTgt spid="276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D722F-2A66-4542-B89B-A5608BFE9028}"/>
              </a:ext>
            </a:extLst>
          </p:cNvPr>
          <p:cNvSpPr>
            <a:spLocks noGrp="1"/>
          </p:cNvSpPr>
          <p:nvPr>
            <p:ph type="title"/>
          </p:nvPr>
        </p:nvSpPr>
        <p:spPr>
          <a:xfrm>
            <a:off x="1125311" y="737326"/>
            <a:ext cx="3058621" cy="1919162"/>
          </a:xfrm>
        </p:spPr>
        <p:txBody>
          <a:bodyPr anchor="b">
            <a:normAutofit/>
          </a:bodyPr>
          <a:lstStyle/>
          <a:p>
            <a:r>
              <a:rPr lang="en-GB" sz="3400" b="1" dirty="0">
                <a:solidFill>
                  <a:srgbClr val="C00000"/>
                </a:solidFill>
                <a:latin typeface="Bodoni MT" panose="02070603080606020203" pitchFamily="18" charset="0"/>
              </a:rPr>
              <a:t>Fernand Léger </a:t>
            </a:r>
            <a:r>
              <a:rPr lang="en-GB" sz="1800" b="1" dirty="0">
                <a:solidFill>
                  <a:srgbClr val="FFFF00"/>
                </a:solidFill>
                <a:latin typeface="Bodoni MT" panose="02070603080606020203" pitchFamily="18" charset="0"/>
              </a:rPr>
              <a:t>(1881-1955)</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76A3BC32-BDBE-41F8-A7D4-34FC9C3DC2F9}"/>
              </a:ext>
            </a:extLst>
          </p:cNvPr>
          <p:cNvSpPr>
            <a:spLocks noGrp="1"/>
          </p:cNvSpPr>
          <p:nvPr>
            <p:ph type="body"/>
          </p:nvPr>
        </p:nvSpPr>
        <p:spPr>
          <a:xfrm>
            <a:off x="472021" y="245522"/>
            <a:ext cx="3058623" cy="595380"/>
          </a:xfrm>
        </p:spPr>
        <p:txBody>
          <a:bodyPr anchor="t">
            <a:normAutofit lnSpcReduction="10000"/>
          </a:bodyPr>
          <a:lstStyle/>
          <a:p>
            <a:r>
              <a:rPr lang="en-GB" sz="1100" dirty="0">
                <a:solidFill>
                  <a:srgbClr val="404040"/>
                </a:solidFill>
                <a:highlight>
                  <a:srgbClr val="FFFF00"/>
                </a:highlight>
                <a:latin typeface="Bodoni MT Condensed" panose="02070606080606020203" pitchFamily="18" charset="0"/>
                <a:hlinkClick r:id="rId2">
                  <a:extLst>
                    <a:ext uri="{A12FA001-AC4F-418D-AE19-62706E023703}">
                      <ahyp:hlinkClr xmlns:ahyp="http://schemas.microsoft.com/office/drawing/2018/hyperlinkcolor" val="tx"/>
                    </a:ext>
                  </a:extLst>
                </a:hlinkClick>
              </a:rPr>
              <a:t>https://www.bing.com/videos/search?q=Fernand+Leger+Paintings&amp;&amp;view=detail&amp;mid=C6C772CE96EFA7798348C6C772CE96EFA7798348&amp;&amp;FORM=VRDGAR&amp;ru=%2Fvideos%2Fsearch%3Fq%</a:t>
            </a:r>
            <a:r>
              <a:rPr lang="en-GB" sz="1100" dirty="0">
                <a:solidFill>
                  <a:srgbClr val="404040"/>
                </a:solidFill>
                <a:latin typeface="Bodoni MT Condensed" panose="02070606080606020203" pitchFamily="18" charset="0"/>
                <a:hlinkClick r:id="rId2">
                  <a:extLst>
                    <a:ext uri="{A12FA001-AC4F-418D-AE19-62706E023703}">
                      <ahyp:hlinkClr xmlns:ahyp="http://schemas.microsoft.com/office/drawing/2018/hyperlinkcolor" val="tx"/>
                    </a:ext>
                  </a:extLst>
                </a:hlinkClick>
              </a:rPr>
              <a:t>3DFernand%2BLeger%2BPaintings%26FORM%3DHDRSC</a:t>
            </a:r>
            <a:r>
              <a:rPr lang="en-GB" sz="1100" dirty="0">
                <a:solidFill>
                  <a:srgbClr val="404040"/>
                </a:solidFill>
                <a:latin typeface="Bodoni MT Condensed" panose="02070606080606020203" pitchFamily="18" charset="0"/>
              </a:rPr>
              <a:t> </a:t>
            </a:r>
          </a:p>
        </p:txBody>
      </p:sp>
      <p:pic>
        <p:nvPicPr>
          <p:cNvPr id="26626" name="Picture 2" descr="Image result for fernand leger">
            <a:extLst>
              <a:ext uri="{FF2B5EF4-FFF2-40B4-BE49-F238E27FC236}">
                <a16:creationId xmlns:a16="http://schemas.microsoft.com/office/drawing/2014/main" id="{31C0E069-2836-0628-9FB6-A0FEA984B8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3079" y="-1"/>
            <a:ext cx="4649111" cy="3861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431262-DAF6-D145-CC30-E33AA70DF6CA}"/>
              </a:ext>
            </a:extLst>
          </p:cNvPr>
          <p:cNvSpPr txBox="1"/>
          <p:nvPr/>
        </p:nvSpPr>
        <p:spPr>
          <a:xfrm>
            <a:off x="8368748" y="407504"/>
            <a:ext cx="3650335" cy="369332"/>
          </a:xfrm>
          <a:prstGeom prst="rect">
            <a:avLst/>
          </a:prstGeom>
          <a:noFill/>
        </p:spPr>
        <p:txBody>
          <a:bodyPr wrap="square" rtlCol="0">
            <a:spAutoFit/>
          </a:bodyPr>
          <a:lstStyle/>
          <a:p>
            <a:r>
              <a:rPr lang="en-GB" dirty="0">
                <a:solidFill>
                  <a:srgbClr val="00B0F0"/>
                </a:solidFill>
                <a:latin typeface="Bodoni MT Condensed" panose="02070606080606020203" pitchFamily="18" charset="0"/>
              </a:rPr>
              <a:t>Les </a:t>
            </a:r>
            <a:r>
              <a:rPr lang="en-GB" dirty="0" err="1">
                <a:solidFill>
                  <a:srgbClr val="00B0F0"/>
                </a:solidFill>
                <a:latin typeface="Bodoni MT Condensed" panose="02070606080606020203" pitchFamily="18" charset="0"/>
              </a:rPr>
              <a:t>Loisirs</a:t>
            </a:r>
            <a:r>
              <a:rPr lang="en-GB" dirty="0">
                <a:solidFill>
                  <a:srgbClr val="00B0F0"/>
                </a:solidFill>
                <a:latin typeface="Bodoni MT Condensed" panose="02070606080606020203" pitchFamily="18" charset="0"/>
              </a:rPr>
              <a:t> Sur fond Bleu 1949 Fernand Léger</a:t>
            </a:r>
          </a:p>
        </p:txBody>
      </p:sp>
      <p:pic>
        <p:nvPicPr>
          <p:cNvPr id="26628" name="Picture 4" descr="Image result for fernand leger">
            <a:extLst>
              <a:ext uri="{FF2B5EF4-FFF2-40B4-BE49-F238E27FC236}">
                <a16:creationId xmlns:a16="http://schemas.microsoft.com/office/drawing/2014/main" id="{F4B108A3-54FD-0991-59E5-D0E61B1C79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904" y="2602128"/>
            <a:ext cx="2988856" cy="4255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1B8DE2-6007-295B-01DD-3C6C9B5A22B2}"/>
              </a:ext>
            </a:extLst>
          </p:cNvPr>
          <p:cNvSpPr txBox="1"/>
          <p:nvPr/>
        </p:nvSpPr>
        <p:spPr>
          <a:xfrm>
            <a:off x="3650337" y="5943600"/>
            <a:ext cx="2779646" cy="369332"/>
          </a:xfrm>
          <a:prstGeom prst="rect">
            <a:avLst/>
          </a:prstGeom>
          <a:noFill/>
        </p:spPr>
        <p:txBody>
          <a:bodyPr wrap="square" rtlCol="0">
            <a:spAutoFit/>
          </a:bodyPr>
          <a:lstStyle/>
          <a:p>
            <a:r>
              <a:rPr lang="en-GB" dirty="0">
                <a:solidFill>
                  <a:srgbClr val="FF0000"/>
                </a:solidFill>
                <a:latin typeface="Bodoni MT Condensed" panose="02070606080606020203" pitchFamily="18" charset="0"/>
              </a:rPr>
              <a:t>Les </a:t>
            </a:r>
            <a:r>
              <a:rPr lang="en-GB" dirty="0" err="1">
                <a:solidFill>
                  <a:srgbClr val="FF0000"/>
                </a:solidFill>
                <a:latin typeface="Bodoni MT Condensed" panose="02070606080606020203" pitchFamily="18" charset="0"/>
              </a:rPr>
              <a:t>Constructeurs</a:t>
            </a:r>
            <a:r>
              <a:rPr lang="en-GB" dirty="0">
                <a:solidFill>
                  <a:srgbClr val="FF0000"/>
                </a:solidFill>
                <a:latin typeface="Bodoni MT Condensed" panose="02070606080606020203" pitchFamily="18" charset="0"/>
              </a:rPr>
              <a:t> 1950 Fernand L</a:t>
            </a:r>
            <a:r>
              <a:rPr lang="en-GB" dirty="0">
                <a:solidFill>
                  <a:srgbClr val="00B0F0"/>
                </a:solidFill>
                <a:latin typeface="Bodoni MT Condensed" panose="02070606080606020203" pitchFamily="18" charset="0"/>
              </a:rPr>
              <a:t>éger</a:t>
            </a:r>
            <a:endParaRPr lang="en-GB" dirty="0">
              <a:solidFill>
                <a:srgbClr val="FF0000"/>
              </a:solidFill>
              <a:latin typeface="Bodoni MT Condensed" panose="02070606080606020203" pitchFamily="18" charset="0"/>
            </a:endParaRPr>
          </a:p>
        </p:txBody>
      </p:sp>
      <p:pic>
        <p:nvPicPr>
          <p:cNvPr id="26630" name="Picture 6" descr="See the source image">
            <a:extLst>
              <a:ext uri="{FF2B5EF4-FFF2-40B4-BE49-F238E27FC236}">
                <a16:creationId xmlns:a16="http://schemas.microsoft.com/office/drawing/2014/main" id="{39091EE6-4785-F7A1-8A24-F799F97514B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9648" y="840902"/>
            <a:ext cx="3568623" cy="54921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3B5AC8-D0DF-37DA-3883-61C237E9D9A7}"/>
              </a:ext>
            </a:extLst>
          </p:cNvPr>
          <p:cNvSpPr txBox="1"/>
          <p:nvPr/>
        </p:nvSpPr>
        <p:spPr>
          <a:xfrm>
            <a:off x="8469648" y="6410528"/>
            <a:ext cx="3568623" cy="369332"/>
          </a:xfrm>
          <a:prstGeom prst="rect">
            <a:avLst/>
          </a:prstGeom>
          <a:noFill/>
        </p:spPr>
        <p:txBody>
          <a:bodyPr wrap="square" rtlCol="0">
            <a:spAutoFit/>
          </a:bodyPr>
          <a:lstStyle/>
          <a:p>
            <a:r>
              <a:rPr lang="fr-FR" dirty="0">
                <a:solidFill>
                  <a:srgbClr val="FFFF00"/>
                </a:solidFill>
                <a:latin typeface="Bodoni MT Condensed" panose="02070606080606020203" pitchFamily="18" charset="0"/>
              </a:rPr>
              <a:t>Deux Femmes Portant Un Vase 1949 Fernand Léger  </a:t>
            </a:r>
          </a:p>
        </p:txBody>
      </p:sp>
    </p:spTree>
    <p:extLst>
      <p:ext uri="{BB962C8B-B14F-4D97-AF65-F5344CB8AC3E}">
        <p14:creationId xmlns:p14="http://schemas.microsoft.com/office/powerpoint/2010/main" val="42807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circle(in)">
                                      <p:cBhvr>
                                        <p:cTn id="13" dur="2000"/>
                                        <p:tgtEl>
                                          <p:spTgt spid="266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6628"/>
                                        </p:tgtEl>
                                        <p:attrNameLst>
                                          <p:attrName>style.visibility</p:attrName>
                                        </p:attrNameLst>
                                      </p:cBhvr>
                                      <p:to>
                                        <p:strVal val="visible"/>
                                      </p:to>
                                    </p:set>
                                    <p:animEffect transition="in" filter="circle(in)">
                                      <p:cBhvr>
                                        <p:cTn id="24" dur="2000"/>
                                        <p:tgtEl>
                                          <p:spTgt spid="266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6630"/>
                                        </p:tgtEl>
                                        <p:attrNameLst>
                                          <p:attrName>style.visibility</p:attrName>
                                        </p:attrNameLst>
                                      </p:cBhvr>
                                      <p:to>
                                        <p:strVal val="visible"/>
                                      </p:to>
                                    </p:set>
                                    <p:animEffect transition="in" filter="randombar(horizontal)">
                                      <p:cBhvr>
                                        <p:cTn id="35" dur="500"/>
                                        <p:tgtEl>
                                          <p:spTgt spid="266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additive="base">
                                        <p:cTn id="4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74ABB-9A96-4C71-895B-D110F8BB1677}"/>
              </a:ext>
            </a:extLst>
          </p:cNvPr>
          <p:cNvSpPr>
            <a:spLocks noGrp="1"/>
          </p:cNvSpPr>
          <p:nvPr>
            <p:ph type="title"/>
          </p:nvPr>
        </p:nvSpPr>
        <p:spPr>
          <a:xfrm>
            <a:off x="589560" y="856180"/>
            <a:ext cx="4560584" cy="1128068"/>
          </a:xfrm>
        </p:spPr>
        <p:txBody>
          <a:bodyPr anchor="ctr">
            <a:normAutofit/>
          </a:bodyPr>
          <a:lstStyle/>
          <a:p>
            <a:r>
              <a:rPr lang="en-GB" sz="4000" b="1" dirty="0">
                <a:solidFill>
                  <a:srgbClr val="FFFF00"/>
                </a:solidFill>
                <a:latin typeface="Bodoni MT" panose="02070603080606020203" pitchFamily="18" charset="0"/>
              </a:rPr>
              <a:t>Georges Braque </a:t>
            </a:r>
            <a:r>
              <a:rPr lang="en-GB" sz="2400" b="1" dirty="0">
                <a:solidFill>
                  <a:srgbClr val="00B050"/>
                </a:solidFill>
                <a:latin typeface="Bodoni MT" panose="02070603080606020203" pitchFamily="18" charset="0"/>
              </a:rPr>
              <a:t>(</a:t>
            </a:r>
            <a:r>
              <a:rPr lang="en-GB" sz="2400" b="1" dirty="0">
                <a:solidFill>
                  <a:srgbClr val="FFFF00"/>
                </a:solidFill>
                <a:latin typeface="Bodoni MT" panose="02070603080606020203" pitchFamily="18" charset="0"/>
              </a:rPr>
              <a:t>1882-1963)</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440FEA8-B0D9-49B2-BFB7-5150C829266B}"/>
              </a:ext>
            </a:extLst>
          </p:cNvPr>
          <p:cNvSpPr>
            <a:spLocks noGrp="1"/>
          </p:cNvSpPr>
          <p:nvPr>
            <p:ph type="body"/>
          </p:nvPr>
        </p:nvSpPr>
        <p:spPr>
          <a:xfrm>
            <a:off x="590719" y="2330505"/>
            <a:ext cx="4559425" cy="3979585"/>
          </a:xfrm>
        </p:spPr>
        <p:txBody>
          <a:bodyPr anchor="ctr">
            <a:normAutofit/>
          </a:bodyPr>
          <a:lstStyle/>
          <a:p>
            <a:pPr>
              <a:spcAft>
                <a:spcPts val="600"/>
              </a:spcAft>
            </a:pPr>
            <a:r>
              <a:rPr lang="en-GB" sz="2000" dirty="0">
                <a:solidFill>
                  <a:srgbClr val="FFFF00"/>
                </a:solidFill>
                <a:latin typeface="Bodoni MT" panose="02070603080606020203" pitchFamily="18" charset="0"/>
              </a:rPr>
              <a:t>Painter</a:t>
            </a:r>
          </a:p>
          <a:p>
            <a:pPr>
              <a:spcAft>
                <a:spcPts val="600"/>
              </a:spcAft>
            </a:pPr>
            <a:r>
              <a:rPr lang="en-GB" sz="2000" dirty="0">
                <a:solidFill>
                  <a:srgbClr val="FFFF00"/>
                </a:solidFill>
                <a:latin typeface="Bodoni MT" panose="02070603080606020203" pitchFamily="18" charset="0"/>
              </a:rPr>
              <a:t>Sculptor</a:t>
            </a:r>
          </a:p>
          <a:p>
            <a:pPr>
              <a:spcAft>
                <a:spcPts val="600"/>
              </a:spcAft>
            </a:pPr>
            <a:r>
              <a:rPr lang="en-GB" sz="2000" dirty="0">
                <a:solidFill>
                  <a:srgbClr val="FFFF00"/>
                </a:solidFill>
                <a:latin typeface="Bodoni MT" panose="02070603080606020203" pitchFamily="18" charset="0"/>
              </a:rPr>
              <a:t>Collagist</a:t>
            </a:r>
          </a:p>
          <a:p>
            <a:pPr>
              <a:spcAft>
                <a:spcPts val="600"/>
              </a:spcAft>
            </a:pPr>
            <a:r>
              <a:rPr lang="en-GB" sz="2000" dirty="0">
                <a:solidFill>
                  <a:srgbClr val="FFFF00"/>
                </a:solidFill>
                <a:latin typeface="Bodoni MT" panose="02070603080606020203" pitchFamily="18" charset="0"/>
              </a:rPr>
              <a:t>Printmaker</a:t>
            </a:r>
          </a:p>
          <a:p>
            <a:pPr>
              <a:spcAft>
                <a:spcPts val="600"/>
              </a:spcAft>
            </a:pPr>
            <a:r>
              <a:rPr lang="en-GB" sz="2000" dirty="0">
                <a:solidFill>
                  <a:srgbClr val="FFFF00"/>
                </a:solidFill>
                <a:latin typeface="Bodoni MT" panose="02070603080606020203" pitchFamily="18" charset="0"/>
              </a:rPr>
              <a:t>Draughtsman</a:t>
            </a:r>
          </a:p>
          <a:p>
            <a:pPr>
              <a:spcAft>
                <a:spcPts val="600"/>
              </a:spcAft>
            </a:pPr>
            <a:r>
              <a:rPr lang="en-GB" sz="2000" dirty="0">
                <a:solidFill>
                  <a:srgbClr val="FFFF00"/>
                </a:solidFill>
                <a:latin typeface="Bodoni MT" panose="02070603080606020203" pitchFamily="18" charset="0"/>
              </a:rPr>
              <a:t>Fauvist</a:t>
            </a:r>
          </a:p>
          <a:p>
            <a:pPr>
              <a:spcAft>
                <a:spcPts val="600"/>
              </a:spcAft>
            </a:pPr>
            <a:r>
              <a:rPr lang="en-GB" sz="2000" dirty="0">
                <a:solidFill>
                  <a:srgbClr val="FFFF00"/>
                </a:solidFill>
                <a:latin typeface="Bodoni MT" panose="02070603080606020203" pitchFamily="18" charset="0"/>
              </a:rPr>
              <a:t>Cubist</a:t>
            </a:r>
          </a:p>
          <a:p>
            <a:pPr>
              <a:spcAft>
                <a:spcPts val="600"/>
              </a:spcAft>
            </a:pPr>
            <a:r>
              <a:rPr lang="en-GB" sz="2000" dirty="0">
                <a:solidFill>
                  <a:srgbClr val="FFFF00"/>
                </a:solidFill>
                <a:latin typeface="Bodoni MT" panose="02070603080606020203" pitchFamily="18" charset="0"/>
              </a:rPr>
              <a:t>Friend of Picasso</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orges braque">
            <a:extLst>
              <a:ext uri="{FF2B5EF4-FFF2-40B4-BE49-F238E27FC236}">
                <a16:creationId xmlns:a16="http://schemas.microsoft.com/office/drawing/2014/main" id="{0440718E-4D20-445A-9325-3A54AD4242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wheel(1)">
                                      <p:cBhvr>
                                        <p:cTn id="6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1E014-3486-4B5E-9962-16247362B1F5}"/>
              </a:ext>
            </a:extLst>
          </p:cNvPr>
          <p:cNvSpPr>
            <a:spLocks noGrp="1"/>
          </p:cNvSpPr>
          <p:nvPr>
            <p:ph type="title"/>
          </p:nvPr>
        </p:nvSpPr>
        <p:spPr>
          <a:xfrm>
            <a:off x="1000452" y="1610024"/>
            <a:ext cx="3058621" cy="1457002"/>
          </a:xfrm>
        </p:spPr>
        <p:txBody>
          <a:bodyPr anchor="b">
            <a:normAutofit/>
          </a:bodyPr>
          <a:lstStyle/>
          <a:p>
            <a:r>
              <a:rPr lang="en-GB" sz="3400" b="1" dirty="0">
                <a:solidFill>
                  <a:srgbClr val="FFC000"/>
                </a:solidFill>
                <a:latin typeface="Bodoni MT" panose="02070603080606020203" pitchFamily="18" charset="0"/>
              </a:rPr>
              <a:t>Georges Braque </a:t>
            </a:r>
            <a:r>
              <a:rPr lang="en-GB" sz="2400" b="1" dirty="0">
                <a:solidFill>
                  <a:srgbClr val="92D050"/>
                </a:solidFill>
                <a:latin typeface="Bodoni MT" panose="02070603080606020203" pitchFamily="18" charset="0"/>
              </a:rPr>
              <a:t>(1882-1963)</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7C59AABD-342E-4B62-84A2-015FFF0B4A84}"/>
              </a:ext>
            </a:extLst>
          </p:cNvPr>
          <p:cNvSpPr>
            <a:spLocks noGrp="1"/>
          </p:cNvSpPr>
          <p:nvPr>
            <p:ph type="body"/>
          </p:nvPr>
        </p:nvSpPr>
        <p:spPr>
          <a:xfrm>
            <a:off x="472021" y="4083566"/>
            <a:ext cx="3868319" cy="1757893"/>
          </a:xfrm>
        </p:spPr>
        <p:txBody>
          <a:bodyPr anchor="t">
            <a:normAutofit/>
          </a:bodyPr>
          <a:lstStyle/>
          <a:p>
            <a:r>
              <a:rPr lang="en-GB" sz="2800" b="1" dirty="0">
                <a:solidFill>
                  <a:srgbClr val="00B050"/>
                </a:solidFill>
                <a:latin typeface="Bodoni MT" panose="02070603080606020203" pitchFamily="18" charset="0"/>
              </a:rPr>
              <a:t>From Post Impressionism to Fauvism to Cubism</a:t>
            </a:r>
          </a:p>
        </p:txBody>
      </p:sp>
      <p:pic>
        <p:nvPicPr>
          <p:cNvPr id="5" name="Picture 4" descr="A painting on the wall&#10;&#10;Description automatically generated">
            <a:extLst>
              <a:ext uri="{FF2B5EF4-FFF2-40B4-BE49-F238E27FC236}">
                <a16:creationId xmlns:a16="http://schemas.microsoft.com/office/drawing/2014/main" id="{D83654CB-7FF8-46CD-B677-AFD7CB9FA6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6962" y="107973"/>
            <a:ext cx="3731799" cy="3383280"/>
          </a:xfrm>
          <a:prstGeom prst="rect">
            <a:avLst/>
          </a:prstGeom>
        </p:spPr>
      </p:pic>
      <p:pic>
        <p:nvPicPr>
          <p:cNvPr id="7" name="Picture 6" descr="A picture containing indoor, colorful, sitting, many&#10;&#10;Description automatically generated">
            <a:extLst>
              <a:ext uri="{FF2B5EF4-FFF2-40B4-BE49-F238E27FC236}">
                <a16:creationId xmlns:a16="http://schemas.microsoft.com/office/drawing/2014/main" id="{F2D4E732-A9E5-4FE4-9D97-51DAAFC34F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3"/>
          <a:stretch/>
        </p:blipFill>
        <p:spPr>
          <a:xfrm>
            <a:off x="8414481" y="2208189"/>
            <a:ext cx="3731799" cy="3383270"/>
          </a:xfrm>
          <a:prstGeom prst="rect">
            <a:avLst/>
          </a:prstGeom>
        </p:spPr>
      </p:pic>
      <p:sp>
        <p:nvSpPr>
          <p:cNvPr id="4" name="TextBox 3">
            <a:extLst>
              <a:ext uri="{FF2B5EF4-FFF2-40B4-BE49-F238E27FC236}">
                <a16:creationId xmlns:a16="http://schemas.microsoft.com/office/drawing/2014/main" id="{6C24F352-44C0-E246-8E7A-44FA7C4CCFEB}"/>
              </a:ext>
            </a:extLst>
          </p:cNvPr>
          <p:cNvSpPr txBox="1"/>
          <p:nvPr/>
        </p:nvSpPr>
        <p:spPr>
          <a:xfrm>
            <a:off x="8414481" y="5719864"/>
            <a:ext cx="3777519" cy="369332"/>
          </a:xfrm>
          <a:prstGeom prst="rect">
            <a:avLst/>
          </a:prstGeom>
          <a:noFill/>
        </p:spPr>
        <p:txBody>
          <a:bodyPr wrap="square" rtlCol="0">
            <a:spAutoFit/>
          </a:bodyPr>
          <a:lstStyle/>
          <a:p>
            <a:pPr algn="ctr"/>
            <a:r>
              <a:rPr lang="en-GB" dirty="0" err="1">
                <a:solidFill>
                  <a:srgbClr val="FF6699"/>
                </a:solidFill>
                <a:latin typeface="Bodoni MT Condensed" panose="02070606080606020203" pitchFamily="18" charset="0"/>
              </a:rPr>
              <a:t>Etaque</a:t>
            </a:r>
            <a:r>
              <a:rPr lang="en-GB" dirty="0">
                <a:solidFill>
                  <a:srgbClr val="FF6699"/>
                </a:solidFill>
                <a:latin typeface="Bodoni MT Condensed" panose="02070606080606020203" pitchFamily="18" charset="0"/>
              </a:rPr>
              <a:t> 1906 Georges Braque</a:t>
            </a:r>
          </a:p>
        </p:txBody>
      </p:sp>
      <p:sp>
        <p:nvSpPr>
          <p:cNvPr id="6" name="TextBox 5">
            <a:extLst>
              <a:ext uri="{FF2B5EF4-FFF2-40B4-BE49-F238E27FC236}">
                <a16:creationId xmlns:a16="http://schemas.microsoft.com/office/drawing/2014/main" id="{A8DA5ACC-0A33-05A4-D21B-E06E3E3640E0}"/>
              </a:ext>
            </a:extLst>
          </p:cNvPr>
          <p:cNvSpPr txBox="1"/>
          <p:nvPr/>
        </p:nvSpPr>
        <p:spPr>
          <a:xfrm>
            <a:off x="4636961" y="3599234"/>
            <a:ext cx="3777519"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La </a:t>
            </a:r>
            <a:r>
              <a:rPr lang="en-GB" dirty="0" err="1">
                <a:solidFill>
                  <a:srgbClr val="FFC000"/>
                </a:solidFill>
                <a:latin typeface="Bodoni MT Condensed" panose="02070606080606020203" pitchFamily="18" charset="0"/>
              </a:rPr>
              <a:t>Ciotat</a:t>
            </a:r>
            <a:r>
              <a:rPr lang="en-GB" dirty="0">
                <a:solidFill>
                  <a:srgbClr val="FFC000"/>
                </a:solidFill>
                <a:latin typeface="Bodoni MT Condensed" panose="02070606080606020203" pitchFamily="18" charset="0"/>
              </a:rPr>
              <a:t> et </a:t>
            </a:r>
            <a:r>
              <a:rPr lang="en-GB" dirty="0" err="1">
                <a:solidFill>
                  <a:srgbClr val="FFC000"/>
                </a:solidFill>
                <a:latin typeface="Bodoni MT Condensed" panose="02070606080606020203" pitchFamily="18" charset="0"/>
              </a:rPr>
              <a:t>sa</a:t>
            </a:r>
            <a:r>
              <a:rPr lang="en-GB" dirty="0">
                <a:solidFill>
                  <a:srgbClr val="FFC000"/>
                </a:solidFill>
                <a:latin typeface="Bodoni MT Condensed" panose="02070606080606020203" pitchFamily="18" charset="0"/>
              </a:rPr>
              <a:t> Montagne 1907 Georges Braque</a:t>
            </a:r>
          </a:p>
        </p:txBody>
      </p:sp>
      <p:pic>
        <p:nvPicPr>
          <p:cNvPr id="28674" name="Picture 2" descr="See the source image">
            <a:extLst>
              <a:ext uri="{FF2B5EF4-FFF2-40B4-BE49-F238E27FC236}">
                <a16:creationId xmlns:a16="http://schemas.microsoft.com/office/drawing/2014/main" id="{DD79498F-6161-42E6-D101-1B7EA68253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077" y="62253"/>
            <a:ext cx="8454934"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3123BA-FDFE-7715-704B-F1CB65843F1F}"/>
              </a:ext>
            </a:extLst>
          </p:cNvPr>
          <p:cNvSpPr txBox="1"/>
          <p:nvPr/>
        </p:nvSpPr>
        <p:spPr>
          <a:xfrm>
            <a:off x="10001604" y="107973"/>
            <a:ext cx="1943962" cy="923330"/>
          </a:xfrm>
          <a:prstGeom prst="rect">
            <a:avLst/>
          </a:prstGeom>
          <a:noFill/>
        </p:spPr>
        <p:txBody>
          <a:bodyPr wrap="square" rtlCol="0">
            <a:spAutoFit/>
          </a:bodyPr>
          <a:lstStyle/>
          <a:p>
            <a:r>
              <a:rPr lang="en-GB" dirty="0">
                <a:solidFill>
                  <a:srgbClr val="00B0F0"/>
                </a:solidFill>
                <a:latin typeface="Bodoni MT Condensed" panose="02070606080606020203" pitchFamily="18" charset="0"/>
              </a:rPr>
              <a:t>La </a:t>
            </a:r>
            <a:r>
              <a:rPr lang="en-GB" dirty="0" err="1">
                <a:solidFill>
                  <a:srgbClr val="00B0F0"/>
                </a:solidFill>
                <a:latin typeface="Bodoni MT Condensed" panose="02070606080606020203" pitchFamily="18" charset="0"/>
              </a:rPr>
              <a:t>Ciotat</a:t>
            </a:r>
            <a:r>
              <a:rPr lang="en-GB" dirty="0">
                <a:solidFill>
                  <a:srgbClr val="00B0F0"/>
                </a:solidFill>
                <a:latin typeface="Bodoni MT Condensed" panose="02070606080606020203" pitchFamily="18" charset="0"/>
              </a:rPr>
              <a:t> </a:t>
            </a:r>
            <a:r>
              <a:rPr lang="en-GB" dirty="0" err="1">
                <a:solidFill>
                  <a:srgbClr val="00B0F0"/>
                </a:solidFill>
                <a:latin typeface="Bodoni MT Condensed" panose="02070606080606020203" pitchFamily="18" charset="0"/>
              </a:rPr>
              <a:t>Vers</a:t>
            </a:r>
            <a:r>
              <a:rPr lang="en-GB" dirty="0">
                <a:solidFill>
                  <a:srgbClr val="00B0F0"/>
                </a:solidFill>
                <a:latin typeface="Bodoni MT Condensed" panose="02070606080606020203" pitchFamily="18" charset="0"/>
              </a:rPr>
              <a:t> La Mer</a:t>
            </a:r>
          </a:p>
          <a:p>
            <a:r>
              <a:rPr lang="en-GB" dirty="0">
                <a:solidFill>
                  <a:srgbClr val="00B0F0"/>
                </a:solidFill>
                <a:latin typeface="Bodoni MT Condensed" panose="02070606080606020203" pitchFamily="18" charset="0"/>
              </a:rPr>
              <a:t>1908 </a:t>
            </a:r>
          </a:p>
          <a:p>
            <a:r>
              <a:rPr lang="en-GB" dirty="0">
                <a:solidFill>
                  <a:srgbClr val="00B0F0"/>
                </a:solidFill>
                <a:latin typeface="Bodoni MT Condensed" panose="02070606080606020203" pitchFamily="18" charset="0"/>
              </a:rPr>
              <a:t>Georges Braque</a:t>
            </a:r>
          </a:p>
        </p:txBody>
      </p:sp>
    </p:spTree>
    <p:extLst>
      <p:ext uri="{BB962C8B-B14F-4D97-AF65-F5344CB8AC3E}">
        <p14:creationId xmlns:p14="http://schemas.microsoft.com/office/powerpoint/2010/main" val="13346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8674"/>
                                        </p:tgtEl>
                                        <p:attrNameLst>
                                          <p:attrName>style.visibility</p:attrName>
                                        </p:attrNameLst>
                                      </p:cBhvr>
                                      <p:to>
                                        <p:strVal val="visible"/>
                                      </p:to>
                                    </p:set>
                                    <p:animEffect transition="in" filter="circle(in)">
                                      <p:cBhvr>
                                        <p:cTn id="41" dur="2000"/>
                                        <p:tgtEl>
                                          <p:spTgt spid="2867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F7E9F-870F-472B-B38F-118FB770617F}"/>
              </a:ext>
            </a:extLst>
          </p:cNvPr>
          <p:cNvSpPr>
            <a:spLocks noGrp="1"/>
          </p:cNvSpPr>
          <p:nvPr>
            <p:ph type="title"/>
          </p:nvPr>
        </p:nvSpPr>
        <p:spPr>
          <a:xfrm>
            <a:off x="60062" y="1407829"/>
            <a:ext cx="3058621" cy="1457002"/>
          </a:xfrm>
        </p:spPr>
        <p:txBody>
          <a:bodyPr anchor="b">
            <a:normAutofit/>
          </a:bodyPr>
          <a:lstStyle/>
          <a:p>
            <a:r>
              <a:rPr lang="en-GB" sz="3400" b="1" dirty="0">
                <a:solidFill>
                  <a:srgbClr val="00B0F0"/>
                </a:solidFill>
                <a:latin typeface="Bodoni MT" panose="02070603080606020203" pitchFamily="18" charset="0"/>
              </a:rPr>
              <a:t>Georges Braque </a:t>
            </a:r>
            <a:r>
              <a:rPr lang="en-GB" sz="1800" b="1" dirty="0">
                <a:solidFill>
                  <a:srgbClr val="FFFF00"/>
                </a:solidFill>
                <a:latin typeface="Bodoni MT" panose="02070603080606020203" pitchFamily="18" charset="0"/>
              </a:rPr>
              <a:t>(1882-1963)</a:t>
            </a:r>
          </a:p>
        </p:txBody>
      </p:sp>
      <p:grpSp>
        <p:nvGrpSpPr>
          <p:cNvPr id="23"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B787BB4C-F00F-4294-BB43-7FE53B8DBD8D}"/>
              </a:ext>
            </a:extLst>
          </p:cNvPr>
          <p:cNvSpPr>
            <a:spLocks noGrp="1"/>
          </p:cNvSpPr>
          <p:nvPr>
            <p:ph type="body"/>
          </p:nvPr>
        </p:nvSpPr>
        <p:spPr>
          <a:xfrm>
            <a:off x="71091" y="3951224"/>
            <a:ext cx="3058623" cy="606794"/>
          </a:xfrm>
        </p:spPr>
        <p:txBody>
          <a:bodyPr anchor="t">
            <a:normAutofit/>
          </a:bodyPr>
          <a:lstStyle/>
          <a:p>
            <a:r>
              <a:rPr lang="en-GB" sz="1800" b="1" dirty="0">
                <a:solidFill>
                  <a:srgbClr val="00B050"/>
                </a:solidFill>
                <a:latin typeface="Bodoni MT" panose="02070603080606020203" pitchFamily="18" charset="0"/>
              </a:rPr>
              <a:t>Interiors from early to later Cubism</a:t>
            </a:r>
          </a:p>
        </p:txBody>
      </p:sp>
      <p:pic>
        <p:nvPicPr>
          <p:cNvPr id="7" name="Picture 6" descr="A picture containing table&#10;&#10;Description automatically generated">
            <a:extLst>
              <a:ext uri="{FF2B5EF4-FFF2-40B4-BE49-F238E27FC236}">
                <a16:creationId xmlns:a16="http://schemas.microsoft.com/office/drawing/2014/main" id="{1EA4650A-0D78-476F-B7B8-ACE6B1EA3C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7887" y="119721"/>
            <a:ext cx="3731799" cy="3383280"/>
          </a:xfrm>
          <a:prstGeom prst="rect">
            <a:avLst/>
          </a:prstGeom>
        </p:spPr>
      </p:pic>
      <p:pic>
        <p:nvPicPr>
          <p:cNvPr id="9" name="Picture 8" descr="A picture containing indoor, sitting, table, suitcase&#10;&#10;Description automatically generated">
            <a:extLst>
              <a:ext uri="{FF2B5EF4-FFF2-40B4-BE49-F238E27FC236}">
                <a16:creationId xmlns:a16="http://schemas.microsoft.com/office/drawing/2014/main" id="{D8E894B7-DDD6-4358-A919-0FD5AAABC1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8460201" y="10"/>
            <a:ext cx="3731799" cy="3383270"/>
          </a:xfrm>
          <a:prstGeom prst="rect">
            <a:avLst/>
          </a:prstGeom>
        </p:spPr>
      </p:pic>
      <p:pic>
        <p:nvPicPr>
          <p:cNvPr id="5" name="Picture 4" descr="A picture containing building, indoor, wooden, table&#10;&#10;Description automatically generated">
            <a:extLst>
              <a:ext uri="{FF2B5EF4-FFF2-40B4-BE49-F238E27FC236}">
                <a16:creationId xmlns:a16="http://schemas.microsoft.com/office/drawing/2014/main" id="{CCDFA7AB-F152-48F1-BA34-110336E75B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4639056" y="3520440"/>
            <a:ext cx="7552944" cy="3383280"/>
          </a:xfrm>
          <a:prstGeom prst="rect">
            <a:avLst/>
          </a:prstGeom>
        </p:spPr>
      </p:pic>
      <p:sp>
        <p:nvSpPr>
          <p:cNvPr id="4" name="TextBox 3">
            <a:extLst>
              <a:ext uri="{FF2B5EF4-FFF2-40B4-BE49-F238E27FC236}">
                <a16:creationId xmlns:a16="http://schemas.microsoft.com/office/drawing/2014/main" id="{AFA2C41A-B81C-061D-A3A9-55E6E79461AA}"/>
              </a:ext>
            </a:extLst>
          </p:cNvPr>
          <p:cNvSpPr txBox="1"/>
          <p:nvPr/>
        </p:nvSpPr>
        <p:spPr>
          <a:xfrm>
            <a:off x="472021" y="12356"/>
            <a:ext cx="2320018" cy="646331"/>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Interieur avec </a:t>
            </a:r>
            <a:r>
              <a:rPr lang="en-GB" dirty="0" err="1">
                <a:solidFill>
                  <a:srgbClr val="FFFF00"/>
                </a:solidFill>
                <a:latin typeface="Bodoni MT Condensed" panose="02070606080606020203" pitchFamily="18" charset="0"/>
              </a:rPr>
              <a:t>Guitare</a:t>
            </a:r>
            <a:r>
              <a:rPr lang="en-GB" dirty="0">
                <a:solidFill>
                  <a:srgbClr val="FFFF00"/>
                </a:solidFill>
                <a:latin typeface="Bodoni MT Condensed" panose="02070606080606020203" pitchFamily="18" charset="0"/>
              </a:rPr>
              <a:t> c.1920 Georges Braque</a:t>
            </a:r>
          </a:p>
        </p:txBody>
      </p:sp>
      <p:sp>
        <p:nvSpPr>
          <p:cNvPr id="6" name="TextBox 5">
            <a:extLst>
              <a:ext uri="{FF2B5EF4-FFF2-40B4-BE49-F238E27FC236}">
                <a16:creationId xmlns:a16="http://schemas.microsoft.com/office/drawing/2014/main" id="{00EE9C4A-CAA0-87F8-FAAE-A52AC47E39B4}"/>
              </a:ext>
            </a:extLst>
          </p:cNvPr>
          <p:cNvSpPr txBox="1"/>
          <p:nvPr/>
        </p:nvSpPr>
        <p:spPr>
          <a:xfrm>
            <a:off x="7062281" y="223736"/>
            <a:ext cx="1274323" cy="923330"/>
          </a:xfrm>
          <a:prstGeom prst="rect">
            <a:avLst/>
          </a:prstGeom>
          <a:noFill/>
        </p:spPr>
        <p:txBody>
          <a:bodyPr wrap="square" rtlCol="0">
            <a:spAutoFit/>
          </a:bodyPr>
          <a:lstStyle/>
          <a:p>
            <a:pPr algn="ctr"/>
            <a:r>
              <a:rPr lang="en-GB" dirty="0">
                <a:solidFill>
                  <a:srgbClr val="00B0F0"/>
                </a:solidFill>
                <a:latin typeface="Bodoni MT Condensed" panose="02070606080606020203" pitchFamily="18" charset="0"/>
              </a:rPr>
              <a:t>Table et Verre de Vin  c.1923</a:t>
            </a:r>
          </a:p>
          <a:p>
            <a:pPr algn="ctr"/>
            <a:r>
              <a:rPr lang="en-GB" dirty="0">
                <a:solidFill>
                  <a:srgbClr val="00B0F0"/>
                </a:solidFill>
                <a:latin typeface="Bodoni MT Condensed" panose="02070606080606020203" pitchFamily="18" charset="0"/>
              </a:rPr>
              <a:t>Georges Braque</a:t>
            </a:r>
          </a:p>
        </p:txBody>
      </p:sp>
      <p:sp>
        <p:nvSpPr>
          <p:cNvPr id="8" name="TextBox 7">
            <a:extLst>
              <a:ext uri="{FF2B5EF4-FFF2-40B4-BE49-F238E27FC236}">
                <a16:creationId xmlns:a16="http://schemas.microsoft.com/office/drawing/2014/main" id="{AC041F16-9FD6-7170-7850-F147C7DD494C}"/>
              </a:ext>
            </a:extLst>
          </p:cNvPr>
          <p:cNvSpPr txBox="1"/>
          <p:nvPr/>
        </p:nvSpPr>
        <p:spPr>
          <a:xfrm>
            <a:off x="1916349" y="6070060"/>
            <a:ext cx="2722707" cy="369332"/>
          </a:xfrm>
          <a:prstGeom prst="rect">
            <a:avLst/>
          </a:prstGeom>
          <a:noFill/>
        </p:spPr>
        <p:txBody>
          <a:bodyPr wrap="square" rtlCol="0">
            <a:spAutoFit/>
          </a:bodyPr>
          <a:lstStyle/>
          <a:p>
            <a:pPr algn="r"/>
            <a:r>
              <a:rPr lang="en-GB" dirty="0">
                <a:solidFill>
                  <a:srgbClr val="FF6699"/>
                </a:solidFill>
                <a:latin typeface="Bodoni MT Condensed" panose="02070606080606020203" pitchFamily="18" charset="0"/>
              </a:rPr>
              <a:t>Quotidien c.1930 Georges Braque</a:t>
            </a:r>
          </a:p>
        </p:txBody>
      </p:sp>
      <p:pic>
        <p:nvPicPr>
          <p:cNvPr id="29698" name="Picture 2" descr="See the source image">
            <a:extLst>
              <a:ext uri="{FF2B5EF4-FFF2-40B4-BE49-F238E27FC236}">
                <a16:creationId xmlns:a16="http://schemas.microsoft.com/office/drawing/2014/main" id="{E03F247A-827A-7144-D928-900374EE2C4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9838" y="0"/>
            <a:ext cx="9710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8AD489-FC32-7D5F-E60B-47E4D5A48C11}"/>
              </a:ext>
            </a:extLst>
          </p:cNvPr>
          <p:cNvSpPr txBox="1"/>
          <p:nvPr/>
        </p:nvSpPr>
        <p:spPr>
          <a:xfrm>
            <a:off x="2089590" y="6221158"/>
            <a:ext cx="4844374" cy="369332"/>
          </a:xfrm>
          <a:prstGeom prst="rect">
            <a:avLst/>
          </a:prstGeom>
          <a:noFill/>
        </p:spPr>
        <p:txBody>
          <a:bodyPr wrap="square" rtlCol="0">
            <a:spAutoFit/>
          </a:bodyPr>
          <a:lstStyle/>
          <a:p>
            <a:r>
              <a:rPr lang="en-GB" dirty="0">
                <a:latin typeface="Bodoni MT Condensed" panose="02070606080606020203" pitchFamily="18" charset="0"/>
              </a:rPr>
              <a:t>Nature </a:t>
            </a:r>
            <a:r>
              <a:rPr lang="en-GB" dirty="0" err="1">
                <a:latin typeface="Bodoni MT Condensed" panose="02070606080606020203" pitchFamily="18" charset="0"/>
              </a:rPr>
              <a:t>Morte</a:t>
            </a:r>
            <a:r>
              <a:rPr lang="en-GB" dirty="0">
                <a:latin typeface="Bodoni MT Condensed" panose="02070606080606020203" pitchFamily="18" charset="0"/>
              </a:rPr>
              <a:t> </a:t>
            </a:r>
            <a:r>
              <a:rPr lang="en-GB" dirty="0" err="1">
                <a:latin typeface="Bodoni MT Condensed" panose="02070606080606020203" pitchFamily="18" charset="0"/>
              </a:rPr>
              <a:t>aVec</a:t>
            </a:r>
            <a:r>
              <a:rPr lang="en-GB" dirty="0">
                <a:latin typeface="Bodoni MT Condensed" panose="02070606080606020203" pitchFamily="18" charset="0"/>
              </a:rPr>
              <a:t> Citron et Pipe c.1923 Georges Braque  </a:t>
            </a:r>
          </a:p>
        </p:txBody>
      </p:sp>
    </p:spTree>
    <p:extLst>
      <p:ext uri="{BB962C8B-B14F-4D97-AF65-F5344CB8AC3E}">
        <p14:creationId xmlns:p14="http://schemas.microsoft.com/office/powerpoint/2010/main" val="38810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698"/>
                                        </p:tgtEl>
                                        <p:attrNameLst>
                                          <p:attrName>style.visibility</p:attrName>
                                        </p:attrNameLst>
                                      </p:cBhvr>
                                      <p:to>
                                        <p:strVal val="visible"/>
                                      </p:to>
                                    </p:set>
                                    <p:animEffect transition="in" filter="wipe(down)">
                                      <p:cBhvr>
                                        <p:cTn id="52" dur="500"/>
                                        <p:tgtEl>
                                          <p:spTgt spid="2969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700A8-6994-405A-8209-0D4A6541641E}"/>
              </a:ext>
            </a:extLst>
          </p:cNvPr>
          <p:cNvSpPr>
            <a:spLocks noGrp="1"/>
          </p:cNvSpPr>
          <p:nvPr>
            <p:ph type="title"/>
          </p:nvPr>
        </p:nvSpPr>
        <p:spPr>
          <a:xfrm>
            <a:off x="268742" y="1564524"/>
            <a:ext cx="3058621" cy="1457002"/>
          </a:xfrm>
        </p:spPr>
        <p:txBody>
          <a:bodyPr anchor="b">
            <a:normAutofit/>
          </a:bodyPr>
          <a:lstStyle/>
          <a:p>
            <a:r>
              <a:rPr lang="en-GB" sz="3400" b="1" dirty="0">
                <a:solidFill>
                  <a:srgbClr val="FF0000"/>
                </a:solidFill>
                <a:latin typeface="Bodoni MT" panose="02070603080606020203" pitchFamily="18" charset="0"/>
              </a:rPr>
              <a:t>Georges Braque </a:t>
            </a:r>
            <a:r>
              <a:rPr lang="en-GB" sz="2000" dirty="0">
                <a:solidFill>
                  <a:srgbClr val="FF0000"/>
                </a:solidFill>
                <a:latin typeface="Bodoni MT" panose="02070603080606020203" pitchFamily="18" charset="0"/>
              </a:rPr>
              <a:t>(1882-1963)</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2084F63D-7329-456C-86FB-ECF0DA41A70F}"/>
              </a:ext>
            </a:extLst>
          </p:cNvPr>
          <p:cNvSpPr>
            <a:spLocks noGrp="1"/>
          </p:cNvSpPr>
          <p:nvPr>
            <p:ph type="body"/>
          </p:nvPr>
        </p:nvSpPr>
        <p:spPr>
          <a:xfrm>
            <a:off x="148308" y="413342"/>
            <a:ext cx="3058623" cy="714265"/>
          </a:xfrm>
        </p:spPr>
        <p:txBody>
          <a:bodyPr anchor="t">
            <a:normAutofit/>
          </a:bodyPr>
          <a:lstStyle/>
          <a:p>
            <a:r>
              <a:rPr lang="en-GB" sz="1200" dirty="0">
                <a:solidFill>
                  <a:srgbClr val="FFFF00"/>
                </a:solidFill>
                <a:latin typeface="Bodoni MT Condensed" panose="02070606080606020203" pitchFamily="18" charset="0"/>
                <a:hlinkClick r:id="rId2">
                  <a:extLst>
                    <a:ext uri="{A12FA001-AC4F-418D-AE19-62706E023703}">
                      <ahyp:hlinkClr xmlns:ahyp="http://schemas.microsoft.com/office/drawing/2018/hyperlinkcolor" val="tx"/>
                    </a:ext>
                  </a:extLst>
                </a:hlinkClick>
              </a:rPr>
              <a:t>https://www.bing.com/videos/search?q=Georges+Braque+Paintings&amp;&amp;view=detail&amp;mid=BB957310E28F492B48CABB957310E28F492B48CA&amp;&amp;FORM=VRDGAR&amp;ru=%2Fvideos%2Fsearch%3Fq%3DGeorges%2BBraque%2BPaintings%26FORM%3DHDRSC3</a:t>
            </a:r>
            <a:r>
              <a:rPr lang="en-GB" sz="1200" dirty="0">
                <a:solidFill>
                  <a:srgbClr val="FFFF00"/>
                </a:solidFill>
                <a:latin typeface="Bodoni MT Condensed" panose="02070606080606020203" pitchFamily="18" charset="0"/>
              </a:rPr>
              <a:t> </a:t>
            </a:r>
          </a:p>
          <a:p>
            <a:endParaRPr lang="en-GB" sz="2000" dirty="0"/>
          </a:p>
        </p:txBody>
      </p:sp>
      <p:pic>
        <p:nvPicPr>
          <p:cNvPr id="7" name="Picture 6" descr="A picture containing table, large, white, room&#10;&#10;Description automatically generated">
            <a:extLst>
              <a:ext uri="{FF2B5EF4-FFF2-40B4-BE49-F238E27FC236}">
                <a16:creationId xmlns:a16="http://schemas.microsoft.com/office/drawing/2014/main" id="{83A2E87F-40C1-46F6-A085-B7FFD63E8E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980519" y="0"/>
            <a:ext cx="3731799" cy="3383280"/>
          </a:xfrm>
          <a:prstGeom prst="rect">
            <a:avLst/>
          </a:prstGeom>
        </p:spPr>
      </p:pic>
      <p:pic>
        <p:nvPicPr>
          <p:cNvPr id="9" name="Picture 8" descr="A picture containing chair, building, indoor, table&#10;&#10;Description automatically generated">
            <a:extLst>
              <a:ext uri="{FF2B5EF4-FFF2-40B4-BE49-F238E27FC236}">
                <a16:creationId xmlns:a16="http://schemas.microsoft.com/office/drawing/2014/main" id="{A279F586-0A91-4CAA-BE8E-D1C7867ADD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7626485" y="789058"/>
            <a:ext cx="4565515" cy="4139122"/>
          </a:xfrm>
          <a:prstGeom prst="rect">
            <a:avLst/>
          </a:prstGeom>
        </p:spPr>
      </p:pic>
      <p:pic>
        <p:nvPicPr>
          <p:cNvPr id="5" name="Picture 4" descr="A picture containing building, stone&#10;&#10;Description automatically generated">
            <a:extLst>
              <a:ext uri="{FF2B5EF4-FFF2-40B4-BE49-F238E27FC236}">
                <a16:creationId xmlns:a16="http://schemas.microsoft.com/office/drawing/2014/main" id="{82BF2EC1-F6EB-4889-8C3E-9975C8328A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148308" y="3429000"/>
            <a:ext cx="7552944" cy="3383280"/>
          </a:xfrm>
          <a:prstGeom prst="rect">
            <a:avLst/>
          </a:prstGeom>
        </p:spPr>
      </p:pic>
      <p:sp>
        <p:nvSpPr>
          <p:cNvPr id="4" name="TextBox 3">
            <a:extLst>
              <a:ext uri="{FF2B5EF4-FFF2-40B4-BE49-F238E27FC236}">
                <a16:creationId xmlns:a16="http://schemas.microsoft.com/office/drawing/2014/main" id="{DA313625-F393-4CF9-80D5-4A73CEB693DC}"/>
              </a:ext>
            </a:extLst>
          </p:cNvPr>
          <p:cNvSpPr txBox="1"/>
          <p:nvPr/>
        </p:nvSpPr>
        <p:spPr>
          <a:xfrm>
            <a:off x="7701252" y="175098"/>
            <a:ext cx="4342440" cy="369332"/>
          </a:xfrm>
          <a:prstGeom prst="rect">
            <a:avLst/>
          </a:prstGeom>
          <a:noFill/>
        </p:spPr>
        <p:txBody>
          <a:bodyPr wrap="square" rtlCol="0">
            <a:spAutoFit/>
          </a:bodyPr>
          <a:lstStyle/>
          <a:p>
            <a:r>
              <a:rPr lang="fr-FR" dirty="0">
                <a:solidFill>
                  <a:schemeClr val="accent1">
                    <a:lumMod val="60000"/>
                    <a:lumOff val="40000"/>
                  </a:schemeClr>
                </a:solidFill>
                <a:latin typeface="Bodoni MT Condensed" panose="02070606080606020203" pitchFamily="18" charset="0"/>
              </a:rPr>
              <a:t>Bateaux de Pêche 1956 Georges Braque</a:t>
            </a:r>
          </a:p>
        </p:txBody>
      </p:sp>
      <p:sp>
        <p:nvSpPr>
          <p:cNvPr id="6" name="TextBox 5">
            <a:extLst>
              <a:ext uri="{FF2B5EF4-FFF2-40B4-BE49-F238E27FC236}">
                <a16:creationId xmlns:a16="http://schemas.microsoft.com/office/drawing/2014/main" id="{9EDAAF85-E935-20AE-038E-F20A18451A4A}"/>
              </a:ext>
            </a:extLst>
          </p:cNvPr>
          <p:cNvSpPr txBox="1"/>
          <p:nvPr/>
        </p:nvSpPr>
        <p:spPr>
          <a:xfrm>
            <a:off x="7849560" y="5120640"/>
            <a:ext cx="4194132" cy="369332"/>
          </a:xfrm>
          <a:prstGeom prst="rect">
            <a:avLst/>
          </a:prstGeom>
          <a:noFill/>
        </p:spPr>
        <p:txBody>
          <a:bodyPr wrap="square" rtlCol="0">
            <a:spAutoFit/>
          </a:bodyPr>
          <a:lstStyle/>
          <a:p>
            <a:pPr algn="r"/>
            <a:r>
              <a:rPr lang="en-GB" dirty="0" err="1">
                <a:solidFill>
                  <a:srgbClr val="66FF99"/>
                </a:solidFill>
                <a:latin typeface="Bodoni MT Condensed" panose="02070606080606020203" pitchFamily="18" charset="0"/>
              </a:rPr>
              <a:t>Oiseau</a:t>
            </a:r>
            <a:r>
              <a:rPr lang="en-GB" dirty="0">
                <a:solidFill>
                  <a:srgbClr val="66FF99"/>
                </a:solidFill>
                <a:latin typeface="Bodoni MT Condensed" panose="02070606080606020203" pitchFamily="18" charset="0"/>
              </a:rPr>
              <a:t> </a:t>
            </a:r>
            <a:r>
              <a:rPr lang="en-GB" dirty="0" err="1">
                <a:solidFill>
                  <a:srgbClr val="66FF99"/>
                </a:solidFill>
                <a:latin typeface="Bodoni MT Condensed" panose="02070606080606020203" pitchFamily="18" charset="0"/>
              </a:rPr>
              <a:t>Survolant</a:t>
            </a:r>
            <a:r>
              <a:rPr lang="en-GB" dirty="0">
                <a:solidFill>
                  <a:srgbClr val="66FF99"/>
                </a:solidFill>
                <a:latin typeface="Bodoni MT Condensed" panose="02070606080606020203" pitchFamily="18" charset="0"/>
              </a:rPr>
              <a:t> la Ville  c.1910 Georges Braque  </a:t>
            </a:r>
          </a:p>
        </p:txBody>
      </p:sp>
      <p:sp>
        <p:nvSpPr>
          <p:cNvPr id="8" name="TextBox 7">
            <a:extLst>
              <a:ext uri="{FF2B5EF4-FFF2-40B4-BE49-F238E27FC236}">
                <a16:creationId xmlns:a16="http://schemas.microsoft.com/office/drawing/2014/main" id="{D5AD4784-F14E-9F76-DE27-0310904429AD}"/>
              </a:ext>
            </a:extLst>
          </p:cNvPr>
          <p:cNvSpPr txBox="1"/>
          <p:nvPr/>
        </p:nvSpPr>
        <p:spPr>
          <a:xfrm>
            <a:off x="7849560" y="6206247"/>
            <a:ext cx="4008457" cy="369332"/>
          </a:xfrm>
          <a:prstGeom prst="rect">
            <a:avLst/>
          </a:prstGeom>
          <a:noFill/>
        </p:spPr>
        <p:txBody>
          <a:bodyPr wrap="square" rtlCol="0">
            <a:spAutoFit/>
          </a:bodyPr>
          <a:lstStyle/>
          <a:p>
            <a:r>
              <a:rPr lang="en-GB" dirty="0">
                <a:solidFill>
                  <a:srgbClr val="FFFF00"/>
                </a:solidFill>
                <a:latin typeface="Bodoni MT Condensed" panose="02070606080606020203" pitchFamily="18" charset="0"/>
              </a:rPr>
              <a:t>Interieur et Musique c.1912 Georges Braque</a:t>
            </a:r>
          </a:p>
        </p:txBody>
      </p:sp>
      <p:pic>
        <p:nvPicPr>
          <p:cNvPr id="30722" name="Picture 2" descr="See the source image">
            <a:extLst>
              <a:ext uri="{FF2B5EF4-FFF2-40B4-BE49-F238E27FC236}">
                <a16:creationId xmlns:a16="http://schemas.microsoft.com/office/drawing/2014/main" id="{287679FC-D8B0-3E1C-DF86-FCBB27BD9B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8400" y="0"/>
            <a:ext cx="477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E5212C-3244-6ED1-3360-B02FD96A871A}"/>
              </a:ext>
            </a:extLst>
          </p:cNvPr>
          <p:cNvSpPr txBox="1"/>
          <p:nvPr/>
        </p:nvSpPr>
        <p:spPr>
          <a:xfrm>
            <a:off x="268742" y="1564524"/>
            <a:ext cx="3327363" cy="369332"/>
          </a:xfrm>
          <a:prstGeom prst="rect">
            <a:avLst/>
          </a:prstGeom>
          <a:noFill/>
        </p:spPr>
        <p:txBody>
          <a:bodyPr wrap="square" rtlCol="0">
            <a:spAutoFit/>
          </a:bodyPr>
          <a:lstStyle/>
          <a:p>
            <a:pPr algn="r"/>
            <a:r>
              <a:rPr lang="fr-FR" dirty="0">
                <a:solidFill>
                  <a:srgbClr val="FFFF00"/>
                </a:solidFill>
                <a:latin typeface="Bodoni MT Condensed" panose="02070606080606020203" pitchFamily="18" charset="0"/>
              </a:rPr>
              <a:t>Joueur de Guitare c.1950 Georges Braque</a:t>
            </a:r>
          </a:p>
        </p:txBody>
      </p:sp>
    </p:spTree>
    <p:extLst>
      <p:ext uri="{BB962C8B-B14F-4D97-AF65-F5344CB8AC3E}">
        <p14:creationId xmlns:p14="http://schemas.microsoft.com/office/powerpoint/2010/main" val="28356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additive="base">
                                        <p:cTn id="4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0722"/>
                                        </p:tgtEl>
                                        <p:attrNameLst>
                                          <p:attrName>style.visibility</p:attrName>
                                        </p:attrNameLst>
                                      </p:cBhvr>
                                      <p:to>
                                        <p:strVal val="visible"/>
                                      </p:to>
                                    </p:set>
                                    <p:animEffect transition="in" filter="wipe(down)">
                                      <p:cBhvr>
                                        <p:cTn id="58"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163C-934D-3C9F-40B5-07DA65F3BDBB}"/>
              </a:ext>
            </a:extLst>
          </p:cNvPr>
          <p:cNvSpPr>
            <a:spLocks noGrp="1"/>
          </p:cNvSpPr>
          <p:nvPr>
            <p:ph type="title"/>
          </p:nvPr>
        </p:nvSpPr>
        <p:spPr/>
        <p:txBody>
          <a:bodyPr/>
          <a:lstStyle/>
          <a:p>
            <a:r>
              <a:rPr lang="en-GB" sz="4400" b="1" dirty="0">
                <a:solidFill>
                  <a:srgbClr val="FFC000"/>
                </a:solidFill>
                <a:latin typeface="Ink Free" panose="03080402000500000000" pitchFamily="66" charset="0"/>
              </a:rPr>
              <a:t>Georges De La Tour </a:t>
            </a:r>
            <a:r>
              <a:rPr lang="en-GB" sz="2800" b="1" dirty="0">
                <a:latin typeface="Ink Free" panose="03080402000500000000" pitchFamily="66" charset="0"/>
              </a:rPr>
              <a:t>1593-1652</a:t>
            </a:r>
            <a:endParaRPr lang="en-GB" dirty="0"/>
          </a:p>
        </p:txBody>
      </p:sp>
      <p:pic>
        <p:nvPicPr>
          <p:cNvPr id="8196" name="Picture 4" descr="See the source image">
            <a:extLst>
              <a:ext uri="{FF2B5EF4-FFF2-40B4-BE49-F238E27FC236}">
                <a16:creationId xmlns:a16="http://schemas.microsoft.com/office/drawing/2014/main" id="{109F75CA-BDAD-4329-0D58-66A09B12F9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898" y="1584942"/>
            <a:ext cx="5408578" cy="430295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a:extLst>
              <a:ext uri="{FF2B5EF4-FFF2-40B4-BE49-F238E27FC236}">
                <a16:creationId xmlns:a16="http://schemas.microsoft.com/office/drawing/2014/main" id="{1BCE3A42-D45C-E848-05A7-0F23B2A659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588" y="1281751"/>
            <a:ext cx="5864473" cy="4827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D4A340-C5FD-6CD5-9D0E-C7562F261A1D}"/>
              </a:ext>
            </a:extLst>
          </p:cNvPr>
          <p:cNvSpPr txBox="1"/>
          <p:nvPr/>
        </p:nvSpPr>
        <p:spPr>
          <a:xfrm>
            <a:off x="6420255" y="6108970"/>
            <a:ext cx="5564221" cy="369332"/>
          </a:xfrm>
          <a:prstGeom prst="rect">
            <a:avLst/>
          </a:prstGeom>
          <a:noFill/>
        </p:spPr>
        <p:txBody>
          <a:bodyPr wrap="square" rtlCol="0">
            <a:spAutoFit/>
          </a:bodyPr>
          <a:lstStyle/>
          <a:p>
            <a:pPr algn="ctr"/>
            <a:r>
              <a:rPr lang="en-GB" dirty="0" err="1">
                <a:latin typeface="Bodoni MT Condensed" panose="02070606080606020203" pitchFamily="18" charset="0"/>
              </a:rPr>
              <a:t>L’Adoration</a:t>
            </a:r>
            <a:r>
              <a:rPr lang="en-GB" dirty="0">
                <a:latin typeface="Bodoni MT Condensed" panose="02070606080606020203" pitchFamily="18" charset="0"/>
              </a:rPr>
              <a:t> des Mages Georges De La Tour c.1620s</a:t>
            </a:r>
          </a:p>
        </p:txBody>
      </p:sp>
      <p:sp>
        <p:nvSpPr>
          <p:cNvPr id="5" name="TextBox 4">
            <a:extLst>
              <a:ext uri="{FF2B5EF4-FFF2-40B4-BE49-F238E27FC236}">
                <a16:creationId xmlns:a16="http://schemas.microsoft.com/office/drawing/2014/main" id="{18FFC47C-0824-8E5F-3D5C-B7231D69CE67}"/>
              </a:ext>
            </a:extLst>
          </p:cNvPr>
          <p:cNvSpPr txBox="1"/>
          <p:nvPr/>
        </p:nvSpPr>
        <p:spPr>
          <a:xfrm>
            <a:off x="588839" y="6128584"/>
            <a:ext cx="5648528" cy="369332"/>
          </a:xfrm>
          <a:prstGeom prst="rect">
            <a:avLst/>
          </a:prstGeom>
          <a:noFill/>
        </p:spPr>
        <p:txBody>
          <a:bodyPr wrap="square" rtlCol="0">
            <a:spAutoFit/>
          </a:bodyPr>
          <a:lstStyle/>
          <a:p>
            <a:pPr algn="ctr"/>
            <a:r>
              <a:rPr lang="en-GB" dirty="0">
                <a:latin typeface="Bodoni MT Condensed" panose="02070606080606020203" pitchFamily="18" charset="0"/>
              </a:rPr>
              <a:t>The Fortune Teller Georges De La Tour c.1630</a:t>
            </a:r>
          </a:p>
        </p:txBody>
      </p:sp>
    </p:spTree>
    <p:extLst>
      <p:ext uri="{BB962C8B-B14F-4D97-AF65-F5344CB8AC3E}">
        <p14:creationId xmlns:p14="http://schemas.microsoft.com/office/powerpoint/2010/main" val="1968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ppt_x"/>
                                          </p:val>
                                        </p:tav>
                                        <p:tav tm="100000">
                                          <p:val>
                                            <p:strVal val="#ppt_x"/>
                                          </p:val>
                                        </p:tav>
                                      </p:tavLst>
                                    </p:anim>
                                    <p:anim calcmode="lin" valueType="num">
                                      <p:cBhvr additive="base">
                                        <p:cTn id="14"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wheel(1)">
                                      <p:cBhvr>
                                        <p:cTn id="25" dur="2000"/>
                                        <p:tgtEl>
                                          <p:spTgt spid="819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15B0-1C36-99C0-C03F-7243523C6A97}"/>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2E5E8639-2681-A1A9-0195-9165E55812B0}"/>
              </a:ext>
            </a:extLst>
          </p:cNvPr>
          <p:cNvSpPr>
            <a:spLocks noGrp="1"/>
          </p:cNvSpPr>
          <p:nvPr>
            <p:ph type="body"/>
          </p:nvPr>
        </p:nvSpPr>
        <p:spPr/>
        <p:txBody>
          <a:bodyPr/>
          <a:lstStyle/>
          <a:p>
            <a:endParaRPr lang="en-GB"/>
          </a:p>
        </p:txBody>
      </p:sp>
      <p:pic>
        <p:nvPicPr>
          <p:cNvPr id="4098" name="Picture 2" descr="arlequin, 1918 de Pablo Picasso (1881-1973, Spain) | Art cubiste ...">
            <a:extLst>
              <a:ext uri="{FF2B5EF4-FFF2-40B4-BE49-F238E27FC236}">
                <a16:creationId xmlns:a16="http://schemas.microsoft.com/office/drawing/2014/main" id="{6FC08392-6B9E-3CEB-4957-FEECC5D641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6902" y="87549"/>
            <a:ext cx="4803954" cy="61673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76BB83-CFC3-588D-4CF6-6BB451B258B6}"/>
              </a:ext>
            </a:extLst>
          </p:cNvPr>
          <p:cNvSpPr txBox="1"/>
          <p:nvPr/>
        </p:nvSpPr>
        <p:spPr>
          <a:xfrm>
            <a:off x="7357698" y="6254885"/>
            <a:ext cx="4402362" cy="369332"/>
          </a:xfrm>
          <a:prstGeom prst="rect">
            <a:avLst/>
          </a:prstGeom>
          <a:noFill/>
        </p:spPr>
        <p:txBody>
          <a:bodyPr wrap="square" rtlCol="0">
            <a:spAutoFit/>
          </a:bodyPr>
          <a:lstStyle/>
          <a:p>
            <a:pPr algn="ctr"/>
            <a:r>
              <a:rPr lang="en-GB" dirty="0">
                <a:latin typeface="Bodoni MT Condensed" panose="02070606080606020203" pitchFamily="18" charset="0"/>
              </a:rPr>
              <a:t>Arlequin 1918 Pablo Picasso </a:t>
            </a:r>
          </a:p>
        </p:txBody>
      </p:sp>
      <p:pic>
        <p:nvPicPr>
          <p:cNvPr id="4100" name="Picture 4" descr="le musicien, 1918 de Georges Braque (1882-1963, France) | Réplique De ...">
            <a:extLst>
              <a:ext uri="{FF2B5EF4-FFF2-40B4-BE49-F238E27FC236}">
                <a16:creationId xmlns:a16="http://schemas.microsoft.com/office/drawing/2014/main" id="{7869895E-52AD-03F2-BF0E-77C4130960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748" y="16859"/>
            <a:ext cx="3489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BADB4A-72B1-6019-E3DC-A53D33B75092}"/>
              </a:ext>
            </a:extLst>
          </p:cNvPr>
          <p:cNvSpPr txBox="1"/>
          <p:nvPr/>
        </p:nvSpPr>
        <p:spPr>
          <a:xfrm>
            <a:off x="0" y="5963055"/>
            <a:ext cx="2424748" cy="646331"/>
          </a:xfrm>
          <a:prstGeom prst="rect">
            <a:avLst/>
          </a:prstGeom>
          <a:noFill/>
        </p:spPr>
        <p:txBody>
          <a:bodyPr wrap="square" rtlCol="0">
            <a:spAutoFit/>
          </a:bodyPr>
          <a:lstStyle/>
          <a:p>
            <a:r>
              <a:rPr lang="en-GB" dirty="0">
                <a:latin typeface="Bodoni MT Condensed" panose="02070606080606020203" pitchFamily="18" charset="0"/>
              </a:rPr>
              <a:t>La </a:t>
            </a:r>
            <a:r>
              <a:rPr lang="en-GB" dirty="0" err="1">
                <a:latin typeface="Bodoni MT Condensed" panose="02070606080606020203" pitchFamily="18" charset="0"/>
              </a:rPr>
              <a:t>Musicienne</a:t>
            </a:r>
            <a:r>
              <a:rPr lang="en-GB" dirty="0">
                <a:latin typeface="Bodoni MT Condensed" panose="02070606080606020203" pitchFamily="18" charset="0"/>
              </a:rPr>
              <a:t> 1918 Georges Braque</a:t>
            </a:r>
          </a:p>
        </p:txBody>
      </p:sp>
    </p:spTree>
    <p:extLst>
      <p:ext uri="{BB962C8B-B14F-4D97-AF65-F5344CB8AC3E}">
        <p14:creationId xmlns:p14="http://schemas.microsoft.com/office/powerpoint/2010/main" val="32612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in)">
                                      <p:cBhvr>
                                        <p:cTn id="13" dur="20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BED6-99AD-4C94-A2D2-1D0EE860F010}"/>
              </a:ext>
            </a:extLst>
          </p:cNvPr>
          <p:cNvSpPr>
            <a:spLocks noGrp="1"/>
          </p:cNvSpPr>
          <p:nvPr>
            <p:ph type="title"/>
          </p:nvPr>
        </p:nvSpPr>
        <p:spPr/>
        <p:txBody>
          <a:bodyPr/>
          <a:lstStyle/>
          <a:p>
            <a:r>
              <a:rPr lang="en-GB" dirty="0">
                <a:solidFill>
                  <a:srgbClr val="99FFCC"/>
                </a:solidFill>
                <a:latin typeface="Bodoni MT" panose="02070603080606020203" pitchFamily="18" charset="0"/>
              </a:rPr>
              <a:t>Maurice Utrillo </a:t>
            </a:r>
            <a:r>
              <a:rPr lang="en-GB" sz="2800" dirty="0">
                <a:solidFill>
                  <a:srgbClr val="99FFCC"/>
                </a:solidFill>
                <a:latin typeface="Bodoni MT" panose="02070603080606020203" pitchFamily="18" charset="0"/>
              </a:rPr>
              <a:t>(1883-1955)</a:t>
            </a:r>
            <a:endParaRPr lang="en-GB" dirty="0">
              <a:solidFill>
                <a:srgbClr val="99FFCC"/>
              </a:solidFill>
              <a:latin typeface="Bodoni MT" panose="02070603080606020203" pitchFamily="18" charset="0"/>
            </a:endParaRPr>
          </a:p>
        </p:txBody>
      </p:sp>
      <p:sp>
        <p:nvSpPr>
          <p:cNvPr id="3" name="Text Placeholder 2">
            <a:extLst>
              <a:ext uri="{FF2B5EF4-FFF2-40B4-BE49-F238E27FC236}">
                <a16:creationId xmlns:a16="http://schemas.microsoft.com/office/drawing/2014/main" id="{E1E09BA7-71FB-42DA-B84B-0DBDE28490DF}"/>
              </a:ext>
            </a:extLst>
          </p:cNvPr>
          <p:cNvSpPr>
            <a:spLocks noGrp="1"/>
          </p:cNvSpPr>
          <p:nvPr>
            <p:ph type="body"/>
          </p:nvPr>
        </p:nvSpPr>
        <p:spPr>
          <a:xfrm>
            <a:off x="505785" y="2311530"/>
            <a:ext cx="6328648" cy="3976560"/>
          </a:xfrm>
        </p:spPr>
        <p:txBody>
          <a:bodyPr/>
          <a:lstStyle/>
          <a:p>
            <a:r>
              <a:rPr lang="en-GB" sz="3200" dirty="0">
                <a:solidFill>
                  <a:srgbClr val="99FFCC"/>
                </a:solidFill>
                <a:latin typeface="Bodoni MT" panose="02070603080606020203" pitchFamily="18" charset="0"/>
              </a:rPr>
              <a:t>Son of Suzanne Valadon when she was 18</a:t>
            </a:r>
          </a:p>
          <a:p>
            <a:r>
              <a:rPr lang="en-GB" sz="3200" dirty="0">
                <a:solidFill>
                  <a:srgbClr val="99FFCC"/>
                </a:solidFill>
                <a:latin typeface="Bodoni MT" panose="02070603080606020203" pitchFamily="18" charset="0"/>
              </a:rPr>
              <a:t>Did not take painting till he was 21</a:t>
            </a:r>
          </a:p>
          <a:p>
            <a:r>
              <a:rPr lang="en-GB" sz="3200" dirty="0">
                <a:solidFill>
                  <a:srgbClr val="99FFCC"/>
                </a:solidFill>
                <a:latin typeface="Bodoni MT" panose="02070603080606020203" pitchFamily="18" charset="0"/>
              </a:rPr>
              <a:t>Was brought up by Valadon’s mother</a:t>
            </a:r>
          </a:p>
          <a:p>
            <a:r>
              <a:rPr lang="en-GB" sz="3200" dirty="0">
                <a:solidFill>
                  <a:srgbClr val="99FFCC"/>
                </a:solidFill>
                <a:latin typeface="Bodoni MT" panose="02070603080606020203" pitchFamily="18" charset="0"/>
              </a:rPr>
              <a:t>Truanted from school</a:t>
            </a:r>
          </a:p>
          <a:p>
            <a:r>
              <a:rPr lang="en-GB" sz="3200" dirty="0">
                <a:solidFill>
                  <a:srgbClr val="99FFCC"/>
                </a:solidFill>
                <a:latin typeface="Bodoni MT" panose="02070603080606020203" pitchFamily="18" charset="0"/>
              </a:rPr>
              <a:t>Suffered from mental illnesses</a:t>
            </a:r>
          </a:p>
          <a:p>
            <a:r>
              <a:rPr lang="en-GB" sz="3200" dirty="0">
                <a:solidFill>
                  <a:srgbClr val="99FFCC"/>
                </a:solidFill>
                <a:latin typeface="Bodoni MT" panose="02070603080606020203" pitchFamily="18" charset="0"/>
              </a:rPr>
              <a:t>Given to alcoholism</a:t>
            </a:r>
          </a:p>
          <a:p>
            <a:r>
              <a:rPr lang="en-GB" sz="3200" dirty="0">
                <a:solidFill>
                  <a:srgbClr val="99FFCC"/>
                </a:solidFill>
                <a:latin typeface="Bodoni MT" panose="02070603080606020203" pitchFamily="18" charset="0"/>
              </a:rPr>
              <a:t>Was popular artist in Montmartre</a:t>
            </a:r>
          </a:p>
          <a:p>
            <a:endParaRPr lang="en-GB" b="1" dirty="0"/>
          </a:p>
        </p:txBody>
      </p:sp>
      <p:pic>
        <p:nvPicPr>
          <p:cNvPr id="5" name="Picture 4" descr="A person looking at the camera&#10;&#10;Description automatically generated">
            <a:extLst>
              <a:ext uri="{FF2B5EF4-FFF2-40B4-BE49-F238E27FC236}">
                <a16:creationId xmlns:a16="http://schemas.microsoft.com/office/drawing/2014/main" id="{95E84452-8F38-4E42-8CAF-3523776E1A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6350" y="735300"/>
            <a:ext cx="4514850" cy="5715000"/>
          </a:xfrm>
          <a:prstGeom prst="rect">
            <a:avLst/>
          </a:prstGeom>
        </p:spPr>
      </p:pic>
    </p:spTree>
    <p:extLst>
      <p:ext uri="{BB962C8B-B14F-4D97-AF65-F5344CB8AC3E}">
        <p14:creationId xmlns:p14="http://schemas.microsoft.com/office/powerpoint/2010/main" val="4017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arge stone building with a clock tower&#10;&#10;Description automatically generated">
            <a:extLst>
              <a:ext uri="{FF2B5EF4-FFF2-40B4-BE49-F238E27FC236}">
                <a16:creationId xmlns:a16="http://schemas.microsoft.com/office/drawing/2014/main" id="{FE727EF5-8135-4B50-BC15-4A17F65B16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1037" y="55911"/>
            <a:ext cx="4039799" cy="3587001"/>
          </a:xfrm>
          <a:prstGeom prst="rect">
            <a:avLst/>
          </a:prstGeom>
        </p:spPr>
      </p:pic>
      <p:pic>
        <p:nvPicPr>
          <p:cNvPr id="5" name="Picture 4" descr="A castle on top of a building&#10;&#10;Description automatically generated">
            <a:extLst>
              <a:ext uri="{FF2B5EF4-FFF2-40B4-BE49-F238E27FC236}">
                <a16:creationId xmlns:a16="http://schemas.microsoft.com/office/drawing/2014/main" id="{DC021914-E711-4F56-8BA5-C14E464DCE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0812" y="847673"/>
            <a:ext cx="4394432" cy="2283077"/>
          </a:xfrm>
          <a:prstGeom prst="rect">
            <a:avLst/>
          </a:prstGeom>
        </p:spPr>
      </p:pic>
      <p:sp>
        <p:nvSpPr>
          <p:cNvPr id="27" name="Rectangle 26">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55273-BD1F-45EA-B2D1-4497E39A2C27}"/>
              </a:ext>
            </a:extLst>
          </p:cNvPr>
          <p:cNvSpPr>
            <a:spLocks noGrp="1"/>
          </p:cNvSpPr>
          <p:nvPr>
            <p:ph type="title"/>
          </p:nvPr>
        </p:nvSpPr>
        <p:spPr>
          <a:xfrm>
            <a:off x="969264" y="4535424"/>
            <a:ext cx="3685032" cy="1499616"/>
          </a:xfrm>
        </p:spPr>
        <p:txBody>
          <a:bodyPr anchor="t">
            <a:normAutofit/>
          </a:bodyPr>
          <a:lstStyle/>
          <a:p>
            <a:r>
              <a:rPr lang="en-GB" sz="3400" dirty="0">
                <a:solidFill>
                  <a:schemeClr val="bg1"/>
                </a:solidFill>
              </a:rPr>
              <a:t>Maurice Utrillo </a:t>
            </a:r>
            <a:r>
              <a:rPr lang="en-GB" sz="2000" b="1" dirty="0">
                <a:solidFill>
                  <a:schemeClr val="bg1"/>
                </a:solidFill>
              </a:rPr>
              <a:t>(1883-1955)</a:t>
            </a:r>
          </a:p>
        </p:txBody>
      </p:sp>
      <p:sp>
        <p:nvSpPr>
          <p:cNvPr id="3" name="Text Placeholder 2">
            <a:extLst>
              <a:ext uri="{FF2B5EF4-FFF2-40B4-BE49-F238E27FC236}">
                <a16:creationId xmlns:a16="http://schemas.microsoft.com/office/drawing/2014/main" id="{1AE05427-48D4-4DFF-A0C9-33C6B74EC209}"/>
              </a:ext>
            </a:extLst>
          </p:cNvPr>
          <p:cNvSpPr>
            <a:spLocks noGrp="1"/>
          </p:cNvSpPr>
          <p:nvPr>
            <p:ph type="body"/>
          </p:nvPr>
        </p:nvSpPr>
        <p:spPr>
          <a:xfrm>
            <a:off x="5074920" y="4535423"/>
            <a:ext cx="4930626" cy="1586163"/>
          </a:xfrm>
        </p:spPr>
        <p:txBody>
          <a:bodyPr>
            <a:normAutofit/>
          </a:bodyPr>
          <a:lstStyle/>
          <a:p>
            <a:r>
              <a:rPr lang="en-GB" sz="2400" b="1" dirty="0">
                <a:solidFill>
                  <a:schemeClr val="bg1"/>
                </a:solidFill>
              </a:rPr>
              <a:t>Painter of Montmartre</a:t>
            </a:r>
          </a:p>
        </p:txBody>
      </p:sp>
      <p:grpSp>
        <p:nvGrpSpPr>
          <p:cNvPr id="29" name="Group 28">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30"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1"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2FD52A40-A0A4-857D-279C-40B4545D2980}"/>
              </a:ext>
            </a:extLst>
          </p:cNvPr>
          <p:cNvSpPr txBox="1"/>
          <p:nvPr/>
        </p:nvSpPr>
        <p:spPr>
          <a:xfrm>
            <a:off x="-113953" y="3642912"/>
            <a:ext cx="3917468" cy="369332"/>
          </a:xfrm>
          <a:prstGeom prst="rect">
            <a:avLst/>
          </a:prstGeom>
          <a:noFill/>
        </p:spPr>
        <p:txBody>
          <a:bodyPr wrap="square" rtlCol="0">
            <a:spAutoFit/>
          </a:bodyPr>
          <a:lstStyle/>
          <a:p>
            <a:pPr algn="ctr"/>
            <a:r>
              <a:rPr lang="en-GB" dirty="0">
                <a:latin typeface="Bodoni MT Condensed" panose="02070606080606020203" pitchFamily="18" charset="0"/>
              </a:rPr>
              <a:t>Eglise St Pierre 1927 Maurice Utrillo</a:t>
            </a:r>
          </a:p>
        </p:txBody>
      </p:sp>
      <p:sp>
        <p:nvSpPr>
          <p:cNvPr id="6" name="TextBox 5">
            <a:extLst>
              <a:ext uri="{FF2B5EF4-FFF2-40B4-BE49-F238E27FC236}">
                <a16:creationId xmlns:a16="http://schemas.microsoft.com/office/drawing/2014/main" id="{C1E74841-A200-4F21-6FA7-AB529E8E001F}"/>
              </a:ext>
            </a:extLst>
          </p:cNvPr>
          <p:cNvSpPr txBox="1"/>
          <p:nvPr/>
        </p:nvSpPr>
        <p:spPr>
          <a:xfrm>
            <a:off x="3990812" y="3153416"/>
            <a:ext cx="4826585" cy="369332"/>
          </a:xfrm>
          <a:prstGeom prst="rect">
            <a:avLst/>
          </a:prstGeom>
          <a:noFill/>
        </p:spPr>
        <p:txBody>
          <a:bodyPr wrap="square" rtlCol="0">
            <a:spAutoFit/>
          </a:bodyPr>
          <a:lstStyle/>
          <a:p>
            <a:pPr algn="ctr"/>
            <a:r>
              <a:rPr lang="en-GB" dirty="0">
                <a:latin typeface="Bodoni MT Condensed" panose="02070606080606020203" pitchFamily="18" charset="0"/>
              </a:rPr>
              <a:t>Coin de la Rue </a:t>
            </a:r>
            <a:r>
              <a:rPr lang="en-GB" dirty="0" err="1">
                <a:latin typeface="Bodoni MT Condensed" panose="02070606080606020203" pitchFamily="18" charset="0"/>
              </a:rPr>
              <a:t>Custine</a:t>
            </a:r>
            <a:r>
              <a:rPr lang="en-GB" dirty="0">
                <a:latin typeface="Bodoni MT Condensed" panose="02070606080606020203" pitchFamily="18" charset="0"/>
              </a:rPr>
              <a:t> 1914 Maurice Utrillo</a:t>
            </a:r>
          </a:p>
        </p:txBody>
      </p:sp>
      <p:pic>
        <p:nvPicPr>
          <p:cNvPr id="5122" name="Picture 2" descr="Montmartre Le Moulin de Galette, 1949 by Maurice Utrillo on artnet">
            <a:extLst>
              <a:ext uri="{FF2B5EF4-FFF2-40B4-BE49-F238E27FC236}">
                <a16:creationId xmlns:a16="http://schemas.microsoft.com/office/drawing/2014/main" id="{4C477839-9136-ED85-3782-8612DF7E3C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5244" y="210639"/>
            <a:ext cx="3743573" cy="31274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DC0C91-319F-78F7-4E9A-6E4EB2FB62CD}"/>
              </a:ext>
            </a:extLst>
          </p:cNvPr>
          <p:cNvSpPr txBox="1"/>
          <p:nvPr/>
        </p:nvSpPr>
        <p:spPr>
          <a:xfrm>
            <a:off x="8521430" y="3429000"/>
            <a:ext cx="3670570" cy="369332"/>
          </a:xfrm>
          <a:prstGeom prst="rect">
            <a:avLst/>
          </a:prstGeom>
          <a:noFill/>
        </p:spPr>
        <p:txBody>
          <a:bodyPr wrap="square" rtlCol="0">
            <a:spAutoFit/>
          </a:bodyPr>
          <a:lstStyle/>
          <a:p>
            <a:pPr algn="ctr"/>
            <a:r>
              <a:rPr lang="en-GB" dirty="0">
                <a:latin typeface="Bodoni MT Condensed" panose="02070606080606020203" pitchFamily="18" charset="0"/>
              </a:rPr>
              <a:t>Le Moulin de la galette 1949 Maurice Utrillo</a:t>
            </a:r>
          </a:p>
        </p:txBody>
      </p:sp>
    </p:spTree>
    <p:extLst>
      <p:ext uri="{BB962C8B-B14F-4D97-AF65-F5344CB8AC3E}">
        <p14:creationId xmlns:p14="http://schemas.microsoft.com/office/powerpoint/2010/main" val="24907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barn(inVertical)">
                                      <p:cBhvr>
                                        <p:cTn id="41" dur="500"/>
                                        <p:tgtEl>
                                          <p:spTgt spid="51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4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narrow city street with old buildings in the background&#10;&#10;Description automatically generated">
            <a:extLst>
              <a:ext uri="{FF2B5EF4-FFF2-40B4-BE49-F238E27FC236}">
                <a16:creationId xmlns:a16="http://schemas.microsoft.com/office/drawing/2014/main" id="{87CE9DE9-316F-46CF-8669-BD073C4969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descr="A group of people walking down a street next to a building&#10;&#10;Description automatically generated">
            <a:extLst>
              <a:ext uri="{FF2B5EF4-FFF2-40B4-BE49-F238E27FC236}">
                <a16:creationId xmlns:a16="http://schemas.microsoft.com/office/drawing/2014/main" id="{B35151B0-B49B-4C67-9CDB-DD624E3F9A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close up of an old building&#10;&#10;Description automatically generated">
            <a:extLst>
              <a:ext uri="{FF2B5EF4-FFF2-40B4-BE49-F238E27FC236}">
                <a16:creationId xmlns:a16="http://schemas.microsoft.com/office/drawing/2014/main" id="{704D40C8-671C-4F57-97A1-585772DDEA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2"/>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C79180-E77D-4767-9493-7603DBEDF919}"/>
              </a:ext>
            </a:extLst>
          </p:cNvPr>
          <p:cNvSpPr>
            <a:spLocks noGrp="1"/>
          </p:cNvSpPr>
          <p:nvPr>
            <p:ph type="title"/>
          </p:nvPr>
        </p:nvSpPr>
        <p:spPr>
          <a:xfrm>
            <a:off x="448056" y="685800"/>
            <a:ext cx="4922338" cy="1325563"/>
          </a:xfrm>
        </p:spPr>
        <p:txBody>
          <a:bodyPr>
            <a:normAutofit/>
          </a:bodyPr>
          <a:lstStyle/>
          <a:p>
            <a:r>
              <a:rPr lang="en-GB" sz="3400" dirty="0">
                <a:solidFill>
                  <a:srgbClr val="99FFCC"/>
                </a:solidFill>
                <a:latin typeface="Bodoni MT" panose="02070603080606020203" pitchFamily="18" charset="0"/>
              </a:rPr>
              <a:t>Maurice Utrillo </a:t>
            </a:r>
            <a:r>
              <a:rPr lang="en-GB" sz="1800" dirty="0">
                <a:solidFill>
                  <a:srgbClr val="99FFCC"/>
                </a:solidFill>
                <a:latin typeface="Bodoni MT" panose="02070603080606020203" pitchFamily="18" charset="0"/>
              </a:rPr>
              <a:t>(1883-1955)</a:t>
            </a:r>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D998FB0-C948-4BAF-AEBB-5009F605398B}"/>
              </a:ext>
            </a:extLst>
          </p:cNvPr>
          <p:cNvSpPr>
            <a:spLocks noGrp="1"/>
          </p:cNvSpPr>
          <p:nvPr>
            <p:ph type="body"/>
          </p:nvPr>
        </p:nvSpPr>
        <p:spPr>
          <a:xfrm>
            <a:off x="128016" y="107004"/>
            <a:ext cx="4922338" cy="578796"/>
          </a:xfrm>
        </p:spPr>
        <p:txBody>
          <a:bodyPr>
            <a:normAutofit/>
          </a:bodyPr>
          <a:lstStyle/>
          <a:p>
            <a:r>
              <a:rPr lang="en-GB" sz="1100" dirty="0">
                <a:solidFill>
                  <a:srgbClr val="FFFF00"/>
                </a:solidFill>
                <a:latin typeface="Bodoni MT Condensed" panose="02070606080606020203" pitchFamily="18" charset="0"/>
                <a:hlinkClick r:id="rId5">
                  <a:extLst>
                    <a:ext uri="{A12FA001-AC4F-418D-AE19-62706E023703}">
                      <ahyp:hlinkClr xmlns:ahyp="http://schemas.microsoft.com/office/drawing/2018/hyperlinkcolor" val="tx"/>
                    </a:ext>
                  </a:extLst>
                </a:hlinkClick>
              </a:rPr>
              <a:t>https://www.bing.com/videos/search?q=maurice+utrillo&amp;&amp;view=detail&amp;mid=70C3B1616412BE478E5E70C3B1616412BE478E5E&amp;&amp;FORM=VRDGAR&amp;ru=%2Fvideos%2Fsearch%3Fq%3Dmaurice%2Butrillo%26FORM%3DHDRSC3</a:t>
            </a:r>
            <a:r>
              <a:rPr lang="en-GB" sz="1100" dirty="0">
                <a:solidFill>
                  <a:srgbClr val="FFFF00"/>
                </a:solidFill>
                <a:latin typeface="Bodoni MT Condensed" panose="02070606080606020203" pitchFamily="18" charset="0"/>
              </a:rPr>
              <a:t> </a:t>
            </a:r>
          </a:p>
          <a:p>
            <a:endParaRPr lang="en-GB" sz="2000" dirty="0"/>
          </a:p>
        </p:txBody>
      </p:sp>
      <p:sp>
        <p:nvSpPr>
          <p:cNvPr id="4" name="TextBox 3">
            <a:extLst>
              <a:ext uri="{FF2B5EF4-FFF2-40B4-BE49-F238E27FC236}">
                <a16:creationId xmlns:a16="http://schemas.microsoft.com/office/drawing/2014/main" id="{4137877A-1B21-F25B-78A5-A36BD71FC612}"/>
              </a:ext>
            </a:extLst>
          </p:cNvPr>
          <p:cNvSpPr txBox="1"/>
          <p:nvPr/>
        </p:nvSpPr>
        <p:spPr>
          <a:xfrm>
            <a:off x="680936" y="4056434"/>
            <a:ext cx="4689458" cy="646331"/>
          </a:xfrm>
          <a:prstGeom prst="rect">
            <a:avLst/>
          </a:prstGeom>
          <a:noFill/>
        </p:spPr>
        <p:txBody>
          <a:bodyPr wrap="square" rtlCol="0">
            <a:spAutoFit/>
          </a:bodyPr>
          <a:lstStyle/>
          <a:p>
            <a:r>
              <a:rPr lang="en-GB" dirty="0">
                <a:solidFill>
                  <a:srgbClr val="99FFCC"/>
                </a:solidFill>
                <a:latin typeface="Bodoni MT" panose="02070603080606020203" pitchFamily="18" charset="0"/>
              </a:rPr>
              <a:t>Montmartre Sous la  </a:t>
            </a:r>
            <a:r>
              <a:rPr lang="en-GB" dirty="0" err="1">
                <a:solidFill>
                  <a:srgbClr val="99FFCC"/>
                </a:solidFill>
                <a:latin typeface="Bodoni MT" panose="02070603080606020203" pitchFamily="18" charset="0"/>
              </a:rPr>
              <a:t>Neige</a:t>
            </a:r>
            <a:r>
              <a:rPr lang="en-GB" dirty="0">
                <a:solidFill>
                  <a:srgbClr val="99FFCC"/>
                </a:solidFill>
                <a:latin typeface="Bodoni MT" panose="02070603080606020203" pitchFamily="18" charset="0"/>
              </a:rPr>
              <a:t> c.1920-1930 Maurice Utrillo</a:t>
            </a:r>
          </a:p>
        </p:txBody>
      </p:sp>
      <p:pic>
        <p:nvPicPr>
          <p:cNvPr id="6146" name="Picture 2" descr="Maurice Utrillo (1883-1955) Les Anciens Moulins De La Galette ...">
            <a:extLst>
              <a:ext uri="{FF2B5EF4-FFF2-40B4-BE49-F238E27FC236}">
                <a16:creationId xmlns:a16="http://schemas.microsoft.com/office/drawing/2014/main" id="{B6D9EDD6-D8F4-1702-E3E2-A50AC797E1A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5613" y="0"/>
            <a:ext cx="8739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C029CA-8DA2-412A-E6BA-F0D33D5676C2}"/>
              </a:ext>
            </a:extLst>
          </p:cNvPr>
          <p:cNvSpPr txBox="1"/>
          <p:nvPr/>
        </p:nvSpPr>
        <p:spPr>
          <a:xfrm>
            <a:off x="198133" y="5638539"/>
            <a:ext cx="1586965" cy="923330"/>
          </a:xfrm>
          <a:prstGeom prst="rect">
            <a:avLst/>
          </a:prstGeom>
          <a:noFill/>
        </p:spPr>
        <p:txBody>
          <a:bodyPr wrap="square" rtlCol="0">
            <a:spAutoFit/>
          </a:bodyPr>
          <a:lstStyle/>
          <a:p>
            <a:r>
              <a:rPr lang="en-GB" dirty="0">
                <a:solidFill>
                  <a:srgbClr val="99FFCC"/>
                </a:solidFill>
                <a:latin typeface="Bodoni MT Condensed" panose="02070606080606020203" pitchFamily="18" charset="0"/>
              </a:rPr>
              <a:t>Les </a:t>
            </a:r>
            <a:r>
              <a:rPr lang="en-GB" dirty="0" err="1">
                <a:solidFill>
                  <a:srgbClr val="99FFCC"/>
                </a:solidFill>
                <a:latin typeface="Bodoni MT Condensed" panose="02070606080606020203" pitchFamily="18" charset="0"/>
              </a:rPr>
              <a:t>Anciens</a:t>
            </a:r>
            <a:r>
              <a:rPr lang="en-GB" dirty="0">
                <a:solidFill>
                  <a:srgbClr val="99FFCC"/>
                </a:solidFill>
                <a:latin typeface="Bodoni MT Condensed" panose="02070606080606020203" pitchFamily="18" charset="0"/>
              </a:rPr>
              <a:t> Moulins de la Galette 1922 Maurice Utrillo</a:t>
            </a:r>
          </a:p>
        </p:txBody>
      </p:sp>
    </p:spTree>
    <p:extLst>
      <p:ext uri="{BB962C8B-B14F-4D97-AF65-F5344CB8AC3E}">
        <p14:creationId xmlns:p14="http://schemas.microsoft.com/office/powerpoint/2010/main" val="33929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146"/>
                                        </p:tgtEl>
                                        <p:attrNameLst>
                                          <p:attrName>style.visibility</p:attrName>
                                        </p:attrNameLst>
                                      </p:cBhvr>
                                      <p:to>
                                        <p:strVal val="visible"/>
                                      </p:to>
                                    </p:set>
                                    <p:animEffect transition="in" filter="wipe(down)">
                                      <p:cBhvr>
                                        <p:cTn id="34" dur="500"/>
                                        <p:tgtEl>
                                          <p:spTgt spid="614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1AD3731-5229-4AF3-9A18-9D58728A507B}"/>
              </a:ext>
            </a:extLst>
          </p:cNvPr>
          <p:cNvSpPr>
            <a:spLocks noGrp="1"/>
          </p:cNvSpPr>
          <p:nvPr>
            <p:ph type="title"/>
          </p:nvPr>
        </p:nvSpPr>
        <p:spPr>
          <a:xfrm>
            <a:off x="1047280" y="759805"/>
            <a:ext cx="10306520" cy="1325563"/>
          </a:xfrm>
        </p:spPr>
        <p:txBody>
          <a:bodyPr>
            <a:normAutofit/>
          </a:bodyPr>
          <a:lstStyle/>
          <a:p>
            <a:r>
              <a:rPr lang="en-GB" sz="4000" b="1" dirty="0">
                <a:solidFill>
                  <a:srgbClr val="552579"/>
                </a:solidFill>
                <a:latin typeface="Bodoni MT" panose="02070603080606020203" pitchFamily="18" charset="0"/>
              </a:rPr>
              <a:t>Alfred Latour </a:t>
            </a:r>
            <a:r>
              <a:rPr lang="en-GB" sz="2400" b="1" dirty="0">
                <a:solidFill>
                  <a:srgbClr val="552579"/>
                </a:solidFill>
                <a:latin typeface="Bodoni MT" panose="02070603080606020203" pitchFamily="18" charset="0"/>
              </a:rPr>
              <a:t>(1888-1965)</a:t>
            </a:r>
          </a:p>
        </p:txBody>
      </p:sp>
      <p:sp>
        <p:nvSpPr>
          <p:cNvPr id="3" name="Text Placeholder 2">
            <a:extLst>
              <a:ext uri="{FF2B5EF4-FFF2-40B4-BE49-F238E27FC236}">
                <a16:creationId xmlns:a16="http://schemas.microsoft.com/office/drawing/2014/main" id="{73CFCDC2-73B4-4A8A-8325-3F4F9A67C103}"/>
              </a:ext>
            </a:extLst>
          </p:cNvPr>
          <p:cNvSpPr>
            <a:spLocks noGrp="1"/>
          </p:cNvSpPr>
          <p:nvPr>
            <p:ph type="body"/>
          </p:nvPr>
        </p:nvSpPr>
        <p:spPr>
          <a:xfrm>
            <a:off x="1424904" y="2494450"/>
            <a:ext cx="4053545" cy="3563159"/>
          </a:xfrm>
        </p:spPr>
        <p:txBody>
          <a:bodyPr>
            <a:normAutofit/>
          </a:bodyPr>
          <a:lstStyle/>
          <a:p>
            <a:pPr>
              <a:spcAft>
                <a:spcPts val="600"/>
              </a:spcAft>
            </a:pPr>
            <a:r>
              <a:rPr lang="en-GB" sz="2400" dirty="0">
                <a:solidFill>
                  <a:srgbClr val="99FFCC"/>
                </a:solidFill>
                <a:latin typeface="Bodoni MT Condensed" panose="02070606080606020203" pitchFamily="18" charset="0"/>
              </a:rPr>
              <a:t>Painter</a:t>
            </a:r>
          </a:p>
          <a:p>
            <a:pPr>
              <a:spcAft>
                <a:spcPts val="600"/>
              </a:spcAft>
            </a:pPr>
            <a:r>
              <a:rPr lang="en-GB" sz="2400" dirty="0">
                <a:solidFill>
                  <a:srgbClr val="99FFCC"/>
                </a:solidFill>
                <a:latin typeface="Bodoni MT Condensed" panose="02070606080606020203" pitchFamily="18" charset="0"/>
              </a:rPr>
              <a:t>Graphic Designer</a:t>
            </a:r>
          </a:p>
          <a:p>
            <a:pPr>
              <a:spcAft>
                <a:spcPts val="600"/>
              </a:spcAft>
            </a:pPr>
            <a:r>
              <a:rPr lang="en-GB" sz="2400" dirty="0">
                <a:solidFill>
                  <a:srgbClr val="99FFCC"/>
                </a:solidFill>
                <a:latin typeface="Bodoni MT Condensed" panose="02070606080606020203" pitchFamily="18" charset="0"/>
              </a:rPr>
              <a:t>Engraver</a:t>
            </a:r>
          </a:p>
          <a:p>
            <a:pPr>
              <a:spcAft>
                <a:spcPts val="600"/>
              </a:spcAft>
            </a:pPr>
            <a:r>
              <a:rPr lang="en-GB" sz="2400" dirty="0">
                <a:solidFill>
                  <a:srgbClr val="99FFCC"/>
                </a:solidFill>
                <a:latin typeface="Bodoni MT Condensed" panose="02070606080606020203" pitchFamily="18" charset="0"/>
              </a:rPr>
              <a:t>Little known in his time</a:t>
            </a:r>
          </a:p>
          <a:p>
            <a:pPr>
              <a:spcAft>
                <a:spcPts val="600"/>
              </a:spcAft>
            </a:pPr>
            <a:r>
              <a:rPr lang="en-GB" sz="2400" dirty="0">
                <a:solidFill>
                  <a:srgbClr val="99FFCC"/>
                </a:solidFill>
                <a:latin typeface="Bodoni MT Condensed" panose="02070606080606020203" pitchFamily="18" charset="0"/>
              </a:rPr>
              <a:t>Produced vast amounts of art</a:t>
            </a:r>
          </a:p>
          <a:p>
            <a:pPr>
              <a:spcAft>
                <a:spcPts val="600"/>
              </a:spcAft>
            </a:pPr>
            <a:r>
              <a:rPr lang="en-GB" sz="2400" dirty="0">
                <a:solidFill>
                  <a:srgbClr val="99FFCC"/>
                </a:solidFill>
                <a:latin typeface="Bodoni MT Condensed" panose="02070606080606020203" pitchFamily="18" charset="0"/>
              </a:rPr>
              <a:t>Turned his hand to photography</a:t>
            </a:r>
          </a:p>
          <a:p>
            <a:pPr>
              <a:spcAft>
                <a:spcPts val="600"/>
              </a:spcAft>
            </a:pPr>
            <a:r>
              <a:rPr lang="en-GB" sz="2400" dirty="0">
                <a:solidFill>
                  <a:srgbClr val="99FFCC"/>
                </a:solidFill>
                <a:latin typeface="Bodoni MT Condensed" panose="02070606080606020203" pitchFamily="18" charset="0"/>
              </a:rPr>
              <a:t>Beginning to emerge from obscurity</a:t>
            </a:r>
          </a:p>
        </p:txBody>
      </p:sp>
      <p:pic>
        <p:nvPicPr>
          <p:cNvPr id="5" name="Picture 4" descr="A black and white photo of a person&#10;&#10;Description automatically generated">
            <a:extLst>
              <a:ext uri="{FF2B5EF4-FFF2-40B4-BE49-F238E27FC236}">
                <a16:creationId xmlns:a16="http://schemas.microsoft.com/office/drawing/2014/main" id="{2F1D2F5F-6178-4AAB-93B3-7D5ACC6025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098892" y="2492376"/>
            <a:ext cx="4802404" cy="3563372"/>
          </a:xfrm>
          <a:prstGeom prst="rect">
            <a:avLst/>
          </a:prstGeom>
        </p:spPr>
      </p:pic>
    </p:spTree>
    <p:extLst>
      <p:ext uri="{BB962C8B-B14F-4D97-AF65-F5344CB8AC3E}">
        <p14:creationId xmlns:p14="http://schemas.microsoft.com/office/powerpoint/2010/main" val="11063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vehicle, sitting, parked, beach&#10;&#10;Description automatically generated">
            <a:extLst>
              <a:ext uri="{FF2B5EF4-FFF2-40B4-BE49-F238E27FC236}">
                <a16:creationId xmlns:a16="http://schemas.microsoft.com/office/drawing/2014/main" id="{12A24300-C7BA-4363-90D8-71E971D000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1566" y="188777"/>
            <a:ext cx="4237185" cy="3220260"/>
          </a:xfrm>
          <a:prstGeom prst="rect">
            <a:avLst/>
          </a:prstGeom>
        </p:spPr>
      </p:pic>
      <p:sp>
        <p:nvSpPr>
          <p:cNvPr id="16" name="Rectangle 15">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1C93E-6EBC-4763-9F52-E7C9063A9106}"/>
              </a:ext>
            </a:extLst>
          </p:cNvPr>
          <p:cNvSpPr>
            <a:spLocks noGrp="1"/>
          </p:cNvSpPr>
          <p:nvPr>
            <p:ph type="title"/>
          </p:nvPr>
        </p:nvSpPr>
        <p:spPr>
          <a:xfrm>
            <a:off x="969264" y="4535424"/>
            <a:ext cx="3685032" cy="1499616"/>
          </a:xfrm>
        </p:spPr>
        <p:txBody>
          <a:bodyPr anchor="t">
            <a:normAutofit/>
          </a:bodyPr>
          <a:lstStyle/>
          <a:p>
            <a:r>
              <a:rPr lang="en-GB" sz="3200" b="1" dirty="0">
                <a:solidFill>
                  <a:schemeClr val="bg1"/>
                </a:solidFill>
              </a:rPr>
              <a:t>Alfred Latour </a:t>
            </a:r>
            <a:br>
              <a:rPr lang="en-GB" sz="3400" dirty="0">
                <a:solidFill>
                  <a:schemeClr val="bg1"/>
                </a:solidFill>
              </a:rPr>
            </a:br>
            <a:r>
              <a:rPr lang="en-GB" sz="2800" dirty="0">
                <a:solidFill>
                  <a:schemeClr val="bg1"/>
                </a:solidFill>
              </a:rPr>
              <a:t>(1888-1964)</a:t>
            </a:r>
          </a:p>
        </p:txBody>
      </p:sp>
      <p:sp>
        <p:nvSpPr>
          <p:cNvPr id="3" name="Text Placeholder 2">
            <a:extLst>
              <a:ext uri="{FF2B5EF4-FFF2-40B4-BE49-F238E27FC236}">
                <a16:creationId xmlns:a16="http://schemas.microsoft.com/office/drawing/2014/main" id="{1F12B5CF-0D07-40C8-810F-B5108F3286A8}"/>
              </a:ext>
            </a:extLst>
          </p:cNvPr>
          <p:cNvSpPr>
            <a:spLocks noGrp="1"/>
          </p:cNvSpPr>
          <p:nvPr>
            <p:ph type="body"/>
          </p:nvPr>
        </p:nvSpPr>
        <p:spPr>
          <a:xfrm>
            <a:off x="5074920" y="4535423"/>
            <a:ext cx="4930626" cy="1586163"/>
          </a:xfrm>
        </p:spPr>
        <p:txBody>
          <a:bodyPr>
            <a:normAutofit/>
          </a:bodyPr>
          <a:lstStyle/>
          <a:p>
            <a:pPr marL="0" indent="0">
              <a:buNone/>
            </a:pPr>
            <a:r>
              <a:rPr lang="en-GB" sz="3200" b="1" dirty="0">
                <a:solidFill>
                  <a:schemeClr val="bg1"/>
                </a:solidFill>
              </a:rPr>
              <a:t>Painter</a:t>
            </a:r>
          </a:p>
        </p:txBody>
      </p:sp>
      <p:grpSp>
        <p:nvGrpSpPr>
          <p:cNvPr id="18" name="Group 17">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19"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618FDAF4-FFB1-9325-D838-F024FE386ABE}"/>
              </a:ext>
            </a:extLst>
          </p:cNvPr>
          <p:cNvSpPr txBox="1"/>
          <p:nvPr/>
        </p:nvSpPr>
        <p:spPr>
          <a:xfrm>
            <a:off x="4371199" y="3344593"/>
            <a:ext cx="4237185" cy="369332"/>
          </a:xfrm>
          <a:prstGeom prst="rect">
            <a:avLst/>
          </a:prstGeom>
          <a:noFill/>
        </p:spPr>
        <p:txBody>
          <a:bodyPr wrap="square" rtlCol="0">
            <a:spAutoFit/>
          </a:bodyPr>
          <a:lstStyle/>
          <a:p>
            <a:pPr algn="ctr"/>
            <a:r>
              <a:rPr lang="fr-FR" dirty="0">
                <a:latin typeface="Bodoni MT Condensed" panose="02070606080606020203" pitchFamily="18" charset="0"/>
              </a:rPr>
              <a:t>Eygalières c.1933 Alfred Latour  </a:t>
            </a:r>
          </a:p>
        </p:txBody>
      </p:sp>
      <p:pic>
        <p:nvPicPr>
          <p:cNvPr id="7170" name="Picture 2" descr="ALFRED LATOUR (PARIS 1888 – EYGALIERES 1964) LA SEINE- La CATHEDRALE ...">
            <a:extLst>
              <a:ext uri="{FF2B5EF4-FFF2-40B4-BE49-F238E27FC236}">
                <a16:creationId xmlns:a16="http://schemas.microsoft.com/office/drawing/2014/main" id="{58ECD65E-D782-543E-9A38-1CCD0F4664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9963"/>
            <a:ext cx="38481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66711-72EB-98A1-4FAF-5668424839D4}"/>
              </a:ext>
            </a:extLst>
          </p:cNvPr>
          <p:cNvSpPr txBox="1"/>
          <p:nvPr/>
        </p:nvSpPr>
        <p:spPr>
          <a:xfrm>
            <a:off x="272374" y="3448963"/>
            <a:ext cx="3775262" cy="369332"/>
          </a:xfrm>
          <a:prstGeom prst="rect">
            <a:avLst/>
          </a:prstGeom>
          <a:noFill/>
        </p:spPr>
        <p:txBody>
          <a:bodyPr wrap="square" rtlCol="0">
            <a:spAutoFit/>
          </a:bodyPr>
          <a:lstStyle/>
          <a:p>
            <a:pPr algn="ctr"/>
            <a:r>
              <a:rPr lang="en-GB" dirty="0">
                <a:latin typeface="Bodoni MT Condensed" panose="02070606080606020203" pitchFamily="18" charset="0"/>
              </a:rPr>
              <a:t>Notre-Dame de Paris c.1913 Alfred Latour</a:t>
            </a:r>
          </a:p>
        </p:txBody>
      </p:sp>
      <p:pic>
        <p:nvPicPr>
          <p:cNvPr id="7172" name="Picture 4" descr="Alfred Latour | Art, Illustration, Tapestry">
            <a:extLst>
              <a:ext uri="{FF2B5EF4-FFF2-40B4-BE49-F238E27FC236}">
                <a16:creationId xmlns:a16="http://schemas.microsoft.com/office/drawing/2014/main" id="{4A2B606F-9A0F-A043-C04C-901C9E1D425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80435" y="237566"/>
            <a:ext cx="3943255" cy="29937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FBB18B-BD35-82E3-D744-2198063F8F8B}"/>
              </a:ext>
            </a:extLst>
          </p:cNvPr>
          <p:cNvSpPr txBox="1"/>
          <p:nvPr/>
        </p:nvSpPr>
        <p:spPr>
          <a:xfrm>
            <a:off x="8356060" y="3231360"/>
            <a:ext cx="3563566" cy="369332"/>
          </a:xfrm>
          <a:prstGeom prst="rect">
            <a:avLst/>
          </a:prstGeom>
          <a:noFill/>
        </p:spPr>
        <p:txBody>
          <a:bodyPr wrap="square" rtlCol="0">
            <a:spAutoFit/>
          </a:bodyPr>
          <a:lstStyle/>
          <a:p>
            <a:pPr algn="ctr"/>
            <a:r>
              <a:rPr lang="en-GB" dirty="0" err="1">
                <a:latin typeface="Bodoni MT Condensed" panose="02070606080606020203" pitchFamily="18" charset="0"/>
              </a:rPr>
              <a:t>Paysage</a:t>
            </a:r>
            <a:r>
              <a:rPr lang="en-GB" dirty="0">
                <a:latin typeface="Bodoni MT Condensed" panose="02070606080606020203" pitchFamily="18" charset="0"/>
              </a:rPr>
              <a:t> avec </a:t>
            </a:r>
            <a:r>
              <a:rPr lang="en-GB" dirty="0" err="1">
                <a:latin typeface="Bodoni MT Condensed" panose="02070606080606020203" pitchFamily="18" charset="0"/>
              </a:rPr>
              <a:t>Arbre</a:t>
            </a:r>
            <a:r>
              <a:rPr lang="en-GB" dirty="0">
                <a:latin typeface="Bodoni MT Condensed" panose="02070606080606020203" pitchFamily="18" charset="0"/>
              </a:rPr>
              <a:t> Rose c.1950 Alfred Latour</a:t>
            </a:r>
          </a:p>
        </p:txBody>
      </p:sp>
    </p:spTree>
    <p:extLst>
      <p:ext uri="{BB962C8B-B14F-4D97-AF65-F5344CB8AC3E}">
        <p14:creationId xmlns:p14="http://schemas.microsoft.com/office/powerpoint/2010/main" val="31518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barn(inVertical)">
                                      <p:cBhvr>
                                        <p:cTn id="19" dur="500"/>
                                        <p:tgtEl>
                                          <p:spTgt spid="717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172"/>
                                        </p:tgtEl>
                                        <p:attrNameLst>
                                          <p:attrName>style.visibility</p:attrName>
                                        </p:attrNameLst>
                                      </p:cBhvr>
                                      <p:to>
                                        <p:strVal val="visible"/>
                                      </p:to>
                                    </p:set>
                                    <p:animEffect transition="in" filter="barn(inVertical)">
                                      <p:cBhvr>
                                        <p:cTn id="41" dur="500"/>
                                        <p:tgtEl>
                                          <p:spTgt spid="717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ffiti covered wall&#10;&#10;Description automatically generated">
            <a:extLst>
              <a:ext uri="{FF2B5EF4-FFF2-40B4-BE49-F238E27FC236}">
                <a16:creationId xmlns:a16="http://schemas.microsoft.com/office/drawing/2014/main" id="{17937101-9205-49E3-803A-223EFE035B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1" y="-18847"/>
            <a:ext cx="3922776" cy="3937609"/>
          </a:xfrm>
          <a:prstGeom prst="rect">
            <a:avLst/>
          </a:prstGeom>
        </p:spPr>
      </p:pic>
      <p:pic>
        <p:nvPicPr>
          <p:cNvPr id="9" name="Picture 8">
            <a:extLst>
              <a:ext uri="{FF2B5EF4-FFF2-40B4-BE49-F238E27FC236}">
                <a16:creationId xmlns:a16="http://schemas.microsoft.com/office/drawing/2014/main" id="{CF2370DF-7468-440F-A8FA-3AE54A2E1A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59069" y="-6"/>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0AE1F8-D052-4A14-80D0-C88F89B8DCF3}"/>
              </a:ext>
            </a:extLst>
          </p:cNvPr>
          <p:cNvSpPr>
            <a:spLocks noGrp="1"/>
          </p:cNvSpPr>
          <p:nvPr>
            <p:ph type="title"/>
          </p:nvPr>
        </p:nvSpPr>
        <p:spPr>
          <a:xfrm>
            <a:off x="865325" y="4462819"/>
            <a:ext cx="2869683" cy="1608383"/>
          </a:xfrm>
        </p:spPr>
        <p:txBody>
          <a:bodyPr>
            <a:normAutofit/>
          </a:bodyPr>
          <a:lstStyle/>
          <a:p>
            <a:r>
              <a:rPr lang="en-GB" sz="3200" b="1" dirty="0">
                <a:solidFill>
                  <a:srgbClr val="99FFCC"/>
                </a:solidFill>
              </a:rPr>
              <a:t>Alfred Latour </a:t>
            </a:r>
            <a:r>
              <a:rPr lang="en-GB" sz="2400" dirty="0">
                <a:solidFill>
                  <a:srgbClr val="99FFCC"/>
                </a:solidFill>
              </a:rPr>
              <a:t>(1888-1964)</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7892137-13C6-4524-B087-5DA2B0977BA9}"/>
              </a:ext>
            </a:extLst>
          </p:cNvPr>
          <p:cNvSpPr>
            <a:spLocks noGrp="1"/>
          </p:cNvSpPr>
          <p:nvPr>
            <p:ph type="body"/>
          </p:nvPr>
        </p:nvSpPr>
        <p:spPr>
          <a:xfrm>
            <a:off x="4131633" y="4464872"/>
            <a:ext cx="3712464" cy="1608383"/>
          </a:xfrm>
        </p:spPr>
        <p:txBody>
          <a:bodyPr anchor="ctr">
            <a:normAutofit/>
          </a:bodyPr>
          <a:lstStyle/>
          <a:p>
            <a:r>
              <a:rPr lang="en-GB" b="1" dirty="0">
                <a:solidFill>
                  <a:srgbClr val="99FFCC"/>
                </a:solidFill>
              </a:rPr>
              <a:t>Modernist</a:t>
            </a:r>
          </a:p>
        </p:txBody>
      </p:sp>
      <p:pic>
        <p:nvPicPr>
          <p:cNvPr id="7" name="Picture 6" descr="A screen shot of a window&#10;&#10;Description automatically generated">
            <a:extLst>
              <a:ext uri="{FF2B5EF4-FFF2-40B4-BE49-F238E27FC236}">
                <a16:creationId xmlns:a16="http://schemas.microsoft.com/office/drawing/2014/main" id="{478CAB58-4D5E-436F-88C2-4507E3BC74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69224" y="-6"/>
            <a:ext cx="3922776" cy="6309360"/>
          </a:xfrm>
          <a:prstGeom prst="rect">
            <a:avLst/>
          </a:prstGeom>
        </p:spPr>
      </p:pic>
      <p:sp>
        <p:nvSpPr>
          <p:cNvPr id="4" name="TextBox 3">
            <a:extLst>
              <a:ext uri="{FF2B5EF4-FFF2-40B4-BE49-F238E27FC236}">
                <a16:creationId xmlns:a16="http://schemas.microsoft.com/office/drawing/2014/main" id="{60A189F9-67CF-B2CC-89DE-5E3D47E63147}"/>
              </a:ext>
            </a:extLst>
          </p:cNvPr>
          <p:cNvSpPr txBox="1"/>
          <p:nvPr/>
        </p:nvSpPr>
        <p:spPr>
          <a:xfrm>
            <a:off x="0" y="3937593"/>
            <a:ext cx="3896370" cy="369332"/>
          </a:xfrm>
          <a:prstGeom prst="rect">
            <a:avLst/>
          </a:prstGeom>
          <a:noFill/>
        </p:spPr>
        <p:txBody>
          <a:bodyPr wrap="square" rtlCol="0">
            <a:spAutoFit/>
          </a:bodyPr>
          <a:lstStyle/>
          <a:p>
            <a:pPr algn="ctr"/>
            <a:r>
              <a:rPr lang="en-GB" dirty="0" err="1">
                <a:solidFill>
                  <a:srgbClr val="99FFCC"/>
                </a:solidFill>
                <a:latin typeface="Bodoni MT Condensed" panose="02070606080606020203" pitchFamily="18" charset="0"/>
              </a:rPr>
              <a:t>Usine</a:t>
            </a:r>
            <a:r>
              <a:rPr lang="en-GB" dirty="0">
                <a:solidFill>
                  <a:srgbClr val="99FFCC"/>
                </a:solidFill>
                <a:latin typeface="Bodoni MT Condensed" panose="02070606080606020203" pitchFamily="18" charset="0"/>
              </a:rPr>
              <a:t> 1956 Alfred Latour</a:t>
            </a:r>
          </a:p>
        </p:txBody>
      </p:sp>
      <p:sp>
        <p:nvSpPr>
          <p:cNvPr id="6" name="TextBox 5">
            <a:extLst>
              <a:ext uri="{FF2B5EF4-FFF2-40B4-BE49-F238E27FC236}">
                <a16:creationId xmlns:a16="http://schemas.microsoft.com/office/drawing/2014/main" id="{BC08A345-3C60-12E1-6E70-A30573B33631}"/>
              </a:ext>
            </a:extLst>
          </p:cNvPr>
          <p:cNvSpPr txBox="1"/>
          <p:nvPr/>
        </p:nvSpPr>
        <p:spPr>
          <a:xfrm>
            <a:off x="4131633" y="3937593"/>
            <a:ext cx="3896370" cy="369332"/>
          </a:xfrm>
          <a:prstGeom prst="rect">
            <a:avLst/>
          </a:prstGeom>
          <a:noFill/>
        </p:spPr>
        <p:txBody>
          <a:bodyPr wrap="square" rtlCol="0">
            <a:spAutoFit/>
          </a:bodyPr>
          <a:lstStyle/>
          <a:p>
            <a:pPr algn="ctr"/>
            <a:r>
              <a:rPr lang="en-GB" dirty="0">
                <a:solidFill>
                  <a:srgbClr val="99FFCC"/>
                </a:solidFill>
                <a:latin typeface="Bodoni MT Condensed" panose="02070606080606020203" pitchFamily="18" charset="0"/>
              </a:rPr>
              <a:t>Village et Champs 1956 Alfred Latour</a:t>
            </a:r>
          </a:p>
        </p:txBody>
      </p:sp>
      <p:sp>
        <p:nvSpPr>
          <p:cNvPr id="8" name="TextBox 7">
            <a:extLst>
              <a:ext uri="{FF2B5EF4-FFF2-40B4-BE49-F238E27FC236}">
                <a16:creationId xmlns:a16="http://schemas.microsoft.com/office/drawing/2014/main" id="{306C4708-EF1D-9C6D-D48F-776615E4224D}"/>
              </a:ext>
            </a:extLst>
          </p:cNvPr>
          <p:cNvSpPr txBox="1"/>
          <p:nvPr/>
        </p:nvSpPr>
        <p:spPr>
          <a:xfrm>
            <a:off x="8394970" y="6449438"/>
            <a:ext cx="3618690" cy="369332"/>
          </a:xfrm>
          <a:prstGeom prst="rect">
            <a:avLst/>
          </a:prstGeom>
          <a:noFill/>
        </p:spPr>
        <p:txBody>
          <a:bodyPr wrap="square" rtlCol="0">
            <a:spAutoFit/>
          </a:bodyPr>
          <a:lstStyle/>
          <a:p>
            <a:pPr algn="ctr"/>
            <a:r>
              <a:rPr lang="en-GB" dirty="0">
                <a:solidFill>
                  <a:srgbClr val="99FFCC"/>
                </a:solidFill>
                <a:latin typeface="Bodoni MT Condensed" panose="02070606080606020203" pitchFamily="18" charset="0"/>
              </a:rPr>
              <a:t>Grille sur Fond Bleu 1958 Alfred Latour</a:t>
            </a:r>
          </a:p>
        </p:txBody>
      </p:sp>
    </p:spTree>
    <p:extLst>
      <p:ext uri="{BB962C8B-B14F-4D97-AF65-F5344CB8AC3E}">
        <p14:creationId xmlns:p14="http://schemas.microsoft.com/office/powerpoint/2010/main" val="421528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4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lfred Latour peintre">
            <a:extLst>
              <a:ext uri="{FF2B5EF4-FFF2-40B4-BE49-F238E27FC236}">
                <a16:creationId xmlns:a16="http://schemas.microsoft.com/office/drawing/2014/main" id="{AE041AC6-5929-464A-901E-075F9B2D9B5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6345" y="0"/>
            <a:ext cx="4042309" cy="2624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tanding around a plane&#10;&#10;Description automatically generated">
            <a:extLst>
              <a:ext uri="{FF2B5EF4-FFF2-40B4-BE49-F238E27FC236}">
                <a16:creationId xmlns:a16="http://schemas.microsoft.com/office/drawing/2014/main" id="{3D1FCA88-2547-4CAB-94AD-A9C2AB0B6B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3166" y="822959"/>
            <a:ext cx="4191715" cy="2777011"/>
          </a:xfrm>
          <a:prstGeom prst="rect">
            <a:avLst/>
          </a:prstGeom>
        </p:spPr>
      </p:pic>
      <p:pic>
        <p:nvPicPr>
          <p:cNvPr id="7" name="Picture 6" descr="A group of people jumping in the air on a skateboard&#10;&#10;Description automatically generated">
            <a:extLst>
              <a:ext uri="{FF2B5EF4-FFF2-40B4-BE49-F238E27FC236}">
                <a16:creationId xmlns:a16="http://schemas.microsoft.com/office/drawing/2014/main" id="{69D0DC00-D247-400D-8A34-E6EF1D0694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07485" y="171272"/>
            <a:ext cx="3710586" cy="2624326"/>
          </a:xfrm>
          <a:prstGeom prst="rect">
            <a:avLst/>
          </a:prstGeom>
        </p:spPr>
      </p:pic>
      <p:sp>
        <p:nvSpPr>
          <p:cNvPr id="73" name="Rectangle 72">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9D04E-107F-4D50-A076-A46922782DAF}"/>
              </a:ext>
            </a:extLst>
          </p:cNvPr>
          <p:cNvSpPr>
            <a:spLocks noGrp="1"/>
          </p:cNvSpPr>
          <p:nvPr>
            <p:ph type="title"/>
          </p:nvPr>
        </p:nvSpPr>
        <p:spPr>
          <a:xfrm>
            <a:off x="969264" y="4535424"/>
            <a:ext cx="3685032" cy="1499616"/>
          </a:xfrm>
        </p:spPr>
        <p:txBody>
          <a:bodyPr anchor="t">
            <a:normAutofit/>
          </a:bodyPr>
          <a:lstStyle/>
          <a:p>
            <a:r>
              <a:rPr lang="en-GB" sz="4000" b="1" dirty="0">
                <a:solidFill>
                  <a:schemeClr val="bg1"/>
                </a:solidFill>
              </a:rPr>
              <a:t>Alfred Latour</a:t>
            </a:r>
            <a:r>
              <a:rPr lang="en-GB" sz="3400" dirty="0">
                <a:solidFill>
                  <a:schemeClr val="bg1"/>
                </a:solidFill>
              </a:rPr>
              <a:t> (1888-1964)</a:t>
            </a:r>
          </a:p>
        </p:txBody>
      </p:sp>
      <p:sp>
        <p:nvSpPr>
          <p:cNvPr id="3" name="Text Placeholder 2">
            <a:extLst>
              <a:ext uri="{FF2B5EF4-FFF2-40B4-BE49-F238E27FC236}">
                <a16:creationId xmlns:a16="http://schemas.microsoft.com/office/drawing/2014/main" id="{52F83660-8D6F-4EA8-AAEB-AD2A3F9775A9}"/>
              </a:ext>
            </a:extLst>
          </p:cNvPr>
          <p:cNvSpPr>
            <a:spLocks noGrp="1"/>
          </p:cNvSpPr>
          <p:nvPr>
            <p:ph type="body"/>
          </p:nvPr>
        </p:nvSpPr>
        <p:spPr>
          <a:xfrm>
            <a:off x="5074920" y="4535423"/>
            <a:ext cx="4930626" cy="1586163"/>
          </a:xfrm>
        </p:spPr>
        <p:txBody>
          <a:bodyPr>
            <a:normAutofit/>
          </a:bodyPr>
          <a:lstStyle/>
          <a:p>
            <a:r>
              <a:rPr lang="en-GB" sz="3600" b="1" dirty="0">
                <a:solidFill>
                  <a:schemeClr val="bg1"/>
                </a:solidFill>
              </a:rPr>
              <a:t>Photographer</a:t>
            </a:r>
          </a:p>
        </p:txBody>
      </p:sp>
      <p:grpSp>
        <p:nvGrpSpPr>
          <p:cNvPr id="75" name="Group 74">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76"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1B04F483-CF44-EA80-5531-44DE0B34CC3E}"/>
              </a:ext>
            </a:extLst>
          </p:cNvPr>
          <p:cNvSpPr txBox="1"/>
          <p:nvPr/>
        </p:nvSpPr>
        <p:spPr>
          <a:xfrm>
            <a:off x="73929" y="2704289"/>
            <a:ext cx="3952035" cy="369332"/>
          </a:xfrm>
          <a:prstGeom prst="rect">
            <a:avLst/>
          </a:prstGeom>
          <a:noFill/>
        </p:spPr>
        <p:txBody>
          <a:bodyPr wrap="square" rtlCol="0">
            <a:spAutoFit/>
          </a:bodyPr>
          <a:lstStyle/>
          <a:p>
            <a:pPr algn="ctr"/>
            <a:r>
              <a:rPr lang="en-GB" dirty="0">
                <a:latin typeface="Bodoni MT Condensed" panose="02070606080606020203" pitchFamily="18" charset="0"/>
              </a:rPr>
              <a:t>Café de </a:t>
            </a:r>
            <a:r>
              <a:rPr lang="en-GB" dirty="0" err="1">
                <a:latin typeface="Bodoni MT Condensed" panose="02070606080606020203" pitchFamily="18" charset="0"/>
              </a:rPr>
              <a:t>L’Avenir</a:t>
            </a:r>
            <a:r>
              <a:rPr lang="en-GB" dirty="0">
                <a:latin typeface="Bodoni MT Condensed" panose="02070606080606020203" pitchFamily="18" charset="0"/>
              </a:rPr>
              <a:t> c1950 Alfred Latour</a:t>
            </a:r>
          </a:p>
        </p:txBody>
      </p:sp>
      <p:sp>
        <p:nvSpPr>
          <p:cNvPr id="6" name="TextBox 5">
            <a:extLst>
              <a:ext uri="{FF2B5EF4-FFF2-40B4-BE49-F238E27FC236}">
                <a16:creationId xmlns:a16="http://schemas.microsoft.com/office/drawing/2014/main" id="{BD4839CB-3810-E255-4BF4-E01D82418AE0}"/>
              </a:ext>
            </a:extLst>
          </p:cNvPr>
          <p:cNvSpPr txBox="1"/>
          <p:nvPr/>
        </p:nvSpPr>
        <p:spPr>
          <a:xfrm>
            <a:off x="4173166" y="3599970"/>
            <a:ext cx="4191715"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Foire</a:t>
            </a:r>
            <a:r>
              <a:rPr lang="en-GB" dirty="0">
                <a:latin typeface="Bodoni MT Condensed" panose="02070606080606020203" pitchFamily="18" charset="0"/>
              </a:rPr>
              <a:t> du </a:t>
            </a:r>
            <a:r>
              <a:rPr lang="en-GB" dirty="0" err="1">
                <a:latin typeface="Bodoni MT Condensed" panose="02070606080606020203" pitchFamily="18" charset="0"/>
              </a:rPr>
              <a:t>Trone</a:t>
            </a:r>
            <a:r>
              <a:rPr lang="en-GB" dirty="0">
                <a:latin typeface="Bodoni MT Condensed" panose="02070606080606020203" pitchFamily="18" charset="0"/>
              </a:rPr>
              <a:t>, Paris 1954 Alfred Latour</a:t>
            </a:r>
          </a:p>
        </p:txBody>
      </p:sp>
      <p:sp>
        <p:nvSpPr>
          <p:cNvPr id="8" name="TextBox 7">
            <a:extLst>
              <a:ext uri="{FF2B5EF4-FFF2-40B4-BE49-F238E27FC236}">
                <a16:creationId xmlns:a16="http://schemas.microsoft.com/office/drawing/2014/main" id="{EF1E0435-A085-D6AD-3545-80A980F374DE}"/>
              </a:ext>
            </a:extLst>
          </p:cNvPr>
          <p:cNvSpPr txBox="1"/>
          <p:nvPr/>
        </p:nvSpPr>
        <p:spPr>
          <a:xfrm>
            <a:off x="8407485" y="2795598"/>
            <a:ext cx="3710586" cy="369332"/>
          </a:xfrm>
          <a:prstGeom prst="rect">
            <a:avLst/>
          </a:prstGeom>
          <a:noFill/>
        </p:spPr>
        <p:txBody>
          <a:bodyPr wrap="square" rtlCol="0">
            <a:spAutoFit/>
          </a:bodyPr>
          <a:lstStyle/>
          <a:p>
            <a:pPr algn="ctr"/>
            <a:r>
              <a:rPr lang="en-GB" dirty="0">
                <a:latin typeface="Bodoni MT Condensed" panose="02070606080606020203" pitchFamily="18" charset="0"/>
              </a:rPr>
              <a:t>Avenue de Paris 1947 Alfred Latour</a:t>
            </a:r>
          </a:p>
        </p:txBody>
      </p:sp>
    </p:spTree>
    <p:extLst>
      <p:ext uri="{BB962C8B-B14F-4D97-AF65-F5344CB8AC3E}">
        <p14:creationId xmlns:p14="http://schemas.microsoft.com/office/powerpoint/2010/main" val="21547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wheel(1)">
                                      <p:cBhvr>
                                        <p:cTn id="41" dur="20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0192-D8D1-4EFB-A8A0-48D9F2A80CE4}"/>
              </a:ext>
            </a:extLst>
          </p:cNvPr>
          <p:cNvSpPr>
            <a:spLocks noGrp="1"/>
          </p:cNvSpPr>
          <p:nvPr>
            <p:ph type="title"/>
          </p:nvPr>
        </p:nvSpPr>
        <p:spPr>
          <a:xfrm>
            <a:off x="838200" y="723578"/>
            <a:ext cx="4595071" cy="1645501"/>
          </a:xfrm>
        </p:spPr>
        <p:txBody>
          <a:bodyPr>
            <a:normAutofit/>
          </a:bodyPr>
          <a:lstStyle/>
          <a:p>
            <a:r>
              <a:rPr lang="en-GB" b="1" dirty="0">
                <a:solidFill>
                  <a:srgbClr val="FFFF00"/>
                </a:solidFill>
              </a:rPr>
              <a:t>Alfred Latour </a:t>
            </a:r>
            <a:r>
              <a:rPr lang="en-GB" sz="2800" dirty="0">
                <a:solidFill>
                  <a:srgbClr val="FF0000"/>
                </a:solidFill>
              </a:rPr>
              <a:t>(1888-1964)</a:t>
            </a:r>
          </a:p>
        </p:txBody>
      </p:sp>
      <p:sp>
        <p:nvSpPr>
          <p:cNvPr id="3" name="Text Placeholder 2">
            <a:extLst>
              <a:ext uri="{FF2B5EF4-FFF2-40B4-BE49-F238E27FC236}">
                <a16:creationId xmlns:a16="http://schemas.microsoft.com/office/drawing/2014/main" id="{ECC323A9-1013-4639-84AE-4A6F2387579B}"/>
              </a:ext>
            </a:extLst>
          </p:cNvPr>
          <p:cNvSpPr>
            <a:spLocks noGrp="1"/>
          </p:cNvSpPr>
          <p:nvPr>
            <p:ph type="body"/>
          </p:nvPr>
        </p:nvSpPr>
        <p:spPr>
          <a:xfrm>
            <a:off x="838200" y="2548467"/>
            <a:ext cx="4595071" cy="3628495"/>
          </a:xfrm>
        </p:spPr>
        <p:txBody>
          <a:bodyPr>
            <a:normAutofit/>
          </a:bodyPr>
          <a:lstStyle/>
          <a:p>
            <a:r>
              <a:rPr lang="en-GB" dirty="0">
                <a:solidFill>
                  <a:srgbClr val="00B0F0"/>
                </a:solidFill>
                <a:latin typeface="Bodoni MT Condensed" panose="02070606080606020203" pitchFamily="18" charset="0"/>
              </a:rPr>
              <a:t>Designer</a:t>
            </a:r>
          </a:p>
        </p:txBody>
      </p:sp>
      <p:sp>
        <p:nvSpPr>
          <p:cNvPr id="14" name="Rectangle 1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8AE98679-386B-4C80-AF32-02F7C5FFA8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25966" y="3615795"/>
            <a:ext cx="3996331" cy="2957071"/>
          </a:xfrm>
          <a:prstGeom prst="rect">
            <a:avLst/>
          </a:prstGeom>
        </p:spPr>
      </p:pic>
      <p:pic>
        <p:nvPicPr>
          <p:cNvPr id="8194" name="Picture 2" descr=" ">
            <a:extLst>
              <a:ext uri="{FF2B5EF4-FFF2-40B4-BE49-F238E27FC236}">
                <a16:creationId xmlns:a16="http://schemas.microsoft.com/office/drawing/2014/main" id="{D8E5786C-8C63-6088-B0A9-31A8646444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3429" y="97455"/>
            <a:ext cx="2505075" cy="3181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E7D710-C270-3C1E-E334-2A4BB0B56FCB}"/>
              </a:ext>
            </a:extLst>
          </p:cNvPr>
          <p:cNvSpPr txBox="1"/>
          <p:nvPr/>
        </p:nvSpPr>
        <p:spPr>
          <a:xfrm>
            <a:off x="2889487" y="264552"/>
            <a:ext cx="3195694" cy="369332"/>
          </a:xfrm>
          <a:prstGeom prst="rect">
            <a:avLst/>
          </a:prstGeom>
          <a:noFill/>
        </p:spPr>
        <p:txBody>
          <a:bodyPr wrap="square" rtlCol="0">
            <a:spAutoFit/>
          </a:bodyPr>
          <a:lstStyle/>
          <a:p>
            <a:pPr algn="r"/>
            <a:r>
              <a:rPr lang="en-GB" dirty="0">
                <a:solidFill>
                  <a:srgbClr val="66FF99"/>
                </a:solidFill>
                <a:latin typeface="Bodoni MT Condensed" panose="02070606080606020203" pitchFamily="18" charset="0"/>
              </a:rPr>
              <a:t>Les </a:t>
            </a:r>
            <a:r>
              <a:rPr lang="en-GB" dirty="0" err="1">
                <a:solidFill>
                  <a:srgbClr val="66FF99"/>
                </a:solidFill>
                <a:latin typeface="Bodoni MT Condensed" panose="02070606080606020203" pitchFamily="18" charset="0"/>
              </a:rPr>
              <a:t>Vins</a:t>
            </a:r>
            <a:r>
              <a:rPr lang="en-GB" dirty="0">
                <a:solidFill>
                  <a:srgbClr val="66FF99"/>
                </a:solidFill>
                <a:latin typeface="Bodoni MT Condensed" panose="02070606080606020203" pitchFamily="18" charset="0"/>
              </a:rPr>
              <a:t> Nicolas 1934 Alfred Latour </a:t>
            </a:r>
          </a:p>
        </p:txBody>
      </p:sp>
      <p:pic>
        <p:nvPicPr>
          <p:cNvPr id="8196" name="Picture 4" descr="Accueil | Alfred Latour">
            <a:extLst>
              <a:ext uri="{FF2B5EF4-FFF2-40B4-BE49-F238E27FC236}">
                <a16:creationId xmlns:a16="http://schemas.microsoft.com/office/drawing/2014/main" id="{4F51E5C8-8797-CB39-6520-4400B1FB0D1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141448" y="336990"/>
            <a:ext cx="3076177" cy="22114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791DF3-6BB9-7153-CD8D-6AA3D4EEDA8E}"/>
              </a:ext>
            </a:extLst>
          </p:cNvPr>
          <p:cNvSpPr txBox="1"/>
          <p:nvPr/>
        </p:nvSpPr>
        <p:spPr>
          <a:xfrm>
            <a:off x="9319098" y="2655651"/>
            <a:ext cx="2752928" cy="369332"/>
          </a:xfrm>
          <a:prstGeom prst="rect">
            <a:avLst/>
          </a:prstGeom>
          <a:noFill/>
        </p:spPr>
        <p:txBody>
          <a:bodyPr wrap="square" rtlCol="0">
            <a:spAutoFit/>
          </a:bodyPr>
          <a:lstStyle/>
          <a:p>
            <a:pPr algn="ctr"/>
            <a:r>
              <a:rPr lang="en-GB" dirty="0" err="1">
                <a:solidFill>
                  <a:schemeClr val="bg1"/>
                </a:solidFill>
                <a:latin typeface="Bodoni MT Condensed" panose="02070606080606020203" pitchFamily="18" charset="0"/>
              </a:rPr>
              <a:t>Canteval</a:t>
            </a:r>
            <a:r>
              <a:rPr lang="en-GB" dirty="0">
                <a:solidFill>
                  <a:schemeClr val="bg1"/>
                </a:solidFill>
                <a:latin typeface="Bodoni MT Condensed" panose="02070606080606020203" pitchFamily="18" charset="0"/>
              </a:rPr>
              <a:t> 1937 Alfred Latour</a:t>
            </a:r>
          </a:p>
        </p:txBody>
      </p:sp>
      <p:sp>
        <p:nvSpPr>
          <p:cNvPr id="8" name="TextBox 7">
            <a:extLst>
              <a:ext uri="{FF2B5EF4-FFF2-40B4-BE49-F238E27FC236}">
                <a16:creationId xmlns:a16="http://schemas.microsoft.com/office/drawing/2014/main" id="{DA3EFFBE-0EFF-2840-523D-DF6CFD99E3C4}"/>
              </a:ext>
            </a:extLst>
          </p:cNvPr>
          <p:cNvSpPr txBox="1"/>
          <p:nvPr/>
        </p:nvSpPr>
        <p:spPr>
          <a:xfrm>
            <a:off x="6095999" y="3861881"/>
            <a:ext cx="1394299" cy="923330"/>
          </a:xfrm>
          <a:prstGeom prst="rect">
            <a:avLst/>
          </a:prstGeom>
          <a:noFill/>
        </p:spPr>
        <p:txBody>
          <a:bodyPr wrap="square" rtlCol="0">
            <a:spAutoFit/>
          </a:bodyPr>
          <a:lstStyle/>
          <a:p>
            <a:r>
              <a:rPr lang="en-GB" dirty="0" err="1">
                <a:solidFill>
                  <a:schemeClr val="bg1"/>
                </a:solidFill>
                <a:latin typeface="Bodoni MT Condensed" panose="02070606080606020203" pitchFamily="18" charset="0"/>
              </a:rPr>
              <a:t>Vins</a:t>
            </a:r>
            <a:r>
              <a:rPr lang="en-GB" dirty="0">
                <a:solidFill>
                  <a:schemeClr val="bg1"/>
                </a:solidFill>
                <a:latin typeface="Bodoni MT Condensed" panose="02070606080606020203" pitchFamily="18" charset="0"/>
              </a:rPr>
              <a:t> Fins Nicolas</a:t>
            </a:r>
          </a:p>
          <a:p>
            <a:r>
              <a:rPr lang="en-GB" dirty="0">
                <a:solidFill>
                  <a:schemeClr val="bg1"/>
                </a:solidFill>
                <a:latin typeface="Bodoni MT Condensed" panose="02070606080606020203" pitchFamily="18" charset="0"/>
              </a:rPr>
              <a:t>1941</a:t>
            </a:r>
          </a:p>
          <a:p>
            <a:r>
              <a:rPr lang="en-GB" dirty="0">
                <a:solidFill>
                  <a:schemeClr val="bg1"/>
                </a:solidFill>
                <a:latin typeface="Bodoni MT Condensed" panose="02070606080606020203" pitchFamily="18" charset="0"/>
              </a:rPr>
              <a:t>Alfred Latour</a:t>
            </a:r>
          </a:p>
        </p:txBody>
      </p:sp>
    </p:spTree>
    <p:extLst>
      <p:ext uri="{BB962C8B-B14F-4D97-AF65-F5344CB8AC3E}">
        <p14:creationId xmlns:p14="http://schemas.microsoft.com/office/powerpoint/2010/main" val="18726115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barn(inVertical)">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196"/>
                                        </p:tgtEl>
                                        <p:attrNameLst>
                                          <p:attrName>style.visibility</p:attrName>
                                        </p:attrNameLst>
                                      </p:cBhvr>
                                      <p:to>
                                        <p:strVal val="visible"/>
                                      </p:to>
                                    </p:set>
                                    <p:animEffect transition="in" filter="wipe(down)">
                                      <p:cBhvr>
                                        <p:cTn id="41" dur="500"/>
                                        <p:tgtEl>
                                          <p:spTgt spid="819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8BE2-724B-4988-9A7D-E54AC3CE73AF}"/>
              </a:ext>
            </a:extLst>
          </p:cNvPr>
          <p:cNvSpPr>
            <a:spLocks noGrp="1"/>
          </p:cNvSpPr>
          <p:nvPr>
            <p:ph type="title"/>
          </p:nvPr>
        </p:nvSpPr>
        <p:spPr>
          <a:xfrm>
            <a:off x="6412121" y="321734"/>
            <a:ext cx="5136412" cy="1135737"/>
          </a:xfrm>
        </p:spPr>
        <p:txBody>
          <a:bodyPr>
            <a:normAutofit/>
          </a:bodyPr>
          <a:lstStyle/>
          <a:p>
            <a:r>
              <a:rPr lang="en-GB" sz="3600" b="1" dirty="0"/>
              <a:t>Emile Bernard </a:t>
            </a:r>
            <a:r>
              <a:rPr lang="en-GB" sz="3600" dirty="0"/>
              <a:t>(1868-1941)</a:t>
            </a:r>
          </a:p>
        </p:txBody>
      </p:sp>
      <p:pic>
        <p:nvPicPr>
          <p:cNvPr id="5" name="Picture 4" descr="A person looking at the camera&#10;&#10;Description automatically generated">
            <a:extLst>
              <a:ext uri="{FF2B5EF4-FFF2-40B4-BE49-F238E27FC236}">
                <a16:creationId xmlns:a16="http://schemas.microsoft.com/office/drawing/2014/main" id="{54975C29-9A13-4E85-A72F-818134BAE9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5779884" cy="6857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FE6AD3DF-681E-431A-B9B4-B2A7C6F3405C}"/>
              </a:ext>
            </a:extLst>
          </p:cNvPr>
          <p:cNvSpPr>
            <a:spLocks noGrp="1"/>
          </p:cNvSpPr>
          <p:nvPr>
            <p:ph type="body"/>
          </p:nvPr>
        </p:nvSpPr>
        <p:spPr>
          <a:xfrm>
            <a:off x="6412120" y="1782981"/>
            <a:ext cx="5136412" cy="4393982"/>
          </a:xfrm>
        </p:spPr>
        <p:txBody>
          <a:bodyPr>
            <a:normAutofit/>
          </a:bodyPr>
          <a:lstStyle/>
          <a:p>
            <a:pPr>
              <a:spcAft>
                <a:spcPts val="600"/>
              </a:spcAft>
            </a:pPr>
            <a:r>
              <a:rPr lang="en-GB" sz="3200" b="1" dirty="0"/>
              <a:t>Painter</a:t>
            </a:r>
          </a:p>
          <a:p>
            <a:pPr>
              <a:spcAft>
                <a:spcPts val="600"/>
              </a:spcAft>
            </a:pPr>
            <a:r>
              <a:rPr lang="en-GB" sz="3200" b="1" dirty="0"/>
              <a:t>Close to Van Gogh, Gauguin and Cezanne</a:t>
            </a:r>
          </a:p>
          <a:p>
            <a:pPr>
              <a:spcAft>
                <a:spcPts val="600"/>
              </a:spcAft>
            </a:pPr>
            <a:r>
              <a:rPr lang="en-GB" sz="3200" b="1" dirty="0"/>
              <a:t>Playwright</a:t>
            </a:r>
          </a:p>
          <a:p>
            <a:pPr>
              <a:spcAft>
                <a:spcPts val="600"/>
              </a:spcAft>
            </a:pPr>
            <a:r>
              <a:rPr lang="en-GB" sz="3200" b="1" dirty="0"/>
              <a:t>Poet</a:t>
            </a:r>
          </a:p>
          <a:p>
            <a:pPr>
              <a:spcAft>
                <a:spcPts val="600"/>
              </a:spcAft>
            </a:pPr>
            <a:r>
              <a:rPr lang="en-GB" sz="3200" b="1" dirty="0"/>
              <a:t>Historian</a:t>
            </a:r>
          </a:p>
          <a:p>
            <a:pPr>
              <a:spcAft>
                <a:spcPts val="600"/>
              </a:spcAft>
            </a:pPr>
            <a:r>
              <a:rPr lang="en-GB" sz="3200" b="1" dirty="0"/>
              <a:t>Close friend of Latour</a:t>
            </a:r>
          </a:p>
          <a:p>
            <a:pPr>
              <a:spcAft>
                <a:spcPts val="600"/>
              </a:spcAft>
            </a:pPr>
            <a:endParaRPr lang="en-GB" sz="2000" dirty="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9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0A42-E9D5-DC76-2F48-860F1EC36238}"/>
              </a:ext>
            </a:extLst>
          </p:cNvPr>
          <p:cNvSpPr>
            <a:spLocks noGrp="1"/>
          </p:cNvSpPr>
          <p:nvPr>
            <p:ph type="title"/>
          </p:nvPr>
        </p:nvSpPr>
        <p:spPr/>
        <p:txBody>
          <a:bodyPr/>
          <a:lstStyle/>
          <a:p>
            <a:r>
              <a:rPr lang="en-GB" sz="4400" b="1" dirty="0">
                <a:solidFill>
                  <a:srgbClr val="FFC000"/>
                </a:solidFill>
                <a:latin typeface="Ink Free" panose="03080402000500000000" pitchFamily="66" charset="0"/>
              </a:rPr>
              <a:t>Georges De La Tour </a:t>
            </a:r>
            <a:r>
              <a:rPr lang="en-GB" sz="2800" b="1" dirty="0">
                <a:latin typeface="Ink Free" panose="03080402000500000000" pitchFamily="66" charset="0"/>
              </a:rPr>
              <a:t>1593-1652</a:t>
            </a:r>
            <a:endParaRPr lang="en-GB" dirty="0"/>
          </a:p>
        </p:txBody>
      </p:sp>
      <p:sp>
        <p:nvSpPr>
          <p:cNvPr id="3" name="Text Placeholder 2">
            <a:extLst>
              <a:ext uri="{FF2B5EF4-FFF2-40B4-BE49-F238E27FC236}">
                <a16:creationId xmlns:a16="http://schemas.microsoft.com/office/drawing/2014/main" id="{3385B0E5-E61D-697E-B116-EBB3E454D07E}"/>
              </a:ext>
            </a:extLst>
          </p:cNvPr>
          <p:cNvSpPr>
            <a:spLocks noGrp="1"/>
          </p:cNvSpPr>
          <p:nvPr>
            <p:ph type="body"/>
          </p:nvPr>
        </p:nvSpPr>
        <p:spPr/>
        <p:txBody>
          <a:bodyPr/>
          <a:lstStyle/>
          <a:p>
            <a:endParaRPr lang="en-GB" dirty="0">
              <a:solidFill>
                <a:schemeClr val="bg1"/>
              </a:solidFill>
            </a:endParaRPr>
          </a:p>
        </p:txBody>
      </p:sp>
      <p:pic>
        <p:nvPicPr>
          <p:cNvPr id="1026" name="Picture 2" descr="See the source image">
            <a:extLst>
              <a:ext uri="{FF2B5EF4-FFF2-40B4-BE49-F238E27FC236}">
                <a16:creationId xmlns:a16="http://schemas.microsoft.com/office/drawing/2014/main" id="{2E731CD0-0624-B0F1-CA5E-140E2BA95C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77869"/>
            <a:ext cx="6263898" cy="3891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8FC3AA-553A-9448-3520-C2C5CC3DAA06}"/>
              </a:ext>
            </a:extLst>
          </p:cNvPr>
          <p:cNvSpPr txBox="1"/>
          <p:nvPr/>
        </p:nvSpPr>
        <p:spPr>
          <a:xfrm>
            <a:off x="467139" y="5705061"/>
            <a:ext cx="5796759" cy="369332"/>
          </a:xfrm>
          <a:prstGeom prst="rect">
            <a:avLst/>
          </a:prstGeom>
          <a:noFill/>
        </p:spPr>
        <p:txBody>
          <a:bodyPr wrap="square" rtlCol="0">
            <a:spAutoFit/>
          </a:bodyPr>
          <a:lstStyle/>
          <a:p>
            <a:pPr algn="ctr"/>
            <a:r>
              <a:rPr lang="en-GB" dirty="0">
                <a:solidFill>
                  <a:schemeClr val="bg1"/>
                </a:solidFill>
                <a:latin typeface="Bodoni MT Poster Compressed" panose="02070706080601050204" pitchFamily="18" charset="0"/>
              </a:rPr>
              <a:t>The Cheat with the Ace of Clubs George de la Tour  (c. late 1620s)</a:t>
            </a:r>
          </a:p>
        </p:txBody>
      </p:sp>
      <p:pic>
        <p:nvPicPr>
          <p:cNvPr id="1030" name="Picture 6" descr="See the source image">
            <a:extLst>
              <a:ext uri="{FF2B5EF4-FFF2-40B4-BE49-F238E27FC236}">
                <a16:creationId xmlns:a16="http://schemas.microsoft.com/office/drawing/2014/main" id="{8E864E04-DBFB-5DC0-A3EE-B26364127D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3899" y="1666511"/>
            <a:ext cx="5888164" cy="3914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D85F09-0132-C8F3-4B5C-71DA1A6130F1}"/>
              </a:ext>
            </a:extLst>
          </p:cNvPr>
          <p:cNvSpPr txBox="1"/>
          <p:nvPr/>
        </p:nvSpPr>
        <p:spPr>
          <a:xfrm>
            <a:off x="6263898" y="5643071"/>
            <a:ext cx="5710851" cy="369332"/>
          </a:xfrm>
          <a:prstGeom prst="rect">
            <a:avLst/>
          </a:prstGeom>
          <a:noFill/>
        </p:spPr>
        <p:txBody>
          <a:bodyPr wrap="square" rtlCol="0">
            <a:spAutoFit/>
          </a:bodyPr>
          <a:lstStyle/>
          <a:p>
            <a:pPr algn="ctr"/>
            <a:r>
              <a:rPr lang="en-GB" dirty="0">
                <a:solidFill>
                  <a:schemeClr val="bg1"/>
                </a:solidFill>
                <a:latin typeface="Bodoni MT Poster Compressed" panose="02070706080601050204" pitchFamily="18" charset="0"/>
              </a:rPr>
              <a:t>The Discovery of Saint Alexis George de la Tour (c. 1630s)</a:t>
            </a:r>
          </a:p>
        </p:txBody>
      </p:sp>
      <p:sp>
        <p:nvSpPr>
          <p:cNvPr id="7" name="TextBox 6">
            <a:extLst>
              <a:ext uri="{FF2B5EF4-FFF2-40B4-BE49-F238E27FC236}">
                <a16:creationId xmlns:a16="http://schemas.microsoft.com/office/drawing/2014/main" id="{2B878E16-C15B-360D-7159-C0651B6B03F1}"/>
              </a:ext>
            </a:extLst>
          </p:cNvPr>
          <p:cNvSpPr txBox="1"/>
          <p:nvPr/>
        </p:nvSpPr>
        <p:spPr>
          <a:xfrm>
            <a:off x="3546835" y="6136383"/>
            <a:ext cx="6264110" cy="276999"/>
          </a:xfrm>
          <a:prstGeom prst="rect">
            <a:avLst/>
          </a:prstGeom>
          <a:noFill/>
        </p:spPr>
        <p:txBody>
          <a:bodyPr wrap="square">
            <a:spAutoFit/>
          </a:bodyPr>
          <a:lstStyle/>
          <a:p>
            <a:r>
              <a:rPr lang="en-GB" sz="1200" dirty="0">
                <a:solidFill>
                  <a:schemeClr val="bg1"/>
                </a:solidFill>
                <a:hlinkClick r:id="rId4">
                  <a:extLst>
                    <a:ext uri="{A12FA001-AC4F-418D-AE19-62706E023703}">
                      <ahyp:hlinkClr xmlns:ahyp="http://schemas.microsoft.com/office/drawing/2018/hyperlinkcolor" val="tx"/>
                    </a:ext>
                  </a:extLst>
                </a:hlinkClick>
              </a:rPr>
              <a:t>Helen </a:t>
            </a:r>
            <a:r>
              <a:rPr lang="en-GB" sz="1200" dirty="0" err="1">
                <a:solidFill>
                  <a:schemeClr val="bg1"/>
                </a:solidFill>
                <a:hlinkClick r:id="rId4">
                  <a:extLst>
                    <a:ext uri="{A12FA001-AC4F-418D-AE19-62706E023703}">
                      <ahyp:hlinkClr xmlns:ahyp="http://schemas.microsoft.com/office/drawing/2018/hyperlinkcolor" val="tx"/>
                    </a:ext>
                  </a:extLst>
                </a:hlinkClick>
              </a:rPr>
              <a:t>Pashgian</a:t>
            </a:r>
            <a:r>
              <a:rPr lang="en-GB" sz="1200" dirty="0">
                <a:solidFill>
                  <a:schemeClr val="bg1"/>
                </a:solidFill>
                <a:hlinkClick r:id="rId4">
                  <a:extLst>
                    <a:ext uri="{A12FA001-AC4F-418D-AE19-62706E023703}">
                      <ahyp:hlinkClr xmlns:ahyp="http://schemas.microsoft.com/office/drawing/2018/hyperlinkcolor" val="tx"/>
                    </a:ext>
                  </a:extLst>
                </a:hlinkClick>
              </a:rPr>
              <a:t> on Georges de La Tour | Artists on Art - Bing video</a:t>
            </a:r>
            <a:endParaRPr lang="en-GB" sz="1200" dirty="0">
              <a:solidFill>
                <a:schemeClr val="bg1"/>
              </a:solidFill>
            </a:endParaRPr>
          </a:p>
        </p:txBody>
      </p:sp>
      <p:sp>
        <p:nvSpPr>
          <p:cNvPr id="8" name="TextBox 7">
            <a:extLst>
              <a:ext uri="{FF2B5EF4-FFF2-40B4-BE49-F238E27FC236}">
                <a16:creationId xmlns:a16="http://schemas.microsoft.com/office/drawing/2014/main" id="{4473C5C1-BF75-9C5C-C5A1-183FDCCCB7B9}"/>
              </a:ext>
            </a:extLst>
          </p:cNvPr>
          <p:cNvSpPr txBox="1"/>
          <p:nvPr/>
        </p:nvSpPr>
        <p:spPr>
          <a:xfrm>
            <a:off x="2221635" y="6475372"/>
            <a:ext cx="7046651" cy="276999"/>
          </a:xfrm>
          <a:prstGeom prst="rect">
            <a:avLst/>
          </a:prstGeom>
          <a:noFill/>
        </p:spPr>
        <p:txBody>
          <a:bodyPr wrap="square">
            <a:sp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Absolutism and Enlightenment: European Masterpieces from the Met, New York - QAGOMA Blog</a:t>
            </a:r>
            <a:endParaRPr lang="en-GB" sz="1200" dirty="0">
              <a:solidFill>
                <a:srgbClr val="FFFF00"/>
              </a:solidFill>
            </a:endParaRPr>
          </a:p>
        </p:txBody>
      </p:sp>
    </p:spTree>
    <p:extLst>
      <p:ext uri="{BB962C8B-B14F-4D97-AF65-F5344CB8AC3E}">
        <p14:creationId xmlns:p14="http://schemas.microsoft.com/office/powerpoint/2010/main" val="15354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wipe(down)">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4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person&#10;&#10;Description automatically generated">
            <a:extLst>
              <a:ext uri="{FF2B5EF4-FFF2-40B4-BE49-F238E27FC236}">
                <a16:creationId xmlns:a16="http://schemas.microsoft.com/office/drawing/2014/main" id="{990B4790-B63F-4F12-BACA-BC85D0A9C9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descr="A picture containing yellow, standing, penguin, man&#10;&#10;Description automatically generated">
            <a:extLst>
              <a:ext uri="{FF2B5EF4-FFF2-40B4-BE49-F238E27FC236}">
                <a16:creationId xmlns:a16="http://schemas.microsoft.com/office/drawing/2014/main" id="{D34650A4-A6C6-4649-9E9A-D8DBD8AAD0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picture containing outdoor, grass, bear, sitting&#10;&#10;Description automatically generated">
            <a:extLst>
              <a:ext uri="{FF2B5EF4-FFF2-40B4-BE49-F238E27FC236}">
                <a16:creationId xmlns:a16="http://schemas.microsoft.com/office/drawing/2014/main" id="{D25F8989-A76B-4DF3-B09F-8673C0EACD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7649E0-1D32-4E20-A479-80CC6D530154}"/>
              </a:ext>
            </a:extLst>
          </p:cNvPr>
          <p:cNvSpPr>
            <a:spLocks noGrp="1"/>
          </p:cNvSpPr>
          <p:nvPr>
            <p:ph type="title"/>
          </p:nvPr>
        </p:nvSpPr>
        <p:spPr>
          <a:xfrm>
            <a:off x="448056" y="685800"/>
            <a:ext cx="4922338" cy="1325563"/>
          </a:xfrm>
        </p:spPr>
        <p:txBody>
          <a:bodyPr>
            <a:normAutofit/>
          </a:bodyPr>
          <a:lstStyle/>
          <a:p>
            <a:r>
              <a:rPr lang="en-GB" sz="3400" b="1" dirty="0"/>
              <a:t>Emile Bernard </a:t>
            </a:r>
            <a:r>
              <a:rPr lang="en-GB" sz="2400" b="1" dirty="0"/>
              <a:t>(1868-1941</a:t>
            </a:r>
            <a:r>
              <a:rPr lang="en-GB" sz="2400" dirty="0"/>
              <a:t>)</a:t>
            </a:r>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416219A-BEBB-4308-91A5-B39C41486237}"/>
              </a:ext>
            </a:extLst>
          </p:cNvPr>
          <p:cNvSpPr>
            <a:spLocks noGrp="1"/>
          </p:cNvSpPr>
          <p:nvPr>
            <p:ph type="body"/>
          </p:nvPr>
        </p:nvSpPr>
        <p:spPr>
          <a:xfrm>
            <a:off x="448056" y="2514600"/>
            <a:ext cx="4922338" cy="3666744"/>
          </a:xfrm>
        </p:spPr>
        <p:txBody>
          <a:bodyPr>
            <a:normAutofit/>
          </a:bodyPr>
          <a:lstStyle/>
          <a:p>
            <a:r>
              <a:rPr lang="en-GB" sz="2000" dirty="0">
                <a:hlinkClick r:id="rId5"/>
              </a:rPr>
              <a:t>https://www.bing.com/videos/search?q=Emile+Bernard&amp;&amp;view=detail&amp;mid=66673F04B17B3A23E6F766673F04B17B3A23E6F7&amp;&amp;FORM=VRDGAR&amp;ru=%2Fvideos%2Fsearch%3Fq%3DEmile%2BBernard%26FORM%3DHDRSC3</a:t>
            </a:r>
            <a:r>
              <a:rPr lang="en-GB" sz="2000" dirty="0"/>
              <a:t> </a:t>
            </a:r>
          </a:p>
          <a:p>
            <a:endParaRPr lang="en-GB" sz="2000" dirty="0"/>
          </a:p>
        </p:txBody>
      </p:sp>
    </p:spTree>
    <p:extLst>
      <p:ext uri="{BB962C8B-B14F-4D97-AF65-F5344CB8AC3E}">
        <p14:creationId xmlns:p14="http://schemas.microsoft.com/office/powerpoint/2010/main" val="268668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2774C0-6004-4AF3-A7A9-574BD73CCBBB}"/>
              </a:ext>
            </a:extLst>
          </p:cNvPr>
          <p:cNvSpPr>
            <a:spLocks noGrp="1"/>
          </p:cNvSpPr>
          <p:nvPr>
            <p:ph type="title"/>
          </p:nvPr>
        </p:nvSpPr>
        <p:spPr>
          <a:xfrm>
            <a:off x="524256" y="4767072"/>
            <a:ext cx="6594189" cy="1625210"/>
          </a:xfrm>
        </p:spPr>
        <p:txBody>
          <a:bodyPr>
            <a:normAutofit/>
          </a:bodyPr>
          <a:lstStyle/>
          <a:p>
            <a:pPr algn="r"/>
            <a:r>
              <a:rPr lang="en-GB" b="1" dirty="0">
                <a:solidFill>
                  <a:srgbClr val="FFFFFF"/>
                </a:solidFill>
              </a:rPr>
              <a:t>Francis </a:t>
            </a:r>
            <a:r>
              <a:rPr lang="en-GB" b="1" dirty="0" err="1">
                <a:solidFill>
                  <a:srgbClr val="FFFFFF"/>
                </a:solidFill>
              </a:rPr>
              <a:t>Picabia</a:t>
            </a:r>
            <a:r>
              <a:rPr lang="en-GB" b="1" dirty="0">
                <a:solidFill>
                  <a:srgbClr val="FFFFFF"/>
                </a:solidFill>
              </a:rPr>
              <a:t> </a:t>
            </a:r>
            <a:r>
              <a:rPr lang="en-GB" sz="3100" b="1" dirty="0">
                <a:solidFill>
                  <a:srgbClr val="FFFFFF"/>
                </a:solidFill>
              </a:rPr>
              <a:t>(1879-1953)</a:t>
            </a:r>
            <a:br>
              <a:rPr lang="en-GB" b="1" dirty="0">
                <a:solidFill>
                  <a:srgbClr val="FFFFFF"/>
                </a:solidFill>
              </a:rPr>
            </a:br>
            <a:endParaRPr lang="en-GB" dirty="0">
              <a:solidFill>
                <a:srgbClr val="FFFFFF"/>
              </a:solidFill>
            </a:endParaRPr>
          </a:p>
        </p:txBody>
      </p:sp>
      <p:pic>
        <p:nvPicPr>
          <p:cNvPr id="1026" name="Picture 2" descr="Image result for francis Picabia">
            <a:extLst>
              <a:ext uri="{FF2B5EF4-FFF2-40B4-BE49-F238E27FC236}">
                <a16:creationId xmlns:a16="http://schemas.microsoft.com/office/drawing/2014/main" id="{21C0E46A-BECD-4DCC-8705-8D0D5E81C1F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7184FDDC-BC30-4740-A29F-4768CBBAE7F1}"/>
              </a:ext>
            </a:extLst>
          </p:cNvPr>
          <p:cNvSpPr>
            <a:spLocks noGrp="1"/>
          </p:cNvSpPr>
          <p:nvPr>
            <p:ph type="body"/>
          </p:nvPr>
        </p:nvSpPr>
        <p:spPr>
          <a:xfrm>
            <a:off x="8029319" y="917725"/>
            <a:ext cx="3424739" cy="4852362"/>
          </a:xfrm>
        </p:spPr>
        <p:txBody>
          <a:bodyPr anchor="ctr">
            <a:normAutofit/>
          </a:bodyPr>
          <a:lstStyle/>
          <a:p>
            <a:pPr>
              <a:spcAft>
                <a:spcPts val="600"/>
              </a:spcAft>
            </a:pPr>
            <a:r>
              <a:rPr lang="en-GB" sz="2800" b="1" dirty="0">
                <a:solidFill>
                  <a:srgbClr val="FFFFFF"/>
                </a:solidFill>
              </a:rPr>
              <a:t>Painter</a:t>
            </a:r>
          </a:p>
          <a:p>
            <a:pPr>
              <a:spcAft>
                <a:spcPts val="600"/>
              </a:spcAft>
            </a:pPr>
            <a:r>
              <a:rPr lang="en-GB" sz="2800" b="1" dirty="0">
                <a:solidFill>
                  <a:srgbClr val="FFFFFF"/>
                </a:solidFill>
              </a:rPr>
              <a:t>Poet</a:t>
            </a:r>
          </a:p>
          <a:p>
            <a:pPr>
              <a:spcAft>
                <a:spcPts val="600"/>
              </a:spcAft>
            </a:pPr>
            <a:r>
              <a:rPr lang="en-GB" sz="2800" b="1" dirty="0">
                <a:solidFill>
                  <a:srgbClr val="FFFFFF"/>
                </a:solidFill>
              </a:rPr>
              <a:t>Typo graphist</a:t>
            </a:r>
          </a:p>
          <a:p>
            <a:pPr>
              <a:spcAft>
                <a:spcPts val="600"/>
              </a:spcAft>
            </a:pPr>
            <a:r>
              <a:rPr lang="en-GB" sz="2800" b="1" dirty="0">
                <a:solidFill>
                  <a:srgbClr val="FFFFFF"/>
                </a:solidFill>
              </a:rPr>
              <a:t>Impressionist</a:t>
            </a:r>
          </a:p>
          <a:p>
            <a:pPr>
              <a:spcAft>
                <a:spcPts val="600"/>
              </a:spcAft>
            </a:pPr>
            <a:r>
              <a:rPr lang="en-GB" sz="2800" b="1" dirty="0">
                <a:solidFill>
                  <a:srgbClr val="FFFFFF"/>
                </a:solidFill>
              </a:rPr>
              <a:t>Pointillist</a:t>
            </a:r>
          </a:p>
          <a:p>
            <a:pPr>
              <a:spcAft>
                <a:spcPts val="600"/>
              </a:spcAft>
            </a:pPr>
            <a:r>
              <a:rPr lang="en-GB" sz="2800" b="1" dirty="0">
                <a:solidFill>
                  <a:srgbClr val="FFFFFF"/>
                </a:solidFill>
              </a:rPr>
              <a:t>Avant-Gardist</a:t>
            </a:r>
          </a:p>
          <a:p>
            <a:pPr>
              <a:spcAft>
                <a:spcPts val="600"/>
              </a:spcAft>
            </a:pPr>
            <a:r>
              <a:rPr lang="en-GB" sz="2800" b="1" dirty="0">
                <a:solidFill>
                  <a:srgbClr val="FFFFFF"/>
                </a:solidFill>
              </a:rPr>
              <a:t>Cubist</a:t>
            </a:r>
          </a:p>
          <a:p>
            <a:pPr>
              <a:spcAft>
                <a:spcPts val="600"/>
              </a:spcAft>
            </a:pPr>
            <a:r>
              <a:rPr lang="en-GB" sz="2800" b="1" dirty="0">
                <a:solidFill>
                  <a:srgbClr val="FFFFFF"/>
                </a:solidFill>
              </a:rPr>
              <a:t>Dadaist</a:t>
            </a:r>
          </a:p>
          <a:p>
            <a:pPr>
              <a:spcAft>
                <a:spcPts val="600"/>
              </a:spcAft>
            </a:pPr>
            <a:endParaRPr lang="en-GB" sz="2000" b="1" dirty="0">
              <a:solidFill>
                <a:srgbClr val="FFFFFF"/>
              </a:solidFill>
            </a:endParaRPr>
          </a:p>
          <a:p>
            <a:pPr>
              <a:spcAft>
                <a:spcPts val="600"/>
              </a:spcAft>
            </a:pPr>
            <a:endParaRPr lang="en-GB" sz="2000" b="1" dirty="0">
              <a:solidFill>
                <a:srgbClr val="FFFFFF"/>
              </a:solidFill>
            </a:endParaRPr>
          </a:p>
        </p:txBody>
      </p:sp>
    </p:spTree>
    <p:extLst>
      <p:ext uri="{BB962C8B-B14F-4D97-AF65-F5344CB8AC3E}">
        <p14:creationId xmlns:p14="http://schemas.microsoft.com/office/powerpoint/2010/main" val="37219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247D16-78B2-4B63-A603-0E905CF34EC3}"/>
              </a:ext>
            </a:extLst>
          </p:cNvPr>
          <p:cNvSpPr>
            <a:spLocks noGrp="1"/>
          </p:cNvSpPr>
          <p:nvPr>
            <p:ph type="title"/>
          </p:nvPr>
        </p:nvSpPr>
        <p:spPr>
          <a:xfrm>
            <a:off x="838200" y="4440602"/>
            <a:ext cx="3300663" cy="1645920"/>
          </a:xfrm>
        </p:spPr>
        <p:txBody>
          <a:bodyPr>
            <a:normAutofit/>
          </a:bodyPr>
          <a:lstStyle/>
          <a:p>
            <a:r>
              <a:rPr lang="en-GB" sz="2800" b="1" dirty="0"/>
              <a:t>Francis </a:t>
            </a:r>
            <a:r>
              <a:rPr lang="en-GB" sz="2800" b="1" dirty="0" err="1"/>
              <a:t>Picabia</a:t>
            </a:r>
            <a:r>
              <a:rPr lang="en-GB" sz="2800" b="1" dirty="0"/>
              <a:t> (1879-1953)</a:t>
            </a:r>
          </a:p>
        </p:txBody>
      </p:sp>
      <p:pic>
        <p:nvPicPr>
          <p:cNvPr id="5" name="Picture 4" descr="A person that is standing in the grass&#10;&#10;Description automatically generated">
            <a:extLst>
              <a:ext uri="{FF2B5EF4-FFF2-40B4-BE49-F238E27FC236}">
                <a16:creationId xmlns:a16="http://schemas.microsoft.com/office/drawing/2014/main" id="{DD6418EA-16B5-4F3A-B26C-E5D0F5A9A5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554415" y="365760"/>
            <a:ext cx="3584448" cy="3639935"/>
          </a:xfrm>
          <a:prstGeom prst="rect">
            <a:avLst/>
          </a:prstGeom>
        </p:spPr>
      </p:pic>
      <p:pic>
        <p:nvPicPr>
          <p:cNvPr id="7" name="Picture 6" descr="A tattoo on her face&#10;&#10;Description automatically generated">
            <a:extLst>
              <a:ext uri="{FF2B5EF4-FFF2-40B4-BE49-F238E27FC236}">
                <a16:creationId xmlns:a16="http://schemas.microsoft.com/office/drawing/2014/main" id="{C526F790-3B94-4E8E-ACE1-D9DEDB5425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5915" y="365759"/>
            <a:ext cx="3584448" cy="3639312"/>
          </a:xfrm>
          <a:prstGeom prst="rect">
            <a:avLst/>
          </a:prstGeom>
        </p:spPr>
      </p:pic>
      <p:pic>
        <p:nvPicPr>
          <p:cNvPr id="11" name="Picture 10" descr="A picture containing standing, sitting, small, cat&#10;&#10;Description automatically generated">
            <a:extLst>
              <a:ext uri="{FF2B5EF4-FFF2-40B4-BE49-F238E27FC236}">
                <a16:creationId xmlns:a16="http://schemas.microsoft.com/office/drawing/2014/main" id="{AC83AA85-6E11-4C21-9915-A961A8EA86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37415" y="365759"/>
            <a:ext cx="3584448" cy="3639312"/>
          </a:xfrm>
          <a:prstGeom prst="rect">
            <a:avLst/>
          </a:prstGeom>
        </p:spPr>
      </p:pic>
      <p:sp>
        <p:nvSpPr>
          <p:cNvPr id="20" name="Rectangle 19">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F01CFE07-6CC1-422B-862C-6516D332C35D}"/>
              </a:ext>
            </a:extLst>
          </p:cNvPr>
          <p:cNvSpPr>
            <a:spLocks noGrp="1"/>
          </p:cNvSpPr>
          <p:nvPr>
            <p:ph type="body"/>
          </p:nvPr>
        </p:nvSpPr>
        <p:spPr>
          <a:xfrm>
            <a:off x="4578824" y="4440602"/>
            <a:ext cx="6860184" cy="1645920"/>
          </a:xfrm>
        </p:spPr>
        <p:txBody>
          <a:bodyPr anchor="ctr">
            <a:normAutofit/>
          </a:bodyPr>
          <a:lstStyle/>
          <a:p>
            <a:r>
              <a:rPr lang="en-GB" b="1" dirty="0"/>
              <a:t>From Impressionism to Dadaism</a:t>
            </a:r>
          </a:p>
        </p:txBody>
      </p:sp>
    </p:spTree>
    <p:extLst>
      <p:ext uri="{BB962C8B-B14F-4D97-AF65-F5344CB8AC3E}">
        <p14:creationId xmlns:p14="http://schemas.microsoft.com/office/powerpoint/2010/main" val="26634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3E7DB-ACE8-4522-8B1A-3E57575EFB6E}"/>
              </a:ext>
            </a:extLst>
          </p:cNvPr>
          <p:cNvSpPr>
            <a:spLocks noGrp="1"/>
          </p:cNvSpPr>
          <p:nvPr>
            <p:ph type="title"/>
          </p:nvPr>
        </p:nvSpPr>
        <p:spPr>
          <a:xfrm>
            <a:off x="838200" y="4440602"/>
            <a:ext cx="3300663" cy="1645920"/>
          </a:xfrm>
        </p:spPr>
        <p:txBody>
          <a:bodyPr>
            <a:normAutofit/>
          </a:bodyPr>
          <a:lstStyle/>
          <a:p>
            <a:r>
              <a:rPr lang="en-GB" sz="2800" b="1" dirty="0"/>
              <a:t>Francis </a:t>
            </a:r>
            <a:r>
              <a:rPr lang="en-GB" sz="2800" b="1" dirty="0" err="1"/>
              <a:t>Picabia</a:t>
            </a:r>
            <a:r>
              <a:rPr lang="en-GB" sz="2800" b="1" dirty="0"/>
              <a:t> </a:t>
            </a:r>
            <a:r>
              <a:rPr lang="en-GB" sz="2800" dirty="0"/>
              <a:t>(1879-1953)</a:t>
            </a:r>
          </a:p>
        </p:txBody>
      </p:sp>
      <p:pic>
        <p:nvPicPr>
          <p:cNvPr id="5" name="Picture 4" descr="A close up of a flag&#10;&#10;Description automatically generated">
            <a:extLst>
              <a:ext uri="{FF2B5EF4-FFF2-40B4-BE49-F238E27FC236}">
                <a16:creationId xmlns:a16="http://schemas.microsoft.com/office/drawing/2014/main" id="{4B000A06-829B-4163-91C1-5645D52CE1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554415" y="365760"/>
            <a:ext cx="3584448" cy="3639935"/>
          </a:xfrm>
          <a:prstGeom prst="rect">
            <a:avLst/>
          </a:prstGeom>
        </p:spPr>
      </p:pic>
      <p:pic>
        <p:nvPicPr>
          <p:cNvPr id="7" name="Picture 6" descr="A picture containing cabinet, indoor, oven, microwave&#10;&#10;Description automatically generated">
            <a:extLst>
              <a:ext uri="{FF2B5EF4-FFF2-40B4-BE49-F238E27FC236}">
                <a16:creationId xmlns:a16="http://schemas.microsoft.com/office/drawing/2014/main" id="{96D1BAF5-B8FD-45F9-8A06-92057411E5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5915" y="365759"/>
            <a:ext cx="3584448" cy="3639312"/>
          </a:xfrm>
          <a:prstGeom prst="rect">
            <a:avLst/>
          </a:prstGeom>
        </p:spPr>
      </p:pic>
      <p:pic>
        <p:nvPicPr>
          <p:cNvPr id="9" name="Picture 8" descr="A sign on the side of a building&#10;&#10;Description automatically generated">
            <a:extLst>
              <a:ext uri="{FF2B5EF4-FFF2-40B4-BE49-F238E27FC236}">
                <a16:creationId xmlns:a16="http://schemas.microsoft.com/office/drawing/2014/main" id="{D98EA3F4-9696-45DD-9639-3101643202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7415" y="365759"/>
            <a:ext cx="3584448" cy="3639312"/>
          </a:xfrm>
          <a:prstGeom prst="rect">
            <a:avLst/>
          </a:prstGeom>
        </p:spPr>
      </p:pic>
      <p:sp>
        <p:nvSpPr>
          <p:cNvPr id="18"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3EF377C-E0A7-4E30-990F-60A6EC259544}"/>
              </a:ext>
            </a:extLst>
          </p:cNvPr>
          <p:cNvSpPr>
            <a:spLocks noGrp="1"/>
          </p:cNvSpPr>
          <p:nvPr>
            <p:ph type="body"/>
          </p:nvPr>
        </p:nvSpPr>
        <p:spPr>
          <a:xfrm>
            <a:off x="4578824" y="4440602"/>
            <a:ext cx="6860184" cy="1645920"/>
          </a:xfrm>
        </p:spPr>
        <p:txBody>
          <a:bodyPr anchor="ctr">
            <a:normAutofit/>
          </a:bodyPr>
          <a:lstStyle/>
          <a:p>
            <a:r>
              <a:rPr lang="en-GB" sz="1800" dirty="0">
                <a:hlinkClick r:id="rId5"/>
              </a:rPr>
              <a:t>https://www.bing.com/videos/search?q=francis+Picabia&amp;&amp;view=detail&amp;mid=BD9778648B532D22861FBD9778648B532D22861F&amp;&amp;FORM=VRDGAR&amp;ru=%2Fvideos%2Fsearch%3Fq%3Dfrancis%2BPicabia%26FORM%3DHDRSC3</a:t>
            </a:r>
            <a:r>
              <a:rPr lang="en-GB" sz="1800" dirty="0"/>
              <a:t> </a:t>
            </a:r>
          </a:p>
          <a:p>
            <a:endParaRPr lang="en-GB" sz="1800" dirty="0"/>
          </a:p>
        </p:txBody>
      </p:sp>
    </p:spTree>
    <p:extLst>
      <p:ext uri="{BB962C8B-B14F-4D97-AF65-F5344CB8AC3E}">
        <p14:creationId xmlns:p14="http://schemas.microsoft.com/office/powerpoint/2010/main" val="30041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D0C139-7120-455C-9F15-34803765B2DD}"/>
              </a:ext>
            </a:extLst>
          </p:cNvPr>
          <p:cNvSpPr>
            <a:spLocks noGrp="1"/>
          </p:cNvSpPr>
          <p:nvPr>
            <p:ph type="title"/>
          </p:nvPr>
        </p:nvSpPr>
        <p:spPr>
          <a:xfrm>
            <a:off x="6412121" y="321734"/>
            <a:ext cx="5136412" cy="1135737"/>
          </a:xfrm>
        </p:spPr>
        <p:txBody>
          <a:bodyPr>
            <a:normAutofit/>
          </a:bodyPr>
          <a:lstStyle/>
          <a:p>
            <a:r>
              <a:rPr lang="en-GB" sz="3600" b="1" dirty="0"/>
              <a:t>Marcel Duchamp </a:t>
            </a:r>
            <a:r>
              <a:rPr lang="en-GB" sz="2400" b="1" dirty="0"/>
              <a:t>(1987-1968)</a:t>
            </a:r>
          </a:p>
        </p:txBody>
      </p:sp>
      <p:pic>
        <p:nvPicPr>
          <p:cNvPr id="5" name="Picture 4" descr="A person talking on a cell phone&#10;&#10;Description automatically generated">
            <a:extLst>
              <a:ext uri="{FF2B5EF4-FFF2-40B4-BE49-F238E27FC236}">
                <a16:creationId xmlns:a16="http://schemas.microsoft.com/office/drawing/2014/main" id="{0D6EF023-3615-4B15-8C25-6F4FBAA0E9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2" y="10"/>
            <a:ext cx="5779884" cy="6857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98B69513-818D-42B7-B8FD-7630BBC4D54D}"/>
              </a:ext>
            </a:extLst>
          </p:cNvPr>
          <p:cNvSpPr>
            <a:spLocks noGrp="1"/>
          </p:cNvSpPr>
          <p:nvPr>
            <p:ph type="body"/>
          </p:nvPr>
        </p:nvSpPr>
        <p:spPr>
          <a:xfrm>
            <a:off x="6412120" y="1782981"/>
            <a:ext cx="5136412" cy="4393982"/>
          </a:xfrm>
        </p:spPr>
        <p:txBody>
          <a:bodyPr>
            <a:normAutofit/>
          </a:bodyPr>
          <a:lstStyle/>
          <a:p>
            <a:pPr>
              <a:spcAft>
                <a:spcPts val="600"/>
              </a:spcAft>
            </a:pPr>
            <a:r>
              <a:rPr lang="en-GB" sz="3200" b="1" dirty="0"/>
              <a:t>Painter</a:t>
            </a:r>
          </a:p>
          <a:p>
            <a:pPr>
              <a:spcAft>
                <a:spcPts val="600"/>
              </a:spcAft>
            </a:pPr>
            <a:r>
              <a:rPr lang="en-GB" sz="3200" b="1" dirty="0"/>
              <a:t>Sculptor</a:t>
            </a:r>
          </a:p>
          <a:p>
            <a:pPr>
              <a:spcAft>
                <a:spcPts val="600"/>
              </a:spcAft>
            </a:pPr>
            <a:r>
              <a:rPr lang="en-GB" sz="3200" b="1" dirty="0"/>
              <a:t>Writer</a:t>
            </a:r>
          </a:p>
          <a:p>
            <a:pPr>
              <a:spcAft>
                <a:spcPts val="600"/>
              </a:spcAft>
            </a:pPr>
            <a:r>
              <a:rPr lang="en-GB" sz="3200" b="1" dirty="0"/>
              <a:t>Cubist</a:t>
            </a:r>
          </a:p>
          <a:p>
            <a:pPr>
              <a:spcAft>
                <a:spcPts val="600"/>
              </a:spcAft>
            </a:pPr>
            <a:r>
              <a:rPr lang="en-GB" sz="3200" b="1" dirty="0"/>
              <a:t>Dadaist</a:t>
            </a:r>
          </a:p>
          <a:p>
            <a:pPr>
              <a:spcAft>
                <a:spcPts val="600"/>
              </a:spcAft>
            </a:pPr>
            <a:r>
              <a:rPr lang="en-GB" sz="3200" b="1" dirty="0"/>
              <a:t>Friend of Picasso</a:t>
            </a: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6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5A1487-7CED-4F24-8BEE-09141BC6BB72}"/>
              </a:ext>
            </a:extLst>
          </p:cNvPr>
          <p:cNvSpPr>
            <a:spLocks noGrp="1"/>
          </p:cNvSpPr>
          <p:nvPr>
            <p:ph type="title"/>
          </p:nvPr>
        </p:nvSpPr>
        <p:spPr>
          <a:xfrm>
            <a:off x="838200" y="4435052"/>
            <a:ext cx="3093720" cy="1645920"/>
          </a:xfrm>
        </p:spPr>
        <p:txBody>
          <a:bodyPr>
            <a:normAutofit/>
          </a:bodyPr>
          <a:lstStyle/>
          <a:p>
            <a:r>
              <a:rPr lang="en-GB" sz="2600" b="1" dirty="0"/>
              <a:t>Marcel Duchamp (1987-1968)</a:t>
            </a:r>
            <a:endParaRPr lang="en-GB" sz="2600" dirty="0"/>
          </a:p>
        </p:txBody>
      </p:sp>
      <p:pic>
        <p:nvPicPr>
          <p:cNvPr id="9" name="Picture 8" descr="A picture containing table, building&#10;&#10;Description automatically generated">
            <a:extLst>
              <a:ext uri="{FF2B5EF4-FFF2-40B4-BE49-F238E27FC236}">
                <a16:creationId xmlns:a16="http://schemas.microsoft.com/office/drawing/2014/main" id="{B7DE1F12-7845-4CF4-859A-E9A2DDF4E5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6"/>
            <a:ext cx="3931900" cy="4005072"/>
          </a:xfrm>
          <a:prstGeom prst="rect">
            <a:avLst/>
          </a:prstGeom>
        </p:spPr>
      </p:pic>
      <p:pic>
        <p:nvPicPr>
          <p:cNvPr id="7" name="Picture 6" descr="A picture containing person, man, woman, front&#10;&#10;Description automatically generated">
            <a:extLst>
              <a:ext uri="{FF2B5EF4-FFF2-40B4-BE49-F238E27FC236}">
                <a16:creationId xmlns:a16="http://schemas.microsoft.com/office/drawing/2014/main" id="{97D86E7A-9C6A-4C22-A9EF-E3C8D72B74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130040" y="6"/>
            <a:ext cx="3931920" cy="4005071"/>
          </a:xfrm>
          <a:prstGeom prst="rect">
            <a:avLst/>
          </a:prstGeom>
        </p:spPr>
      </p:pic>
      <p:pic>
        <p:nvPicPr>
          <p:cNvPr id="5" name="Picture 4" descr="A close up of a white wall&#10;&#10;Description automatically generated">
            <a:extLst>
              <a:ext uri="{FF2B5EF4-FFF2-40B4-BE49-F238E27FC236}">
                <a16:creationId xmlns:a16="http://schemas.microsoft.com/office/drawing/2014/main" id="{BCA796A8-99A5-40E5-822E-A80AA61EF6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0080" y="-1"/>
            <a:ext cx="3931920"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59CA5A9-CE54-4079-BD63-348D63B65DE8}"/>
              </a:ext>
            </a:extLst>
          </p:cNvPr>
          <p:cNvSpPr>
            <a:spLocks noGrp="1"/>
          </p:cNvSpPr>
          <p:nvPr>
            <p:ph type="body"/>
          </p:nvPr>
        </p:nvSpPr>
        <p:spPr>
          <a:xfrm>
            <a:off x="4380266" y="4435052"/>
            <a:ext cx="7104188" cy="1645920"/>
          </a:xfrm>
        </p:spPr>
        <p:txBody>
          <a:bodyPr anchor="ctr">
            <a:normAutofit/>
          </a:bodyPr>
          <a:lstStyle/>
          <a:p>
            <a:r>
              <a:rPr lang="en-GB" sz="3600" b="1" dirty="0"/>
              <a:t>Dadaism</a:t>
            </a:r>
          </a:p>
        </p:txBody>
      </p:sp>
    </p:spTree>
    <p:extLst>
      <p:ext uri="{BB962C8B-B14F-4D97-AF65-F5344CB8AC3E}">
        <p14:creationId xmlns:p14="http://schemas.microsoft.com/office/powerpoint/2010/main" val="395648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og, animal, white, brown&#10;&#10;Description automatically generated">
            <a:extLst>
              <a:ext uri="{FF2B5EF4-FFF2-40B4-BE49-F238E27FC236}">
                <a16:creationId xmlns:a16="http://schemas.microsoft.com/office/drawing/2014/main" id="{460E9F6B-8BAD-4A02-B37B-3E7A492C6A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4FF23B39-04EE-4941-B714-658E259195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17" name="Rectangle 1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110EB6C-64F3-4BF4-8736-CCB3CD72F868}"/>
              </a:ext>
            </a:extLst>
          </p:cNvPr>
          <p:cNvSpPr>
            <a:spLocks noGrp="1"/>
          </p:cNvSpPr>
          <p:nvPr>
            <p:ph type="title"/>
          </p:nvPr>
        </p:nvSpPr>
        <p:spPr>
          <a:xfrm>
            <a:off x="865325" y="4462819"/>
            <a:ext cx="2869683" cy="1608383"/>
          </a:xfrm>
        </p:spPr>
        <p:txBody>
          <a:bodyPr>
            <a:normAutofit/>
          </a:bodyPr>
          <a:lstStyle/>
          <a:p>
            <a:r>
              <a:rPr lang="en-GB" sz="2400" b="1"/>
              <a:t>Marcel Duchamp </a:t>
            </a:r>
            <a:r>
              <a:rPr lang="en-GB" sz="2400" b="1" dirty="0"/>
              <a:t>(1987-1968)</a:t>
            </a:r>
          </a:p>
        </p:txBody>
      </p:sp>
      <p:sp>
        <p:nvSpPr>
          <p:cNvPr id="19" name="Rectangle 1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AB2E042-C2F1-482C-9893-CD09C243E764}"/>
              </a:ext>
            </a:extLst>
          </p:cNvPr>
          <p:cNvSpPr>
            <a:spLocks noGrp="1"/>
          </p:cNvSpPr>
          <p:nvPr>
            <p:ph type="body"/>
          </p:nvPr>
        </p:nvSpPr>
        <p:spPr>
          <a:xfrm>
            <a:off x="4131633" y="4464872"/>
            <a:ext cx="3712464" cy="1608383"/>
          </a:xfrm>
        </p:spPr>
        <p:txBody>
          <a:bodyPr anchor="ctr">
            <a:normAutofit lnSpcReduction="10000"/>
          </a:bodyPr>
          <a:lstStyle/>
          <a:p>
            <a:r>
              <a:rPr lang="en-GB" sz="1700" dirty="0">
                <a:hlinkClick r:id="rId4"/>
              </a:rPr>
              <a:t>https://www.bing.com/videos/search?q=marcel+duchamp&amp;&amp;view=detail&amp;mid=82F246CEC3BBDCB6F8FA82F246CEC3BBDCB6F8FA&amp;&amp;FORM=VRDGAR&amp;ru=%2Fvideos%2Fsearch%3Fq%3Dmarcel%2Bduchamp%26FORM%3DHDRSC3</a:t>
            </a:r>
            <a:r>
              <a:rPr lang="en-GB" sz="1700" dirty="0"/>
              <a:t> </a:t>
            </a:r>
          </a:p>
          <a:p>
            <a:endParaRPr lang="en-GB" sz="1700" dirty="0"/>
          </a:p>
        </p:txBody>
      </p:sp>
      <p:pic>
        <p:nvPicPr>
          <p:cNvPr id="6" name="Picture 5" descr="A picture containing indoor, chair, table, sitting&#10;&#10;Description automatically generated">
            <a:extLst>
              <a:ext uri="{FF2B5EF4-FFF2-40B4-BE49-F238E27FC236}">
                <a16:creationId xmlns:a16="http://schemas.microsoft.com/office/drawing/2014/main" id="{357EBDF4-5AC1-4514-9CA1-804462DEB97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8269224" y="-18859"/>
            <a:ext cx="3922776" cy="6309360"/>
          </a:xfrm>
          <a:prstGeom prst="rect">
            <a:avLst/>
          </a:prstGeom>
        </p:spPr>
      </p:pic>
    </p:spTree>
    <p:extLst>
      <p:ext uri="{BB962C8B-B14F-4D97-AF65-F5344CB8AC3E}">
        <p14:creationId xmlns:p14="http://schemas.microsoft.com/office/powerpoint/2010/main" val="252973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4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1E979-43C9-484F-A071-8DBDCE1783A5}"/>
              </a:ext>
            </a:extLst>
          </p:cNvPr>
          <p:cNvSpPr>
            <a:spLocks noGrp="1"/>
          </p:cNvSpPr>
          <p:nvPr>
            <p:ph type="title"/>
          </p:nvPr>
        </p:nvSpPr>
        <p:spPr>
          <a:xfrm>
            <a:off x="594360" y="687479"/>
            <a:ext cx="3444240" cy="1574874"/>
          </a:xfrm>
        </p:spPr>
        <p:txBody>
          <a:bodyPr anchor="b">
            <a:normAutofit/>
          </a:bodyPr>
          <a:lstStyle/>
          <a:p>
            <a:r>
              <a:rPr lang="en-GB" sz="4000" b="1" dirty="0"/>
              <a:t>Jean Dubuffet  </a:t>
            </a:r>
            <a:r>
              <a:rPr lang="en-GB" sz="3400" dirty="0"/>
              <a:t>(1901-1985)</a:t>
            </a:r>
          </a:p>
        </p:txBody>
      </p:sp>
      <p:grpSp>
        <p:nvGrpSpPr>
          <p:cNvPr id="16" name="Group 15">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7"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0CD1F871-86EC-4D28-8E9F-7A9738D0C85A}"/>
              </a:ext>
            </a:extLst>
          </p:cNvPr>
          <p:cNvSpPr>
            <a:spLocks noGrp="1"/>
          </p:cNvSpPr>
          <p:nvPr>
            <p:ph type="body"/>
          </p:nvPr>
        </p:nvSpPr>
        <p:spPr>
          <a:xfrm>
            <a:off x="594360" y="3155626"/>
            <a:ext cx="3444240" cy="2935176"/>
          </a:xfrm>
        </p:spPr>
        <p:txBody>
          <a:bodyPr anchor="ctr">
            <a:noAutofit/>
          </a:bodyPr>
          <a:lstStyle/>
          <a:p>
            <a:pPr>
              <a:spcAft>
                <a:spcPts val="600"/>
              </a:spcAft>
            </a:pPr>
            <a:r>
              <a:rPr lang="en-GB" sz="2400" b="1" dirty="0"/>
              <a:t>Painter</a:t>
            </a:r>
          </a:p>
          <a:p>
            <a:pPr>
              <a:spcAft>
                <a:spcPts val="600"/>
              </a:spcAft>
            </a:pPr>
            <a:r>
              <a:rPr lang="en-GB" sz="2400" b="1" dirty="0"/>
              <a:t>Sculptor</a:t>
            </a:r>
          </a:p>
          <a:p>
            <a:pPr>
              <a:spcAft>
                <a:spcPts val="600"/>
              </a:spcAft>
            </a:pPr>
            <a:r>
              <a:rPr lang="en-GB" sz="2400" b="1" dirty="0"/>
              <a:t>Art Brut</a:t>
            </a:r>
          </a:p>
          <a:p>
            <a:pPr>
              <a:spcAft>
                <a:spcPts val="600"/>
              </a:spcAft>
            </a:pPr>
            <a:r>
              <a:rPr lang="en-GB" sz="2400" b="1" dirty="0"/>
              <a:t>Very popular</a:t>
            </a:r>
          </a:p>
          <a:p>
            <a:pPr>
              <a:spcAft>
                <a:spcPts val="600"/>
              </a:spcAft>
            </a:pPr>
            <a:r>
              <a:rPr lang="en-GB" sz="2400" b="1" dirty="0"/>
              <a:t>Tried to be approachable and humane in his Art</a:t>
            </a:r>
          </a:p>
        </p:txBody>
      </p:sp>
      <p:pic>
        <p:nvPicPr>
          <p:cNvPr id="7" name="Picture 6" descr="A picture containing drawing, window, graffiti&#10;&#10;Description automatically generated">
            <a:extLst>
              <a:ext uri="{FF2B5EF4-FFF2-40B4-BE49-F238E27FC236}">
                <a16:creationId xmlns:a16="http://schemas.microsoft.com/office/drawing/2014/main" id="{F755FA7D-0BFD-4EBC-8EA5-53DEDC79A4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3136" y="513684"/>
            <a:ext cx="3566160" cy="5577118"/>
          </a:xfrm>
          <a:prstGeom prst="rect">
            <a:avLst/>
          </a:prstGeom>
        </p:spPr>
      </p:pic>
      <p:pic>
        <p:nvPicPr>
          <p:cNvPr id="5" name="Picture 4" descr="A black and white photo of a person&#10;&#10;Description automatically generated">
            <a:extLst>
              <a:ext uri="{FF2B5EF4-FFF2-40B4-BE49-F238E27FC236}">
                <a16:creationId xmlns:a16="http://schemas.microsoft.com/office/drawing/2014/main" id="{AEE9EB2F-79EF-483B-9A99-B52D073DF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21044" y="531074"/>
            <a:ext cx="3566160" cy="5577118"/>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F9C94-3749-4999-8323-F9B92B3A670E}"/>
              </a:ext>
            </a:extLst>
          </p:cNvPr>
          <p:cNvSpPr>
            <a:spLocks noGrp="1"/>
          </p:cNvSpPr>
          <p:nvPr>
            <p:ph type="title"/>
          </p:nvPr>
        </p:nvSpPr>
        <p:spPr>
          <a:xfrm>
            <a:off x="1000452" y="1610024"/>
            <a:ext cx="3058621" cy="1457002"/>
          </a:xfrm>
        </p:spPr>
        <p:txBody>
          <a:bodyPr anchor="b">
            <a:normAutofit fontScale="90000"/>
          </a:bodyPr>
          <a:lstStyle/>
          <a:p>
            <a:r>
              <a:rPr lang="en-GB" sz="4000" b="1" dirty="0"/>
              <a:t>Jean Dubuffet </a:t>
            </a:r>
            <a:r>
              <a:rPr lang="en-GB" sz="3700" dirty="0"/>
              <a:t>(1901-1985)</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4488C307-D78C-460E-A2A6-81D25947BFF8}"/>
              </a:ext>
            </a:extLst>
          </p:cNvPr>
          <p:cNvSpPr>
            <a:spLocks noGrp="1"/>
          </p:cNvSpPr>
          <p:nvPr>
            <p:ph type="body"/>
          </p:nvPr>
        </p:nvSpPr>
        <p:spPr>
          <a:xfrm>
            <a:off x="1000450" y="3067026"/>
            <a:ext cx="3058623" cy="3272324"/>
          </a:xfrm>
        </p:spPr>
        <p:txBody>
          <a:bodyPr anchor="t">
            <a:normAutofit/>
          </a:bodyPr>
          <a:lstStyle/>
          <a:p>
            <a:r>
              <a:rPr lang="en-GB" b="1" dirty="0"/>
              <a:t>Paintings</a:t>
            </a:r>
          </a:p>
        </p:txBody>
      </p:sp>
      <p:pic>
        <p:nvPicPr>
          <p:cNvPr id="9" name="Picture 8" descr="A drawing of a face&#10;&#10;Description automatically generated">
            <a:extLst>
              <a:ext uri="{FF2B5EF4-FFF2-40B4-BE49-F238E27FC236}">
                <a16:creationId xmlns:a16="http://schemas.microsoft.com/office/drawing/2014/main" id="{ED10D691-8C5E-4726-86FF-D6D1A8E309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636963" y="1"/>
            <a:ext cx="3731799" cy="3383280"/>
          </a:xfrm>
          <a:prstGeom prst="rect">
            <a:avLst/>
          </a:prstGeom>
        </p:spPr>
      </p:pic>
      <p:pic>
        <p:nvPicPr>
          <p:cNvPr id="5" name="Picture 4" descr="A close up of a logo&#10;&#10;Description automatically generated">
            <a:extLst>
              <a:ext uri="{FF2B5EF4-FFF2-40B4-BE49-F238E27FC236}">
                <a16:creationId xmlns:a16="http://schemas.microsoft.com/office/drawing/2014/main" id="{6736FC21-5A4F-4FD8-A8C4-F41A0B9B3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0201" y="10"/>
            <a:ext cx="3731799" cy="3383270"/>
          </a:xfrm>
          <a:prstGeom prst="rect">
            <a:avLst/>
          </a:prstGeom>
        </p:spPr>
      </p:pic>
      <p:pic>
        <p:nvPicPr>
          <p:cNvPr id="7" name="Picture 6" descr="A picture containing building, window, graffiti&#10;&#10;Description automatically generated">
            <a:extLst>
              <a:ext uri="{FF2B5EF4-FFF2-40B4-BE49-F238E27FC236}">
                <a16:creationId xmlns:a16="http://schemas.microsoft.com/office/drawing/2014/main" id="{54E1F978-A571-419E-ABA1-465DF9BA6F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3729" y="3474720"/>
            <a:ext cx="7552944" cy="3383280"/>
          </a:xfrm>
          <a:prstGeom prst="rect">
            <a:avLst/>
          </a:prstGeom>
        </p:spPr>
      </p:pic>
    </p:spTree>
    <p:extLst>
      <p:ext uri="{BB962C8B-B14F-4D97-AF65-F5344CB8AC3E}">
        <p14:creationId xmlns:p14="http://schemas.microsoft.com/office/powerpoint/2010/main" val="25099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park, man, boy&#10;&#10;Description automatically generated">
            <a:extLst>
              <a:ext uri="{FF2B5EF4-FFF2-40B4-BE49-F238E27FC236}">
                <a16:creationId xmlns:a16="http://schemas.microsoft.com/office/drawing/2014/main" id="{1507EFF0-6918-4E44-8D93-84108A959E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A picture containing indoor, sitting, table, computer&#10;&#10;Description automatically generated">
            <a:extLst>
              <a:ext uri="{FF2B5EF4-FFF2-40B4-BE49-F238E27FC236}">
                <a16:creationId xmlns:a16="http://schemas.microsoft.com/office/drawing/2014/main" id="{A579723C-ECED-400F-AFF5-97950DFA13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dog standing on the side of a road&#10;&#10;Description automatically generated">
            <a:extLst>
              <a:ext uri="{FF2B5EF4-FFF2-40B4-BE49-F238E27FC236}">
                <a16:creationId xmlns:a16="http://schemas.microsoft.com/office/drawing/2014/main" id="{956C651C-5907-4A9C-9EE6-72A0DC37A6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D29E03-D95C-4CB7-A8F5-BA570A8B25F2}"/>
              </a:ext>
            </a:extLst>
          </p:cNvPr>
          <p:cNvSpPr>
            <a:spLocks noGrp="1"/>
          </p:cNvSpPr>
          <p:nvPr>
            <p:ph type="title"/>
          </p:nvPr>
        </p:nvSpPr>
        <p:spPr>
          <a:xfrm>
            <a:off x="448056" y="685800"/>
            <a:ext cx="2807208" cy="1325563"/>
          </a:xfrm>
        </p:spPr>
        <p:txBody>
          <a:bodyPr>
            <a:normAutofit fontScale="90000"/>
          </a:bodyPr>
          <a:lstStyle/>
          <a:p>
            <a:r>
              <a:rPr lang="en-GB" sz="4000" b="1" dirty="0"/>
              <a:t>Jean Dubuffet </a:t>
            </a:r>
            <a:r>
              <a:rPr lang="en-GB" sz="2800" dirty="0"/>
              <a:t>(1901-1985)</a:t>
            </a:r>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C61E41D-855D-4522-9421-0FE5E753267D}"/>
              </a:ext>
            </a:extLst>
          </p:cNvPr>
          <p:cNvSpPr>
            <a:spLocks noGrp="1"/>
          </p:cNvSpPr>
          <p:nvPr>
            <p:ph type="body"/>
          </p:nvPr>
        </p:nvSpPr>
        <p:spPr>
          <a:xfrm>
            <a:off x="448056" y="2258568"/>
            <a:ext cx="2807208" cy="3922776"/>
          </a:xfrm>
        </p:spPr>
        <p:txBody>
          <a:bodyPr>
            <a:normAutofit/>
          </a:bodyPr>
          <a:lstStyle/>
          <a:p>
            <a:r>
              <a:rPr lang="en-GB" sz="1700" dirty="0"/>
              <a:t>Sculptures</a:t>
            </a:r>
          </a:p>
          <a:p>
            <a:r>
              <a:rPr lang="en-GB" sz="1700" dirty="0">
                <a:hlinkClick r:id="rId5"/>
              </a:rPr>
              <a:t>https://www.bing.com/videos/search?q=Jean+Dubuffet&amp;&amp;view=detail&amp;mid=FF607620DBB4D72098B9FF607620DBB4D72098B9&amp;&amp;FORM=VRDGAR&amp;ru=%2Fvideos%2Fsearch%3Fq%3DJean%2BDubuffet%26FORM%3DHDRSC3</a:t>
            </a:r>
            <a:r>
              <a:rPr lang="en-GB" sz="1700" dirty="0"/>
              <a:t> </a:t>
            </a:r>
          </a:p>
          <a:p>
            <a:endParaRPr lang="en-GB" sz="1700" dirty="0"/>
          </a:p>
        </p:txBody>
      </p:sp>
    </p:spTree>
    <p:extLst>
      <p:ext uri="{BB962C8B-B14F-4D97-AF65-F5344CB8AC3E}">
        <p14:creationId xmlns:p14="http://schemas.microsoft.com/office/powerpoint/2010/main" val="375120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40F0-966C-4D55-901B-1189B25625DB}"/>
              </a:ext>
            </a:extLst>
          </p:cNvPr>
          <p:cNvSpPr>
            <a:spLocks noGrp="1"/>
          </p:cNvSpPr>
          <p:nvPr>
            <p:ph type="title"/>
          </p:nvPr>
        </p:nvSpPr>
        <p:spPr>
          <a:xfrm>
            <a:off x="801099" y="1396289"/>
            <a:ext cx="5006336" cy="1325563"/>
          </a:xfrm>
        </p:spPr>
        <p:txBody>
          <a:bodyPr>
            <a:normAutofit/>
          </a:bodyPr>
          <a:lstStyle/>
          <a:p>
            <a:r>
              <a:rPr lang="en-GB" sz="4400" b="1" dirty="0">
                <a:solidFill>
                  <a:srgbClr val="FFC000"/>
                </a:solidFill>
                <a:latin typeface="Ink Free" panose="03080402000500000000" pitchFamily="66" charset="0"/>
              </a:rPr>
              <a:t>Nicolas Poussin </a:t>
            </a:r>
            <a:r>
              <a:rPr lang="en-GB" sz="2400" b="1" dirty="0">
                <a:latin typeface="Ink Free" panose="03080402000500000000" pitchFamily="66" charset="0"/>
              </a:rPr>
              <a:t>1594-1665</a:t>
            </a:r>
          </a:p>
        </p:txBody>
      </p:sp>
      <p:sp>
        <p:nvSpPr>
          <p:cNvPr id="3" name="Text Placeholder 2">
            <a:extLst>
              <a:ext uri="{FF2B5EF4-FFF2-40B4-BE49-F238E27FC236}">
                <a16:creationId xmlns:a16="http://schemas.microsoft.com/office/drawing/2014/main" id="{4BD3CD45-88B7-44D3-B6CA-E4219708FF17}"/>
              </a:ext>
            </a:extLst>
          </p:cNvPr>
          <p:cNvSpPr>
            <a:spLocks noGrp="1"/>
          </p:cNvSpPr>
          <p:nvPr>
            <p:ph type="body"/>
          </p:nvPr>
        </p:nvSpPr>
        <p:spPr>
          <a:xfrm>
            <a:off x="805543" y="2721852"/>
            <a:ext cx="5006336" cy="3895764"/>
          </a:xfrm>
        </p:spPr>
        <p:txBody>
          <a:bodyPr anchor="t">
            <a:noAutofit/>
          </a:bodyPr>
          <a:lstStyle/>
          <a:p>
            <a:pPr>
              <a:spcAft>
                <a:spcPts val="600"/>
              </a:spcAft>
            </a:pPr>
            <a:r>
              <a:rPr lang="en-GB" sz="2400" b="1" dirty="0">
                <a:latin typeface="Ink Free" panose="03080402000500000000" pitchFamily="66" charset="0"/>
              </a:rPr>
              <a:t>Spent most of his working life in Rome</a:t>
            </a:r>
          </a:p>
          <a:p>
            <a:pPr>
              <a:spcAft>
                <a:spcPts val="600"/>
              </a:spcAft>
            </a:pPr>
            <a:r>
              <a:rPr lang="en-GB" sz="2400" b="1" dirty="0">
                <a:latin typeface="Ink Free" panose="03080402000500000000" pitchFamily="66" charset="0"/>
              </a:rPr>
              <a:t>Court painter for a year</a:t>
            </a:r>
          </a:p>
          <a:p>
            <a:pPr>
              <a:spcAft>
                <a:spcPts val="600"/>
              </a:spcAft>
            </a:pPr>
            <a:r>
              <a:rPr lang="en-GB" sz="2400" b="1" dirty="0">
                <a:latin typeface="Ink Free" panose="03080402000500000000" pitchFamily="66" charset="0"/>
              </a:rPr>
              <a:t>His paintings have order, structure and strong line</a:t>
            </a:r>
          </a:p>
          <a:p>
            <a:pPr>
              <a:spcAft>
                <a:spcPts val="600"/>
              </a:spcAft>
            </a:pPr>
            <a:r>
              <a:rPr lang="en-GB" sz="2400" b="1" dirty="0">
                <a:latin typeface="Ink Free" panose="03080402000500000000" pitchFamily="66" charset="0"/>
              </a:rPr>
              <a:t>Was inspiration for David, Ingres, Cezanne</a:t>
            </a:r>
          </a:p>
          <a:p>
            <a:pPr>
              <a:spcAft>
                <a:spcPts val="600"/>
              </a:spcAft>
            </a:pPr>
            <a:r>
              <a:rPr lang="en-GB" sz="2400" b="1" dirty="0">
                <a:latin typeface="Ink Free" panose="03080402000500000000" pitchFamily="66" charset="0"/>
              </a:rPr>
              <a:t>Leading Baroque painter</a:t>
            </a:r>
          </a:p>
          <a:p>
            <a:pPr>
              <a:spcAft>
                <a:spcPts val="600"/>
              </a:spcAft>
            </a:pPr>
            <a:r>
              <a:rPr lang="en-GB" sz="2400" b="1" dirty="0">
                <a:latin typeface="Ink Free" panose="03080402000500000000" pitchFamily="66" charset="0"/>
              </a:rPr>
              <a:t>Very much admired in the UK</a:t>
            </a:r>
          </a:p>
        </p:txBody>
      </p:sp>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Nicolas Poussin">
            <a:extLst>
              <a:ext uri="{FF2B5EF4-FFF2-40B4-BE49-F238E27FC236}">
                <a16:creationId xmlns:a16="http://schemas.microsoft.com/office/drawing/2014/main" id="{1F45B37C-A380-4767-8156-FB58E43DFC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116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wheel(1)">
                                      <p:cBhvr>
                                        <p:cTn id="4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EAB5D-050D-4036-9D20-F277B6D8B815}"/>
              </a:ext>
            </a:extLst>
          </p:cNvPr>
          <p:cNvSpPr>
            <a:spLocks noGrp="1"/>
          </p:cNvSpPr>
          <p:nvPr>
            <p:ph type="title"/>
          </p:nvPr>
        </p:nvSpPr>
        <p:spPr>
          <a:xfrm>
            <a:off x="594360" y="687479"/>
            <a:ext cx="3444240" cy="1574874"/>
          </a:xfrm>
        </p:spPr>
        <p:txBody>
          <a:bodyPr anchor="b">
            <a:normAutofit/>
          </a:bodyPr>
          <a:lstStyle/>
          <a:p>
            <a:r>
              <a:rPr lang="en-GB" sz="3600" b="1" dirty="0"/>
              <a:t>Marc Chagall </a:t>
            </a:r>
            <a:r>
              <a:rPr lang="en-GB" sz="3400" dirty="0"/>
              <a:t>(1887-1985)</a:t>
            </a:r>
          </a:p>
        </p:txBody>
      </p:sp>
      <p:grpSp>
        <p:nvGrpSpPr>
          <p:cNvPr id="75" name="Group 74">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76"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307EEC10-9A21-49AF-B2FB-9AED7BEC135B}"/>
              </a:ext>
            </a:extLst>
          </p:cNvPr>
          <p:cNvSpPr>
            <a:spLocks noGrp="1"/>
          </p:cNvSpPr>
          <p:nvPr>
            <p:ph type="body"/>
          </p:nvPr>
        </p:nvSpPr>
        <p:spPr>
          <a:xfrm>
            <a:off x="594360" y="3155626"/>
            <a:ext cx="3444240" cy="2935176"/>
          </a:xfrm>
        </p:spPr>
        <p:txBody>
          <a:bodyPr anchor="ctr">
            <a:normAutofit fontScale="92500" lnSpcReduction="20000"/>
          </a:bodyPr>
          <a:lstStyle/>
          <a:p>
            <a:pPr>
              <a:spcAft>
                <a:spcPts val="600"/>
              </a:spcAft>
            </a:pPr>
            <a:r>
              <a:rPr lang="en-GB" sz="2200" b="1" dirty="0"/>
              <a:t>Born in Byelorussia</a:t>
            </a:r>
          </a:p>
          <a:p>
            <a:pPr>
              <a:spcAft>
                <a:spcPts val="600"/>
              </a:spcAft>
            </a:pPr>
            <a:r>
              <a:rPr lang="en-GB" sz="2200" b="1" dirty="0"/>
              <a:t>Of Jewish origin</a:t>
            </a:r>
          </a:p>
          <a:p>
            <a:pPr>
              <a:spcAft>
                <a:spcPts val="600"/>
              </a:spcAft>
            </a:pPr>
            <a:r>
              <a:rPr lang="en-GB" sz="2200" b="1" dirty="0"/>
              <a:t>Left Byelorussia in 1908</a:t>
            </a:r>
          </a:p>
          <a:p>
            <a:pPr>
              <a:spcAft>
                <a:spcPts val="600"/>
              </a:spcAft>
            </a:pPr>
            <a:r>
              <a:rPr lang="en-GB" sz="2200" b="1" dirty="0"/>
              <a:t>Went back from 1921-1924 for Bella</a:t>
            </a:r>
          </a:p>
          <a:p>
            <a:pPr>
              <a:spcAft>
                <a:spcPts val="600"/>
              </a:spcAft>
            </a:pPr>
            <a:r>
              <a:rPr lang="en-GB" sz="2200" b="1" dirty="0"/>
              <a:t>Escaped to Paris in 1924/25</a:t>
            </a:r>
          </a:p>
          <a:p>
            <a:pPr>
              <a:spcAft>
                <a:spcPts val="600"/>
              </a:spcAft>
            </a:pPr>
            <a:r>
              <a:rPr lang="en-GB" sz="2200" b="1" dirty="0"/>
              <a:t>Painter, Illustrator, Glass Artist, Draughtsman, Set Designer</a:t>
            </a:r>
          </a:p>
          <a:p>
            <a:pPr>
              <a:spcAft>
                <a:spcPts val="600"/>
              </a:spcAft>
            </a:pPr>
            <a:r>
              <a:rPr lang="en-GB" sz="2200" b="1" dirty="0"/>
              <a:t>Modernist, Surrealist</a:t>
            </a:r>
          </a:p>
          <a:p>
            <a:pPr>
              <a:spcAft>
                <a:spcPts val="600"/>
              </a:spcAft>
            </a:pPr>
            <a:endParaRPr lang="en-GB" sz="1800" dirty="0"/>
          </a:p>
          <a:p>
            <a:pPr>
              <a:spcAft>
                <a:spcPts val="600"/>
              </a:spcAft>
            </a:pPr>
            <a:endParaRPr lang="en-GB" sz="1800" dirty="0"/>
          </a:p>
        </p:txBody>
      </p:sp>
      <p:pic>
        <p:nvPicPr>
          <p:cNvPr id="1026" name="Picture 2" descr="Image result for marc chagall">
            <a:extLst>
              <a:ext uri="{FF2B5EF4-FFF2-40B4-BE49-F238E27FC236}">
                <a16:creationId xmlns:a16="http://schemas.microsoft.com/office/drawing/2014/main" id="{1098A7F6-B8CC-4E78-9ABD-501E76DD33E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ug, graffiti&#10;&#10;Description automatically generated">
            <a:extLst>
              <a:ext uri="{FF2B5EF4-FFF2-40B4-BE49-F238E27FC236}">
                <a16:creationId xmlns:a16="http://schemas.microsoft.com/office/drawing/2014/main" id="{61DDA1F9-322B-4A90-8598-D1EEFF4CDC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8321044" y="531074"/>
            <a:ext cx="3566160" cy="5577118"/>
          </a:xfrm>
          <a:prstGeom prst="rect">
            <a:avLst/>
          </a:prstGeom>
        </p:spPr>
      </p:pic>
      <p:sp>
        <p:nvSpPr>
          <p:cNvPr id="97" name="Rectangle 9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56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wheel(1)">
                                      <p:cBhvr>
                                        <p:cTn id="55" dur="20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A64D6-3CC1-48BE-AE7E-900ADC797A80}"/>
              </a:ext>
            </a:extLst>
          </p:cNvPr>
          <p:cNvSpPr>
            <a:spLocks noGrp="1"/>
          </p:cNvSpPr>
          <p:nvPr>
            <p:ph type="title"/>
          </p:nvPr>
        </p:nvSpPr>
        <p:spPr>
          <a:xfrm>
            <a:off x="969264" y="4535424"/>
            <a:ext cx="3685032" cy="1558586"/>
          </a:xfrm>
        </p:spPr>
        <p:txBody>
          <a:bodyPr anchor="t">
            <a:normAutofit/>
          </a:bodyPr>
          <a:lstStyle/>
          <a:p>
            <a:r>
              <a:rPr lang="en-GB" sz="3400" b="1" dirty="0"/>
              <a:t>Marc Chagall</a:t>
            </a:r>
            <a:r>
              <a:rPr lang="en-GB" sz="3400" dirty="0"/>
              <a:t> (1887-1985)</a:t>
            </a:r>
          </a:p>
        </p:txBody>
      </p:sp>
      <p:pic>
        <p:nvPicPr>
          <p:cNvPr id="5" name="Picture 4" descr="A picture containing text, photo, fabric, man&#10;&#10;Description automatically generated">
            <a:extLst>
              <a:ext uri="{FF2B5EF4-FFF2-40B4-BE49-F238E27FC236}">
                <a16:creationId xmlns:a16="http://schemas.microsoft.com/office/drawing/2014/main" id="{1A1F658C-92DA-4913-82A2-723BE15922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1" y="-49686"/>
            <a:ext cx="4003040" cy="4226709"/>
          </a:xfrm>
          <a:prstGeom prst="rect">
            <a:avLst/>
          </a:prstGeom>
        </p:spPr>
      </p:pic>
      <p:pic>
        <p:nvPicPr>
          <p:cNvPr id="9" name="Picture 8" descr="A picture containing drawing, photo, sitting, colorful&#10;&#10;Description automatically generated">
            <a:extLst>
              <a:ext uri="{FF2B5EF4-FFF2-40B4-BE49-F238E27FC236}">
                <a16:creationId xmlns:a16="http://schemas.microsoft.com/office/drawing/2014/main" id="{689321F1-46FF-4B9D-AF58-8049CE54C0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093465" y="10"/>
            <a:ext cx="4003040" cy="4224518"/>
          </a:xfrm>
          <a:prstGeom prst="rect">
            <a:avLst/>
          </a:prstGeom>
        </p:spPr>
      </p:pic>
      <p:sp>
        <p:nvSpPr>
          <p:cNvPr id="3" name="Text Placeholder 2">
            <a:extLst>
              <a:ext uri="{FF2B5EF4-FFF2-40B4-BE49-F238E27FC236}">
                <a16:creationId xmlns:a16="http://schemas.microsoft.com/office/drawing/2014/main" id="{28B4BDFA-E76B-4687-9859-306598E5CDA0}"/>
              </a:ext>
            </a:extLst>
          </p:cNvPr>
          <p:cNvSpPr>
            <a:spLocks noGrp="1"/>
          </p:cNvSpPr>
          <p:nvPr>
            <p:ph type="body"/>
          </p:nvPr>
        </p:nvSpPr>
        <p:spPr>
          <a:xfrm>
            <a:off x="5074920" y="4535424"/>
            <a:ext cx="4498848" cy="1585458"/>
          </a:xfrm>
        </p:spPr>
        <p:txBody>
          <a:bodyPr>
            <a:normAutofit/>
          </a:bodyPr>
          <a:lstStyle/>
          <a:p>
            <a:r>
              <a:rPr lang="en-GB" sz="2000" dirty="0"/>
              <a:t>Fauvism </a:t>
            </a:r>
          </a:p>
          <a:p>
            <a:r>
              <a:rPr lang="en-GB" sz="2000" dirty="0"/>
              <a:t>Expressionism</a:t>
            </a:r>
          </a:p>
          <a:p>
            <a:r>
              <a:rPr lang="en-GB" sz="2000" dirty="0"/>
              <a:t>Surrealism</a:t>
            </a:r>
          </a:p>
        </p:txBody>
      </p:sp>
      <p:grpSp>
        <p:nvGrpSpPr>
          <p:cNvPr id="16" name="Group 15">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7"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11" name="Picture 10" descr="A painting of a person&#10;&#10;Description automatically generated">
            <a:extLst>
              <a:ext uri="{FF2B5EF4-FFF2-40B4-BE49-F238E27FC236}">
                <a16:creationId xmlns:a16="http://schemas.microsoft.com/office/drawing/2014/main" id="{DEFF8F9D-1D5E-4B84-B6A3-CD1F9F172F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7773" y="20322"/>
            <a:ext cx="3389243" cy="4313139"/>
          </a:xfrm>
          <a:prstGeom prst="rect">
            <a:avLst/>
          </a:prstGeom>
        </p:spPr>
      </p:pic>
    </p:spTree>
    <p:extLst>
      <p:ext uri="{BB962C8B-B14F-4D97-AF65-F5344CB8AC3E}">
        <p14:creationId xmlns:p14="http://schemas.microsoft.com/office/powerpoint/2010/main" val="26579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itting, blue, photo, food&#10;&#10;Description automatically generated">
            <a:extLst>
              <a:ext uri="{FF2B5EF4-FFF2-40B4-BE49-F238E27FC236}">
                <a16:creationId xmlns:a16="http://schemas.microsoft.com/office/drawing/2014/main" id="{A62BFEF4-0B09-4E9E-BFC0-B26BAD6843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6"/>
            <a:ext cx="3922776" cy="3937609"/>
          </a:xfrm>
          <a:prstGeom prst="rect">
            <a:avLst/>
          </a:prstGeom>
        </p:spPr>
      </p:pic>
      <p:pic>
        <p:nvPicPr>
          <p:cNvPr id="7" name="Picture 6" descr="A close up of an animal&#10;&#10;Description automatically generated">
            <a:extLst>
              <a:ext uri="{FF2B5EF4-FFF2-40B4-BE49-F238E27FC236}">
                <a16:creationId xmlns:a16="http://schemas.microsoft.com/office/drawing/2014/main" id="{DC7AA6F1-E412-48B8-9C8F-D96A2E7A3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1633" y="10"/>
            <a:ext cx="3922776" cy="3937599"/>
          </a:xfrm>
          <a:prstGeom prst="rect">
            <a:avLst/>
          </a:prstGeom>
        </p:spPr>
      </p:pic>
      <p:sp useBgFill="1">
        <p:nvSpPr>
          <p:cNvPr id="16" name="Rectangle 15">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2406E6-7A81-4964-995F-9515AF3B3290}"/>
              </a:ext>
            </a:extLst>
          </p:cNvPr>
          <p:cNvSpPr>
            <a:spLocks noGrp="1"/>
          </p:cNvSpPr>
          <p:nvPr>
            <p:ph type="title"/>
          </p:nvPr>
        </p:nvSpPr>
        <p:spPr>
          <a:xfrm>
            <a:off x="865325" y="4462819"/>
            <a:ext cx="2869683" cy="1608383"/>
          </a:xfrm>
        </p:spPr>
        <p:txBody>
          <a:bodyPr>
            <a:normAutofit/>
          </a:bodyPr>
          <a:lstStyle/>
          <a:p>
            <a:r>
              <a:rPr lang="en-GB" sz="2400" b="1" dirty="0"/>
              <a:t>Marc Chagall </a:t>
            </a:r>
            <a:r>
              <a:rPr lang="en-GB" sz="2400" dirty="0"/>
              <a:t>(1887-1985)</a:t>
            </a:r>
          </a:p>
        </p:txBody>
      </p:sp>
      <p:sp>
        <p:nvSpPr>
          <p:cNvPr id="18" name="Rectangle 17">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9517D67-00CB-4A9C-B8BB-EEE301A415F0}"/>
              </a:ext>
            </a:extLst>
          </p:cNvPr>
          <p:cNvSpPr>
            <a:spLocks noGrp="1"/>
          </p:cNvSpPr>
          <p:nvPr>
            <p:ph type="body"/>
          </p:nvPr>
        </p:nvSpPr>
        <p:spPr>
          <a:xfrm>
            <a:off x="4131633" y="4464872"/>
            <a:ext cx="3712464" cy="1608383"/>
          </a:xfrm>
        </p:spPr>
        <p:txBody>
          <a:bodyPr anchor="ctr">
            <a:normAutofit lnSpcReduction="10000"/>
          </a:bodyPr>
          <a:lstStyle/>
          <a:p>
            <a:r>
              <a:rPr lang="en-GB" sz="1700" dirty="0">
                <a:hlinkClick r:id="rId4"/>
              </a:rPr>
              <a:t>https://www.bing.com/videos/search?q=marc+chagall&amp;&amp;view=detail&amp;mid=B6BD4E67C78BD2D62C52B6BD4E67C78BD2D62C52&amp;&amp;FORM=VRDGAR&amp;ru=%2Fvideos%2Fsearch%3Fq%3Dmarc%2Bchagall%26FORM%3DHDRSC3</a:t>
            </a:r>
            <a:r>
              <a:rPr lang="en-GB" sz="1700" dirty="0"/>
              <a:t> </a:t>
            </a:r>
          </a:p>
          <a:p>
            <a:endParaRPr lang="en-GB" sz="1700" dirty="0"/>
          </a:p>
        </p:txBody>
      </p:sp>
      <p:pic>
        <p:nvPicPr>
          <p:cNvPr id="9" name="Picture 8" descr="A close up of a logo&#10;&#10;Description automatically generated">
            <a:extLst>
              <a:ext uri="{FF2B5EF4-FFF2-40B4-BE49-F238E27FC236}">
                <a16:creationId xmlns:a16="http://schemas.microsoft.com/office/drawing/2014/main" id="{CB70C078-28EF-40D3-8687-5CFEF56A8E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69224" y="-6"/>
            <a:ext cx="3922776" cy="6309360"/>
          </a:xfrm>
          <a:prstGeom prst="rect">
            <a:avLst/>
          </a:prstGeom>
        </p:spPr>
      </p:pic>
    </p:spTree>
    <p:extLst>
      <p:ext uri="{BB962C8B-B14F-4D97-AF65-F5344CB8AC3E}">
        <p14:creationId xmlns:p14="http://schemas.microsoft.com/office/powerpoint/2010/main" val="29553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posing for the camera&#10;&#10;Description automatically generated">
            <a:extLst>
              <a:ext uri="{FF2B5EF4-FFF2-40B4-BE49-F238E27FC236}">
                <a16:creationId xmlns:a16="http://schemas.microsoft.com/office/drawing/2014/main" id="{3E6B9680-F28F-4457-A6B2-20C84CD671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picture containing red, wearing, woman, phone&#10;&#10;Description automatically generated">
            <a:extLst>
              <a:ext uri="{FF2B5EF4-FFF2-40B4-BE49-F238E27FC236}">
                <a16:creationId xmlns:a16="http://schemas.microsoft.com/office/drawing/2014/main" id="{0ADBF51F-432D-43CB-A163-B58F851103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4" name="Freeform: Shape 1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F563C3-843E-47C3-BBA5-BC58BFD4585B}"/>
              </a:ext>
            </a:extLst>
          </p:cNvPr>
          <p:cNvSpPr>
            <a:spLocks noGrp="1"/>
          </p:cNvSpPr>
          <p:nvPr>
            <p:ph type="title"/>
          </p:nvPr>
        </p:nvSpPr>
        <p:spPr>
          <a:xfrm>
            <a:off x="448056" y="681038"/>
            <a:ext cx="2804504" cy="1325563"/>
          </a:xfrm>
        </p:spPr>
        <p:txBody>
          <a:bodyPr anchor="ctr">
            <a:normAutofit/>
          </a:bodyPr>
          <a:lstStyle/>
          <a:p>
            <a:r>
              <a:rPr lang="en-GB" sz="3200" b="1" dirty="0"/>
              <a:t>Sonia Delaunay </a:t>
            </a:r>
            <a:r>
              <a:rPr lang="en-GB" sz="2800" dirty="0"/>
              <a:t>(1895-1979)</a:t>
            </a:r>
          </a:p>
        </p:txBody>
      </p:sp>
      <p:sp>
        <p:nvSpPr>
          <p:cNvPr id="18" name="Rectangle 1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2ACEB68-C781-4294-8CE3-2FE8D18CCDDC}"/>
              </a:ext>
            </a:extLst>
          </p:cNvPr>
          <p:cNvSpPr>
            <a:spLocks noGrp="1"/>
          </p:cNvSpPr>
          <p:nvPr>
            <p:ph type="body"/>
          </p:nvPr>
        </p:nvSpPr>
        <p:spPr>
          <a:xfrm>
            <a:off x="448056" y="2258171"/>
            <a:ext cx="2804504" cy="3918792"/>
          </a:xfrm>
        </p:spPr>
        <p:txBody>
          <a:bodyPr>
            <a:normAutofit/>
          </a:bodyPr>
          <a:lstStyle/>
          <a:p>
            <a:pPr>
              <a:spcAft>
                <a:spcPts val="600"/>
              </a:spcAft>
            </a:pPr>
            <a:r>
              <a:rPr lang="en-GB" sz="1800" b="1" dirty="0"/>
              <a:t>Ukrainian at birth</a:t>
            </a:r>
          </a:p>
          <a:p>
            <a:pPr>
              <a:spcAft>
                <a:spcPts val="600"/>
              </a:spcAft>
            </a:pPr>
            <a:r>
              <a:rPr lang="en-GB" sz="1800" b="1" dirty="0"/>
              <a:t>Moved to Paris 1905</a:t>
            </a:r>
          </a:p>
          <a:p>
            <a:pPr>
              <a:spcAft>
                <a:spcPts val="600"/>
              </a:spcAft>
            </a:pPr>
            <a:r>
              <a:rPr lang="en-GB" sz="1800" b="1" dirty="0"/>
              <a:t>Married Robert Delaunay artist and Art dealer</a:t>
            </a:r>
          </a:p>
          <a:p>
            <a:pPr>
              <a:spcAft>
                <a:spcPts val="600"/>
              </a:spcAft>
            </a:pPr>
            <a:r>
              <a:rPr lang="en-GB" sz="1800" b="1" dirty="0"/>
              <a:t>Painter</a:t>
            </a:r>
          </a:p>
          <a:p>
            <a:pPr>
              <a:spcAft>
                <a:spcPts val="600"/>
              </a:spcAft>
            </a:pPr>
            <a:r>
              <a:rPr lang="en-GB" sz="1800" b="1" dirty="0"/>
              <a:t>Fashion Designer</a:t>
            </a:r>
          </a:p>
          <a:p>
            <a:pPr>
              <a:spcAft>
                <a:spcPts val="600"/>
              </a:spcAft>
            </a:pPr>
            <a:r>
              <a:rPr lang="en-GB" sz="1800" b="1" dirty="0"/>
              <a:t>Set Designer</a:t>
            </a:r>
          </a:p>
          <a:p>
            <a:pPr>
              <a:spcAft>
                <a:spcPts val="600"/>
              </a:spcAft>
            </a:pPr>
            <a:r>
              <a:rPr lang="en-GB" sz="1800" b="1" dirty="0"/>
              <a:t>Orphism</a:t>
            </a:r>
          </a:p>
        </p:txBody>
      </p:sp>
    </p:spTree>
    <p:extLst>
      <p:ext uri="{BB962C8B-B14F-4D97-AF65-F5344CB8AC3E}">
        <p14:creationId xmlns:p14="http://schemas.microsoft.com/office/powerpoint/2010/main" val="2712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heel(1)">
                                      <p:cBhvr>
                                        <p:cTn id="6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sonia delaunay">
            <a:extLst>
              <a:ext uri="{FF2B5EF4-FFF2-40B4-BE49-F238E27FC236}">
                <a16:creationId xmlns:a16="http://schemas.microsoft.com/office/drawing/2014/main" id="{7E66A44D-3923-4FC5-BD60-9C5ECC64C94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evice, food, colorful&#10;&#10;Description automatically generated">
            <a:extLst>
              <a:ext uri="{FF2B5EF4-FFF2-40B4-BE49-F238E27FC236}">
                <a16:creationId xmlns:a16="http://schemas.microsoft.com/office/drawing/2014/main" id="{C7B5C1E2-8BAF-4027-B576-D0BD14C96E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1633" y="-49685"/>
            <a:ext cx="3922776" cy="3937599"/>
          </a:xfrm>
          <a:prstGeom prst="rect">
            <a:avLst/>
          </a:prstGeom>
        </p:spPr>
      </p:pic>
      <p:sp useBgFill="1">
        <p:nvSpPr>
          <p:cNvPr id="73" name="Rectangle 72">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93A65-3FF6-4E0B-ADFD-29EE29108E49}"/>
              </a:ext>
            </a:extLst>
          </p:cNvPr>
          <p:cNvSpPr>
            <a:spLocks noGrp="1"/>
          </p:cNvSpPr>
          <p:nvPr>
            <p:ph type="title"/>
          </p:nvPr>
        </p:nvSpPr>
        <p:spPr>
          <a:xfrm>
            <a:off x="865325" y="4462819"/>
            <a:ext cx="2869683" cy="1608383"/>
          </a:xfrm>
        </p:spPr>
        <p:txBody>
          <a:bodyPr>
            <a:normAutofit/>
          </a:bodyPr>
          <a:lstStyle/>
          <a:p>
            <a:r>
              <a:rPr lang="en-GB" sz="2800" b="1" dirty="0"/>
              <a:t>Sonia Delaunay</a:t>
            </a:r>
            <a:r>
              <a:rPr lang="en-GB" sz="2400" dirty="0"/>
              <a:t> (1895-1979)</a:t>
            </a:r>
          </a:p>
        </p:txBody>
      </p:sp>
      <p:sp>
        <p:nvSpPr>
          <p:cNvPr id="75" name="Rectangle 74">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75988C2C-AA99-4695-AE43-3A831C2D0CC1}"/>
              </a:ext>
            </a:extLst>
          </p:cNvPr>
          <p:cNvSpPr>
            <a:spLocks noGrp="1"/>
          </p:cNvSpPr>
          <p:nvPr>
            <p:ph type="body"/>
          </p:nvPr>
        </p:nvSpPr>
        <p:spPr>
          <a:xfrm>
            <a:off x="4131633" y="4464872"/>
            <a:ext cx="3712464" cy="1608383"/>
          </a:xfrm>
        </p:spPr>
        <p:txBody>
          <a:bodyPr anchor="ctr">
            <a:normAutofit/>
          </a:bodyPr>
          <a:lstStyle/>
          <a:p>
            <a:r>
              <a:rPr lang="en-GB" b="1" dirty="0"/>
              <a:t>Orphism</a:t>
            </a:r>
          </a:p>
        </p:txBody>
      </p:sp>
      <p:pic>
        <p:nvPicPr>
          <p:cNvPr id="5" name="Picture 4" descr="A picture containing elephant, colorful, painting, painted&#10;&#10;Description automatically generated">
            <a:extLst>
              <a:ext uri="{FF2B5EF4-FFF2-40B4-BE49-F238E27FC236}">
                <a16:creationId xmlns:a16="http://schemas.microsoft.com/office/drawing/2014/main" id="{010904DC-DD76-4896-9692-F767E51351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
          <a:stretch/>
        </p:blipFill>
        <p:spPr>
          <a:xfrm>
            <a:off x="8269224" y="-6"/>
            <a:ext cx="3922776" cy="6309360"/>
          </a:xfrm>
          <a:prstGeom prst="rect">
            <a:avLst/>
          </a:prstGeom>
        </p:spPr>
      </p:pic>
    </p:spTree>
    <p:extLst>
      <p:ext uri="{BB962C8B-B14F-4D97-AF65-F5344CB8AC3E}">
        <p14:creationId xmlns:p14="http://schemas.microsoft.com/office/powerpoint/2010/main" val="32371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heel(1)">
                                      <p:cBhvr>
                                        <p:cTn id="24" dur="2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35029-5254-4DE5-8DA1-37DA57E1418D}"/>
              </a:ext>
            </a:extLst>
          </p:cNvPr>
          <p:cNvSpPr>
            <a:spLocks noGrp="1"/>
          </p:cNvSpPr>
          <p:nvPr>
            <p:ph type="title"/>
          </p:nvPr>
        </p:nvSpPr>
        <p:spPr>
          <a:xfrm>
            <a:off x="969264" y="4535424"/>
            <a:ext cx="3685032" cy="1558586"/>
          </a:xfrm>
        </p:spPr>
        <p:txBody>
          <a:bodyPr anchor="t">
            <a:normAutofit/>
          </a:bodyPr>
          <a:lstStyle/>
          <a:p>
            <a:r>
              <a:rPr lang="en-GB" sz="3400" b="1" dirty="0"/>
              <a:t>Sonia Delaunay </a:t>
            </a:r>
            <a:r>
              <a:rPr lang="en-GB" sz="3400" dirty="0"/>
              <a:t>(1895-1979)</a:t>
            </a:r>
          </a:p>
        </p:txBody>
      </p:sp>
      <p:pic>
        <p:nvPicPr>
          <p:cNvPr id="9" name="Picture 8" descr="A close up of a logo&#10;&#10;Description automatically generated">
            <a:extLst>
              <a:ext uri="{FF2B5EF4-FFF2-40B4-BE49-F238E27FC236}">
                <a16:creationId xmlns:a16="http://schemas.microsoft.com/office/drawing/2014/main" id="{7B414ADB-95D0-4D75-91EA-D1666504ED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b="-3"/>
          <a:stretch/>
        </p:blipFill>
        <p:spPr>
          <a:xfrm>
            <a:off x="1" y="10"/>
            <a:ext cx="4003040" cy="4226709"/>
          </a:xfrm>
          <a:prstGeom prst="rect">
            <a:avLst/>
          </a:prstGeom>
        </p:spPr>
      </p:pic>
      <p:pic>
        <p:nvPicPr>
          <p:cNvPr id="7" name="Picture 6" descr="A picture containing colorful, holding, kite, standing&#10;&#10;Description automatically generated">
            <a:extLst>
              <a:ext uri="{FF2B5EF4-FFF2-40B4-BE49-F238E27FC236}">
                <a16:creationId xmlns:a16="http://schemas.microsoft.com/office/drawing/2014/main" id="{3E6E6B53-18B4-466B-A8CB-48D5A5A58B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093465" y="10"/>
            <a:ext cx="4003040" cy="4224518"/>
          </a:xfrm>
          <a:prstGeom prst="rect">
            <a:avLst/>
          </a:prstGeom>
        </p:spPr>
      </p:pic>
      <p:pic>
        <p:nvPicPr>
          <p:cNvPr id="5" name="Picture 4" descr="A close up of a logo&#10;&#10;Description automatically generated">
            <a:extLst>
              <a:ext uri="{FF2B5EF4-FFF2-40B4-BE49-F238E27FC236}">
                <a16:creationId xmlns:a16="http://schemas.microsoft.com/office/drawing/2014/main" id="{A19F2F3C-EDA7-4399-A691-97CEFC4F38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8186928" y="10"/>
            <a:ext cx="4005072" cy="4224518"/>
          </a:xfrm>
          <a:prstGeom prst="rect">
            <a:avLst/>
          </a:prstGeom>
        </p:spPr>
      </p:pic>
      <p:sp>
        <p:nvSpPr>
          <p:cNvPr id="3" name="Text Placeholder 2">
            <a:extLst>
              <a:ext uri="{FF2B5EF4-FFF2-40B4-BE49-F238E27FC236}">
                <a16:creationId xmlns:a16="http://schemas.microsoft.com/office/drawing/2014/main" id="{B09EC2EE-4CF7-4EFD-B2D1-CA16192B31F6}"/>
              </a:ext>
            </a:extLst>
          </p:cNvPr>
          <p:cNvSpPr>
            <a:spLocks noGrp="1"/>
          </p:cNvSpPr>
          <p:nvPr>
            <p:ph type="body"/>
          </p:nvPr>
        </p:nvSpPr>
        <p:spPr>
          <a:xfrm>
            <a:off x="5074920" y="4535424"/>
            <a:ext cx="4498848" cy="1585458"/>
          </a:xfrm>
        </p:spPr>
        <p:txBody>
          <a:bodyPr>
            <a:normAutofit lnSpcReduction="10000"/>
          </a:bodyPr>
          <a:lstStyle/>
          <a:p>
            <a:r>
              <a:rPr lang="en-GB" sz="2000" dirty="0">
                <a:hlinkClick r:id="rId5"/>
              </a:rPr>
              <a:t>https://www.bing.com/videos/search?q=onia+delaunay&amp;&amp;view=detail&amp;mid=66C2E938D9E73F89DC3F66C2E938D9E73F89DC3F&amp;&amp;FORM=VRDGAR&amp;ru=%2Fvideos%2Fsearch%3Fq%3Donia%2Bdelaunay%26FORM%3DHDRSC3</a:t>
            </a:r>
            <a:r>
              <a:rPr lang="en-GB" sz="2000" dirty="0"/>
              <a:t> </a:t>
            </a:r>
          </a:p>
          <a:p>
            <a:endParaRPr lang="en-GB" sz="2000" dirty="0"/>
          </a:p>
        </p:txBody>
      </p:sp>
      <p:grpSp>
        <p:nvGrpSpPr>
          <p:cNvPr id="16" name="Group 15">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7"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54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22815-E56A-4661-BA02-3379E6B47C0D}"/>
              </a:ext>
            </a:extLst>
          </p:cNvPr>
          <p:cNvSpPr>
            <a:spLocks noGrp="1"/>
          </p:cNvSpPr>
          <p:nvPr>
            <p:ph type="title"/>
          </p:nvPr>
        </p:nvSpPr>
        <p:spPr>
          <a:xfrm>
            <a:off x="594360" y="687479"/>
            <a:ext cx="3444240" cy="1574874"/>
          </a:xfrm>
        </p:spPr>
        <p:txBody>
          <a:bodyPr anchor="b">
            <a:normAutofit/>
          </a:bodyPr>
          <a:lstStyle/>
          <a:p>
            <a:r>
              <a:rPr lang="en-GB" sz="3400" b="1" dirty="0"/>
              <a:t>Alberto Giacometti </a:t>
            </a:r>
            <a:r>
              <a:rPr lang="en-GB" sz="3400" dirty="0"/>
              <a:t>(1901-1966)</a:t>
            </a:r>
          </a:p>
        </p:txBody>
      </p:sp>
      <p:grpSp>
        <p:nvGrpSpPr>
          <p:cNvPr id="18" name="Group 17">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9"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0C8D7CC8-08CE-4563-8A6F-E466D49F00D3}"/>
              </a:ext>
            </a:extLst>
          </p:cNvPr>
          <p:cNvSpPr>
            <a:spLocks noGrp="1"/>
          </p:cNvSpPr>
          <p:nvPr>
            <p:ph type="body"/>
          </p:nvPr>
        </p:nvSpPr>
        <p:spPr>
          <a:xfrm>
            <a:off x="594360" y="3155626"/>
            <a:ext cx="3444240" cy="2935176"/>
          </a:xfrm>
        </p:spPr>
        <p:txBody>
          <a:bodyPr anchor="ctr">
            <a:normAutofit/>
          </a:bodyPr>
          <a:lstStyle/>
          <a:p>
            <a:pPr>
              <a:spcAft>
                <a:spcPts val="600"/>
              </a:spcAft>
            </a:pPr>
            <a:r>
              <a:rPr lang="en-GB" sz="1800" b="1" dirty="0"/>
              <a:t>Born in Switzerland</a:t>
            </a:r>
          </a:p>
          <a:p>
            <a:pPr>
              <a:spcAft>
                <a:spcPts val="600"/>
              </a:spcAft>
            </a:pPr>
            <a:r>
              <a:rPr lang="en-GB" sz="1800" b="1" dirty="0"/>
              <a:t>Moved to Paris at early age</a:t>
            </a:r>
          </a:p>
          <a:p>
            <a:pPr>
              <a:spcAft>
                <a:spcPts val="600"/>
              </a:spcAft>
            </a:pPr>
            <a:r>
              <a:rPr lang="en-GB" sz="1800" b="1" dirty="0"/>
              <a:t>Studied with Rodin associate</a:t>
            </a:r>
          </a:p>
          <a:p>
            <a:pPr>
              <a:spcAft>
                <a:spcPts val="600"/>
              </a:spcAft>
            </a:pPr>
            <a:r>
              <a:rPr lang="en-GB" sz="1800" b="1" dirty="0"/>
              <a:t>Expressionism, Surrealism, Modernism, Formalism, Cubism</a:t>
            </a:r>
          </a:p>
          <a:p>
            <a:pPr>
              <a:spcAft>
                <a:spcPts val="600"/>
              </a:spcAft>
            </a:pPr>
            <a:r>
              <a:rPr lang="en-GB" sz="1800" b="1" dirty="0"/>
              <a:t>Sculptor, Painter, Draughtsman</a:t>
            </a:r>
          </a:p>
        </p:txBody>
      </p:sp>
      <p:pic>
        <p:nvPicPr>
          <p:cNvPr id="9" name="Picture 8" descr="A close up of a rock&#10;&#10;Description automatically generated">
            <a:extLst>
              <a:ext uri="{FF2B5EF4-FFF2-40B4-BE49-F238E27FC236}">
                <a16:creationId xmlns:a16="http://schemas.microsoft.com/office/drawing/2014/main" id="{67485689-EBD6-44F1-9CB6-4C802A9D3D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66900" y="531074"/>
            <a:ext cx="3566160" cy="5577118"/>
          </a:xfrm>
          <a:prstGeom prst="rect">
            <a:avLst/>
          </a:prstGeom>
        </p:spPr>
      </p:pic>
      <p:pic>
        <p:nvPicPr>
          <p:cNvPr id="5" name="Picture 4" descr="A person wearing a suit and tie smiling and looking at the camera&#10;&#10;Description automatically generated">
            <a:extLst>
              <a:ext uri="{FF2B5EF4-FFF2-40B4-BE49-F238E27FC236}">
                <a16:creationId xmlns:a16="http://schemas.microsoft.com/office/drawing/2014/main" id="{CC545FBC-9E6B-4D61-8303-A46EAC3E5E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8327926" y="513684"/>
            <a:ext cx="3566160" cy="5577118"/>
          </a:xfrm>
          <a:prstGeom prst="rect">
            <a:avLst/>
          </a:prstGeom>
        </p:spPr>
      </p:pic>
      <p:sp>
        <p:nvSpPr>
          <p:cNvPr id="40" name="Rectangle 3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heel(1)">
                                      <p:cBhvr>
                                        <p:cTn id="4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3">
            <a:extLst>
              <a:ext uri="{FF2B5EF4-FFF2-40B4-BE49-F238E27FC236}">
                <a16:creationId xmlns:a16="http://schemas.microsoft.com/office/drawing/2014/main" id="{25DD7917-DC43-4DB1-8719-34243DFC6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water, bag&#10;&#10;Description automatically generated">
            <a:extLst>
              <a:ext uri="{FF2B5EF4-FFF2-40B4-BE49-F238E27FC236}">
                <a16:creationId xmlns:a16="http://schemas.microsoft.com/office/drawing/2014/main" id="{7755F840-78AA-4C92-B6FB-C7AB9E5B8E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0312" y="717391"/>
            <a:ext cx="1320073" cy="3237916"/>
          </a:xfrm>
          <a:prstGeom prst="rect">
            <a:avLst/>
          </a:prstGeom>
        </p:spPr>
      </p:pic>
      <p:pic>
        <p:nvPicPr>
          <p:cNvPr id="7" name="Picture 6" descr="A picture containing standing, bird, lamp, tall&#10;&#10;Description automatically generated">
            <a:extLst>
              <a:ext uri="{FF2B5EF4-FFF2-40B4-BE49-F238E27FC236}">
                <a16:creationId xmlns:a16="http://schemas.microsoft.com/office/drawing/2014/main" id="{AF540ADF-D756-4C38-B593-F5AA7EEE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2322" y="717391"/>
            <a:ext cx="2695315" cy="3217333"/>
          </a:xfrm>
          <a:prstGeom prst="rect">
            <a:avLst/>
          </a:prstGeom>
        </p:spPr>
      </p:pic>
      <p:pic>
        <p:nvPicPr>
          <p:cNvPr id="5" name="Picture 4" descr="A picture containing standing, water, white, holding&#10;&#10;Description automatically generated">
            <a:extLst>
              <a:ext uri="{FF2B5EF4-FFF2-40B4-BE49-F238E27FC236}">
                <a16:creationId xmlns:a16="http://schemas.microsoft.com/office/drawing/2014/main" id="{8A1C3E17-7F14-49A2-B56D-3F736F9CC7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1614" y="717391"/>
            <a:ext cx="1677074" cy="3237916"/>
          </a:xfrm>
          <a:prstGeom prst="rect">
            <a:avLst/>
          </a:prstGeom>
        </p:spPr>
      </p:pic>
      <p:sp>
        <p:nvSpPr>
          <p:cNvPr id="43" name="Freeform: Shape 15">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184987"/>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4" name="Freeform 46">
            <a:extLst>
              <a:ext uri="{FF2B5EF4-FFF2-40B4-BE49-F238E27FC236}">
                <a16:creationId xmlns:a16="http://schemas.microsoft.com/office/drawing/2014/main" id="{E075BB12-23BA-44A6-ABE6-664ACD6AC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000381"/>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7">
            <a:extLst>
              <a:ext uri="{FF2B5EF4-FFF2-40B4-BE49-F238E27FC236}">
                <a16:creationId xmlns:a16="http://schemas.microsoft.com/office/drawing/2014/main" id="{2BC04747-F6F9-4ED6-BE92-B40598694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4803531"/>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21">
            <a:extLst>
              <a:ext uri="{FF2B5EF4-FFF2-40B4-BE49-F238E27FC236}">
                <a16:creationId xmlns:a16="http://schemas.microsoft.com/office/drawing/2014/main" id="{0594E94A-8938-4CC4-AC3C-E016837AE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61BE640-AAFA-4E16-918E-E2604566ABF7}"/>
              </a:ext>
            </a:extLst>
          </p:cNvPr>
          <p:cNvSpPr>
            <a:spLocks noGrp="1"/>
          </p:cNvSpPr>
          <p:nvPr>
            <p:ph type="title"/>
          </p:nvPr>
        </p:nvSpPr>
        <p:spPr>
          <a:xfrm>
            <a:off x="1283914" y="4458361"/>
            <a:ext cx="4490646" cy="1655384"/>
          </a:xfrm>
        </p:spPr>
        <p:txBody>
          <a:bodyPr>
            <a:normAutofit/>
          </a:bodyPr>
          <a:lstStyle/>
          <a:p>
            <a:pPr algn="r"/>
            <a:r>
              <a:rPr lang="en-GB" sz="3600" b="1" dirty="0">
                <a:solidFill>
                  <a:srgbClr val="FFFFFF"/>
                </a:solidFill>
              </a:rPr>
              <a:t>Alberto Giacometti </a:t>
            </a:r>
            <a:r>
              <a:rPr lang="en-GB" sz="3600" dirty="0">
                <a:solidFill>
                  <a:srgbClr val="FFFFFF"/>
                </a:solidFill>
              </a:rPr>
              <a:t>(1901-1966)</a:t>
            </a:r>
          </a:p>
        </p:txBody>
      </p:sp>
      <p:sp>
        <p:nvSpPr>
          <p:cNvPr id="3" name="Text Placeholder 2">
            <a:extLst>
              <a:ext uri="{FF2B5EF4-FFF2-40B4-BE49-F238E27FC236}">
                <a16:creationId xmlns:a16="http://schemas.microsoft.com/office/drawing/2014/main" id="{B98574F3-D7DA-48D5-85F6-0A333F958C8C}"/>
              </a:ext>
            </a:extLst>
          </p:cNvPr>
          <p:cNvSpPr>
            <a:spLocks noGrp="1"/>
          </p:cNvSpPr>
          <p:nvPr>
            <p:ph type="body"/>
          </p:nvPr>
        </p:nvSpPr>
        <p:spPr>
          <a:xfrm>
            <a:off x="6414419" y="4492406"/>
            <a:ext cx="5367267" cy="1587294"/>
          </a:xfrm>
        </p:spPr>
        <p:txBody>
          <a:bodyPr anchor="ctr">
            <a:normAutofit/>
          </a:bodyPr>
          <a:lstStyle/>
          <a:p>
            <a:r>
              <a:rPr lang="en-GB" sz="3200" b="1" dirty="0">
                <a:solidFill>
                  <a:srgbClr val="FEFFFF"/>
                </a:solidFill>
              </a:rPr>
              <a:t>Sculptor</a:t>
            </a:r>
          </a:p>
        </p:txBody>
      </p:sp>
    </p:spTree>
    <p:extLst>
      <p:ext uri="{BB962C8B-B14F-4D97-AF65-F5344CB8AC3E}">
        <p14:creationId xmlns:p14="http://schemas.microsoft.com/office/powerpoint/2010/main" val="39909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7C5139-6849-47ED-A7EB-DE3519602570}"/>
              </a:ext>
            </a:extLst>
          </p:cNvPr>
          <p:cNvSpPr>
            <a:spLocks noGrp="1"/>
          </p:cNvSpPr>
          <p:nvPr>
            <p:ph type="title"/>
          </p:nvPr>
        </p:nvSpPr>
        <p:spPr>
          <a:xfrm>
            <a:off x="969264" y="4535424"/>
            <a:ext cx="3685032" cy="1558586"/>
          </a:xfrm>
        </p:spPr>
        <p:txBody>
          <a:bodyPr anchor="t">
            <a:normAutofit/>
          </a:bodyPr>
          <a:lstStyle/>
          <a:p>
            <a:r>
              <a:rPr lang="en-GB" sz="3400" b="1" dirty="0"/>
              <a:t>Alberto Giacometti </a:t>
            </a:r>
            <a:r>
              <a:rPr lang="en-GB" sz="3400" dirty="0"/>
              <a:t>(1901-1966)</a:t>
            </a:r>
          </a:p>
        </p:txBody>
      </p:sp>
      <p:pic>
        <p:nvPicPr>
          <p:cNvPr id="7" name="Picture 6" descr="A picture containing text, book, drawing&#10;&#10;Description automatically generated">
            <a:extLst>
              <a:ext uri="{FF2B5EF4-FFF2-40B4-BE49-F238E27FC236}">
                <a16:creationId xmlns:a16="http://schemas.microsoft.com/office/drawing/2014/main" id="{F5815854-497A-4915-A7A4-8D7814CD4B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1" y="10"/>
            <a:ext cx="4003040" cy="422670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86D4894-A705-4459-8A62-1DD799BED1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093465" y="10"/>
            <a:ext cx="4003040" cy="4224518"/>
          </a:xfrm>
          <a:prstGeom prst="rect">
            <a:avLst/>
          </a:prstGeom>
        </p:spPr>
      </p:pic>
      <p:pic>
        <p:nvPicPr>
          <p:cNvPr id="5" name="Picture 4" descr="A drawing of a person&#10;&#10;Description automatically generated">
            <a:extLst>
              <a:ext uri="{FF2B5EF4-FFF2-40B4-BE49-F238E27FC236}">
                <a16:creationId xmlns:a16="http://schemas.microsoft.com/office/drawing/2014/main" id="{45EE7414-3D04-461C-A34E-F67E2BA024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8186928" y="10"/>
            <a:ext cx="4005072" cy="4224518"/>
          </a:xfrm>
          <a:prstGeom prst="rect">
            <a:avLst/>
          </a:prstGeom>
        </p:spPr>
      </p:pic>
      <p:sp>
        <p:nvSpPr>
          <p:cNvPr id="3" name="Text Placeholder 2">
            <a:extLst>
              <a:ext uri="{FF2B5EF4-FFF2-40B4-BE49-F238E27FC236}">
                <a16:creationId xmlns:a16="http://schemas.microsoft.com/office/drawing/2014/main" id="{9FFE3616-CF49-4B1C-A302-75E8120DF7D5}"/>
              </a:ext>
            </a:extLst>
          </p:cNvPr>
          <p:cNvSpPr>
            <a:spLocks noGrp="1"/>
          </p:cNvSpPr>
          <p:nvPr>
            <p:ph type="body"/>
          </p:nvPr>
        </p:nvSpPr>
        <p:spPr>
          <a:xfrm>
            <a:off x="5074920" y="4535424"/>
            <a:ext cx="4498848" cy="1585458"/>
          </a:xfrm>
        </p:spPr>
        <p:txBody>
          <a:bodyPr>
            <a:normAutofit fontScale="70000" lnSpcReduction="20000"/>
          </a:bodyPr>
          <a:lstStyle/>
          <a:p>
            <a:r>
              <a:rPr lang="en-GB" sz="2000" dirty="0">
                <a:hlinkClick r:id="rId5"/>
              </a:rPr>
              <a:t>https://www.bing.com/videos/search?q=Giacometti+Paintings&amp;&amp;view=detail&amp;mid=5A3A7C2277F0E0CDBEC45A3A7C2277F0E0CDBEC4&amp;&amp;FORM=VRDGAR&amp;ru=%2Fvideos%2Fsearch%3Fq%3DGiacometti%2BPaintings%26FORM%3DVDMHRS</a:t>
            </a:r>
            <a:r>
              <a:rPr lang="en-GB" sz="2000" dirty="0"/>
              <a:t> </a:t>
            </a:r>
          </a:p>
          <a:p>
            <a:r>
              <a:rPr lang="en-GB" sz="2000" dirty="0">
                <a:hlinkClick r:id="rId6"/>
              </a:rPr>
              <a:t>https://www.bing.com/videos/search?q=Giacometti+Drawings&amp;&amp;view=detail&amp;mid=D4874662C26ACE5E7C0ED4874662C26ACE5E7C0E&amp;&amp;FORM=VRDGAR&amp;ru=%2Fvideos%2Fsearch%3Fq%3DGiacometti%2BDrawings%26FORM%3DHDRSC3</a:t>
            </a:r>
            <a:r>
              <a:rPr lang="en-GB" sz="2000" dirty="0"/>
              <a:t> </a:t>
            </a:r>
          </a:p>
          <a:p>
            <a:endParaRPr lang="en-GB" sz="2000" dirty="0"/>
          </a:p>
          <a:p>
            <a:endParaRPr lang="en-GB" sz="2000" dirty="0"/>
          </a:p>
        </p:txBody>
      </p:sp>
      <p:grpSp>
        <p:nvGrpSpPr>
          <p:cNvPr id="18" name="Group 17">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19"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212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036E4F-0438-41D0-AECF-D7B159AB9E18}"/>
              </a:ext>
            </a:extLst>
          </p:cNvPr>
          <p:cNvSpPr>
            <a:spLocks noGrp="1"/>
          </p:cNvSpPr>
          <p:nvPr>
            <p:ph type="title"/>
          </p:nvPr>
        </p:nvSpPr>
        <p:spPr>
          <a:xfrm>
            <a:off x="1051560" y="4440602"/>
            <a:ext cx="3538728" cy="1645920"/>
          </a:xfrm>
        </p:spPr>
        <p:txBody>
          <a:bodyPr>
            <a:normAutofit/>
          </a:bodyPr>
          <a:lstStyle/>
          <a:p>
            <a:r>
              <a:rPr lang="en-GB" sz="3200" b="1" dirty="0"/>
              <a:t>Pierre-Andre de </a:t>
            </a:r>
            <a:r>
              <a:rPr lang="en-GB" sz="3200" b="1" dirty="0" err="1"/>
              <a:t>Wisches</a:t>
            </a:r>
            <a:r>
              <a:rPr lang="en-GB" sz="3200" b="1" dirty="0"/>
              <a:t> </a:t>
            </a:r>
            <a:r>
              <a:rPr lang="en-GB" sz="3200" dirty="0"/>
              <a:t>(1905-1997)</a:t>
            </a:r>
          </a:p>
        </p:txBody>
      </p:sp>
      <p:pic>
        <p:nvPicPr>
          <p:cNvPr id="7" name="Picture 6" descr="A picture containing photo, old, sitting, field&#10;&#10;Description automatically generated">
            <a:extLst>
              <a:ext uri="{FF2B5EF4-FFF2-40B4-BE49-F238E27FC236}">
                <a16:creationId xmlns:a16="http://schemas.microsoft.com/office/drawing/2014/main" id="{E413182C-9302-4A87-B530-8ECCEEFF4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 y="10"/>
            <a:ext cx="4884383" cy="3995918"/>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D1D67DB-1DBC-4F3E-959C-9FFD22E35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4877" y="-49686"/>
            <a:ext cx="7117118" cy="3995918"/>
          </a:xfrm>
          <a:prstGeom prst="rect">
            <a:avLst/>
          </a:prstGeom>
        </p:spPr>
      </p:pic>
      <p:sp>
        <p:nvSpPr>
          <p:cNvPr id="16" name="Rectangle 15">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7B0D952E-89FF-4E86-A0CD-4E67BDB589ED}"/>
              </a:ext>
            </a:extLst>
          </p:cNvPr>
          <p:cNvSpPr>
            <a:spLocks noGrp="1"/>
          </p:cNvSpPr>
          <p:nvPr>
            <p:ph type="body"/>
          </p:nvPr>
        </p:nvSpPr>
        <p:spPr>
          <a:xfrm>
            <a:off x="5349240" y="4440602"/>
            <a:ext cx="6007608" cy="2168920"/>
          </a:xfrm>
        </p:spPr>
        <p:txBody>
          <a:bodyPr anchor="ctr">
            <a:normAutofit fontScale="40000" lnSpcReduction="20000"/>
          </a:bodyPr>
          <a:lstStyle/>
          <a:p>
            <a:pPr>
              <a:spcAft>
                <a:spcPts val="600"/>
              </a:spcAft>
            </a:pPr>
            <a:r>
              <a:rPr lang="en-GB" sz="6400" b="1" dirty="0"/>
              <a:t>Born in the German Vosges</a:t>
            </a:r>
          </a:p>
          <a:p>
            <a:pPr>
              <a:spcAft>
                <a:spcPts val="600"/>
              </a:spcAft>
            </a:pPr>
            <a:r>
              <a:rPr lang="en-GB" sz="6400" b="1" dirty="0"/>
              <a:t>Spent time in Switzerland</a:t>
            </a:r>
          </a:p>
          <a:p>
            <a:pPr>
              <a:spcAft>
                <a:spcPts val="600"/>
              </a:spcAft>
            </a:pPr>
            <a:r>
              <a:rPr lang="en-GB" sz="6400" b="1" dirty="0"/>
              <a:t>Painter</a:t>
            </a:r>
          </a:p>
          <a:p>
            <a:pPr>
              <a:spcAft>
                <a:spcPts val="600"/>
              </a:spcAft>
            </a:pPr>
            <a:r>
              <a:rPr lang="en-GB" sz="6400" b="1" dirty="0"/>
              <a:t>Father of “</a:t>
            </a:r>
            <a:r>
              <a:rPr lang="en-GB" sz="6400" b="1" dirty="0" err="1"/>
              <a:t>subconsciounism</a:t>
            </a:r>
            <a:r>
              <a:rPr lang="en-GB" sz="6400" b="1" dirty="0"/>
              <a:t>”</a:t>
            </a:r>
          </a:p>
          <a:p>
            <a:pPr>
              <a:spcAft>
                <a:spcPts val="600"/>
              </a:spcAft>
            </a:pPr>
            <a:r>
              <a:rPr lang="en-GB" sz="6400" b="1" dirty="0"/>
              <a:t>Very popular in 1960s, 70s</a:t>
            </a:r>
          </a:p>
          <a:p>
            <a:pPr>
              <a:spcAft>
                <a:spcPts val="600"/>
              </a:spcAft>
            </a:pPr>
            <a:r>
              <a:rPr lang="en-GB" sz="6400" b="1" dirty="0"/>
              <a:t>Influenced a lot of artists</a:t>
            </a:r>
          </a:p>
          <a:p>
            <a:pPr>
              <a:spcAft>
                <a:spcPts val="600"/>
              </a:spcAft>
            </a:pPr>
            <a:endParaRPr lang="en-GB" sz="1400" dirty="0"/>
          </a:p>
          <a:p>
            <a:pPr>
              <a:spcAft>
                <a:spcPts val="600"/>
              </a:spcAft>
            </a:pPr>
            <a:endParaRPr lang="en-GB" sz="1400" dirty="0"/>
          </a:p>
        </p:txBody>
      </p:sp>
    </p:spTree>
    <p:extLst>
      <p:ext uri="{BB962C8B-B14F-4D97-AF65-F5344CB8AC3E}">
        <p14:creationId xmlns:p14="http://schemas.microsoft.com/office/powerpoint/2010/main" val="419892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EF4022-037C-41FB-8DD4-525CC50BFF48}"/>
              </a:ext>
            </a:extLst>
          </p:cNvPr>
          <p:cNvSpPr>
            <a:spLocks noGrp="1"/>
          </p:cNvSpPr>
          <p:nvPr>
            <p:ph type="title"/>
          </p:nvPr>
        </p:nvSpPr>
        <p:spPr>
          <a:xfrm>
            <a:off x="619760" y="764373"/>
            <a:ext cx="5154508" cy="1293028"/>
          </a:xfrm>
        </p:spPr>
        <p:txBody>
          <a:bodyPr>
            <a:normAutofit/>
          </a:bodyPr>
          <a:lstStyle/>
          <a:p>
            <a:r>
              <a:rPr lang="en-GB" sz="4000" b="1" dirty="0">
                <a:latin typeface="Ink Free" panose="03080402000500000000" pitchFamily="66" charset="0"/>
              </a:rPr>
              <a:t>Nicolas Poussin </a:t>
            </a:r>
            <a:r>
              <a:rPr lang="en-GB" sz="1800" b="1" dirty="0">
                <a:latin typeface="Ink Free" panose="03080402000500000000" pitchFamily="66" charset="0"/>
              </a:rPr>
              <a:t>1594-1665</a:t>
            </a:r>
          </a:p>
        </p:txBody>
      </p:sp>
      <p:sp>
        <p:nvSpPr>
          <p:cNvPr id="3" name="Text Placeholder 2">
            <a:extLst>
              <a:ext uri="{FF2B5EF4-FFF2-40B4-BE49-F238E27FC236}">
                <a16:creationId xmlns:a16="http://schemas.microsoft.com/office/drawing/2014/main" id="{A96C2CB4-B8DB-4269-8B09-40937C3C319A}"/>
              </a:ext>
            </a:extLst>
          </p:cNvPr>
          <p:cNvSpPr>
            <a:spLocks noGrp="1"/>
          </p:cNvSpPr>
          <p:nvPr>
            <p:ph type="body"/>
          </p:nvPr>
        </p:nvSpPr>
        <p:spPr>
          <a:xfrm>
            <a:off x="483573" y="2566117"/>
            <a:ext cx="5154507" cy="3527510"/>
          </a:xfrm>
        </p:spPr>
        <p:txBody>
          <a:bodyPr>
            <a:normAutofit/>
          </a:bodyPr>
          <a:lstStyle/>
          <a:p>
            <a:r>
              <a:rPr lang="en-GB" sz="2800" dirty="0">
                <a:latin typeface="Bodoni MT" panose="02070603080606020203" pitchFamily="18" charset="0"/>
              </a:rPr>
              <a:t>Structure</a:t>
            </a:r>
          </a:p>
          <a:p>
            <a:r>
              <a:rPr lang="en-GB" sz="2800" dirty="0">
                <a:latin typeface="Bodoni MT" panose="02070603080606020203" pitchFamily="18" charset="0"/>
              </a:rPr>
              <a:t>Order</a:t>
            </a:r>
          </a:p>
          <a:p>
            <a:r>
              <a:rPr lang="en-GB" sz="2800" dirty="0">
                <a:latin typeface="Bodoni MT" panose="02070603080606020203" pitchFamily="18" charset="0"/>
              </a:rPr>
              <a:t>Strong line</a:t>
            </a:r>
          </a:p>
          <a:p>
            <a:r>
              <a:rPr lang="en-GB" sz="2800" dirty="0">
                <a:latin typeface="Bodoni MT" panose="02070603080606020203" pitchFamily="18" charset="0"/>
              </a:rPr>
              <a:t>Lighting is stronger</a:t>
            </a:r>
          </a:p>
          <a:p>
            <a:r>
              <a:rPr lang="en-GB" sz="2800" dirty="0">
                <a:latin typeface="Bodoni MT" panose="02070603080606020203" pitchFamily="18" charset="0"/>
              </a:rPr>
              <a:t>Colours not as prevalent</a:t>
            </a:r>
          </a:p>
          <a:p>
            <a:r>
              <a:rPr lang="en-GB" sz="2800" dirty="0">
                <a:latin typeface="Bodoni MT" panose="02070603080606020203" pitchFamily="18" charset="0"/>
              </a:rPr>
              <a:t>Easily Understood themes and subjects</a:t>
            </a:r>
          </a:p>
        </p:txBody>
      </p:sp>
      <p:pic>
        <p:nvPicPr>
          <p:cNvPr id="2050" name="Picture 2" descr="See the source image">
            <a:extLst>
              <a:ext uri="{FF2B5EF4-FFF2-40B4-BE49-F238E27FC236}">
                <a16:creationId xmlns:a16="http://schemas.microsoft.com/office/drawing/2014/main" id="{420E553D-F7F8-B522-D717-3E73F8004B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56367" y="238749"/>
            <a:ext cx="7135633" cy="5247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F5B9CD-48D1-DCC3-424D-8016C78F71F8}"/>
              </a:ext>
            </a:extLst>
          </p:cNvPr>
          <p:cNvSpPr txBox="1"/>
          <p:nvPr/>
        </p:nvSpPr>
        <p:spPr>
          <a:xfrm>
            <a:off x="4922196" y="5729591"/>
            <a:ext cx="7120647" cy="369332"/>
          </a:xfrm>
          <a:prstGeom prst="rect">
            <a:avLst/>
          </a:prstGeom>
          <a:noFill/>
        </p:spPr>
        <p:txBody>
          <a:bodyPr wrap="square" rtlCol="0">
            <a:spAutoFit/>
          </a:bodyPr>
          <a:lstStyle/>
          <a:p>
            <a:pPr algn="ctr"/>
            <a:r>
              <a:rPr lang="en-GB" dirty="0" err="1">
                <a:latin typeface="Bodoni MT Condensed" panose="02070606080606020203" pitchFamily="18" charset="0"/>
              </a:rPr>
              <a:t>L’Enlèvement</a:t>
            </a:r>
            <a:r>
              <a:rPr lang="en-GB" dirty="0">
                <a:latin typeface="Bodoni MT Condensed" panose="02070606080606020203" pitchFamily="18" charset="0"/>
              </a:rPr>
              <a:t> des Sabines Nicolas Poussin 1635 </a:t>
            </a:r>
          </a:p>
        </p:txBody>
      </p:sp>
    </p:spTree>
    <p:extLst>
      <p:ext uri="{BB962C8B-B14F-4D97-AF65-F5344CB8AC3E}">
        <p14:creationId xmlns:p14="http://schemas.microsoft.com/office/powerpoint/2010/main" val="13824397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circle(in)">
                                      <p:cBhvr>
                                        <p:cTn id="49" dur="20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 calcmode="lin" valueType="num">
                                      <p:cBhvr additive="base">
                                        <p:cTn id="5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6B4D1E-1FC4-4870-BAC3-34F0B26CE5B1}"/>
              </a:ext>
            </a:extLst>
          </p:cNvPr>
          <p:cNvSpPr>
            <a:spLocks noGrp="1"/>
          </p:cNvSpPr>
          <p:nvPr>
            <p:ph type="title"/>
          </p:nvPr>
        </p:nvSpPr>
        <p:spPr>
          <a:xfrm>
            <a:off x="838200" y="4435052"/>
            <a:ext cx="3093720" cy="1645920"/>
          </a:xfrm>
        </p:spPr>
        <p:txBody>
          <a:bodyPr>
            <a:normAutofit/>
          </a:bodyPr>
          <a:lstStyle/>
          <a:p>
            <a:r>
              <a:rPr lang="en-GB" sz="2600" b="1" dirty="0"/>
              <a:t>Jean-Louis </a:t>
            </a:r>
            <a:r>
              <a:rPr lang="en-GB" sz="2600" b="1" dirty="0" err="1"/>
              <a:t>Viard</a:t>
            </a:r>
            <a:r>
              <a:rPr lang="en-GB" sz="2600" b="1" dirty="0"/>
              <a:t> (1917-2009)</a:t>
            </a:r>
          </a:p>
        </p:txBody>
      </p:sp>
      <p:pic>
        <p:nvPicPr>
          <p:cNvPr id="7" name="Picture 6" descr="A picture containing flower&#10;&#10;Description automatically generated">
            <a:extLst>
              <a:ext uri="{FF2B5EF4-FFF2-40B4-BE49-F238E27FC236}">
                <a16:creationId xmlns:a16="http://schemas.microsoft.com/office/drawing/2014/main" id="{5C3E20B4-70B8-4C38-AD13-8F0DC40CCB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6"/>
            <a:ext cx="3931900" cy="4005072"/>
          </a:xfrm>
          <a:prstGeom prst="rect">
            <a:avLst/>
          </a:prstGeom>
        </p:spPr>
      </p:pic>
      <p:pic>
        <p:nvPicPr>
          <p:cNvPr id="5" name="Picture 4" descr="A picture containing clothing, fabric, curtain&#10;&#10;Description automatically generated">
            <a:extLst>
              <a:ext uri="{FF2B5EF4-FFF2-40B4-BE49-F238E27FC236}">
                <a16:creationId xmlns:a16="http://schemas.microsoft.com/office/drawing/2014/main" id="{D8232081-E9A8-44E4-8A03-5371901BFF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0040" y="6"/>
            <a:ext cx="3931920" cy="4005071"/>
          </a:xfrm>
          <a:prstGeom prst="rect">
            <a:avLst/>
          </a:prstGeom>
        </p:spPr>
      </p:pic>
      <p:pic>
        <p:nvPicPr>
          <p:cNvPr id="3074" name="Picture 2" descr="Image result for jean louis viard">
            <a:extLst>
              <a:ext uri="{FF2B5EF4-FFF2-40B4-BE49-F238E27FC236}">
                <a16:creationId xmlns:a16="http://schemas.microsoft.com/office/drawing/2014/main" id="{B856C0A8-99DD-41A3-876E-540045523BC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47A3F38-FA4A-42A9-9A39-E7FFFAB43E55}"/>
              </a:ext>
            </a:extLst>
          </p:cNvPr>
          <p:cNvSpPr>
            <a:spLocks noGrp="1"/>
          </p:cNvSpPr>
          <p:nvPr>
            <p:ph type="body"/>
          </p:nvPr>
        </p:nvSpPr>
        <p:spPr>
          <a:xfrm>
            <a:off x="4380266" y="4435052"/>
            <a:ext cx="2771932" cy="2422948"/>
          </a:xfrm>
        </p:spPr>
        <p:txBody>
          <a:bodyPr anchor="ctr">
            <a:normAutofit/>
          </a:bodyPr>
          <a:lstStyle/>
          <a:p>
            <a:pPr>
              <a:spcAft>
                <a:spcPts val="600"/>
              </a:spcAft>
            </a:pPr>
            <a:r>
              <a:rPr lang="en-GB" sz="1800" b="1" dirty="0"/>
              <a:t>Abstract Painter</a:t>
            </a:r>
          </a:p>
          <a:p>
            <a:pPr>
              <a:spcAft>
                <a:spcPts val="600"/>
              </a:spcAft>
            </a:pPr>
            <a:r>
              <a:rPr lang="en-GB" sz="1800" b="1" dirty="0"/>
              <a:t>Book Illustrator</a:t>
            </a:r>
          </a:p>
          <a:p>
            <a:pPr>
              <a:spcAft>
                <a:spcPts val="600"/>
              </a:spcAft>
            </a:pPr>
            <a:r>
              <a:rPr lang="en-GB" sz="1800" b="1" dirty="0"/>
              <a:t>Draughtsman</a:t>
            </a:r>
          </a:p>
          <a:p>
            <a:pPr>
              <a:spcAft>
                <a:spcPts val="600"/>
              </a:spcAft>
            </a:pPr>
            <a:r>
              <a:rPr lang="en-GB" sz="1800" b="1" dirty="0"/>
              <a:t>Montmartre based</a:t>
            </a:r>
          </a:p>
          <a:p>
            <a:pPr>
              <a:spcAft>
                <a:spcPts val="600"/>
              </a:spcAft>
            </a:pPr>
            <a:endParaRPr lang="en-GB" sz="1800" dirty="0"/>
          </a:p>
          <a:p>
            <a:pPr>
              <a:spcAft>
                <a:spcPts val="600"/>
              </a:spcAft>
            </a:pPr>
            <a:endParaRPr lang="en-GB" sz="1800" dirty="0"/>
          </a:p>
        </p:txBody>
      </p:sp>
    </p:spTree>
    <p:extLst>
      <p:ext uri="{BB962C8B-B14F-4D97-AF65-F5344CB8AC3E}">
        <p14:creationId xmlns:p14="http://schemas.microsoft.com/office/powerpoint/2010/main" val="21226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heel(1)">
                                      <p:cBhvr>
                                        <p:cTn id="2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itting at a table&#10;&#10;Description automatically generated">
            <a:extLst>
              <a:ext uri="{FF2B5EF4-FFF2-40B4-BE49-F238E27FC236}">
                <a16:creationId xmlns:a16="http://schemas.microsoft.com/office/drawing/2014/main" id="{EDF65FC5-F420-4C0E-A893-6A938CC05D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A78AEE-C5C3-4897-8018-967BF31A5683}"/>
              </a:ext>
            </a:extLst>
          </p:cNvPr>
          <p:cNvSpPr>
            <a:spLocks noGrp="1"/>
          </p:cNvSpPr>
          <p:nvPr>
            <p:ph type="title"/>
          </p:nvPr>
        </p:nvSpPr>
        <p:spPr>
          <a:xfrm>
            <a:off x="5827048" y="407987"/>
            <a:ext cx="5721484" cy="1325563"/>
          </a:xfrm>
        </p:spPr>
        <p:txBody>
          <a:bodyPr>
            <a:normAutofit/>
          </a:bodyPr>
          <a:lstStyle/>
          <a:p>
            <a:r>
              <a:rPr lang="en-GB" b="1" dirty="0"/>
              <a:t>Pierre </a:t>
            </a:r>
            <a:r>
              <a:rPr lang="en-GB" b="1" dirty="0" err="1"/>
              <a:t>Wemaëre</a:t>
            </a:r>
            <a:r>
              <a:rPr lang="en-GB" b="1" dirty="0"/>
              <a:t> </a:t>
            </a:r>
            <a:r>
              <a:rPr lang="en-GB" sz="2800" b="1" dirty="0"/>
              <a:t>(1913-2010)</a:t>
            </a:r>
          </a:p>
        </p:txBody>
      </p:sp>
      <p:sp>
        <p:nvSpPr>
          <p:cNvPr id="3" name="Text Placeholder 2">
            <a:extLst>
              <a:ext uri="{FF2B5EF4-FFF2-40B4-BE49-F238E27FC236}">
                <a16:creationId xmlns:a16="http://schemas.microsoft.com/office/drawing/2014/main" id="{490ED54B-81F8-4B55-A4B5-FF488097EAC4}"/>
              </a:ext>
            </a:extLst>
          </p:cNvPr>
          <p:cNvSpPr>
            <a:spLocks noGrp="1"/>
          </p:cNvSpPr>
          <p:nvPr>
            <p:ph type="body"/>
          </p:nvPr>
        </p:nvSpPr>
        <p:spPr>
          <a:xfrm>
            <a:off x="5827048" y="1868487"/>
            <a:ext cx="5721484" cy="4351338"/>
          </a:xfrm>
        </p:spPr>
        <p:txBody>
          <a:bodyPr>
            <a:normAutofit/>
          </a:bodyPr>
          <a:lstStyle/>
          <a:p>
            <a:pPr>
              <a:spcAft>
                <a:spcPts val="600"/>
              </a:spcAft>
            </a:pPr>
            <a:r>
              <a:rPr lang="en-GB" sz="3400" dirty="0"/>
              <a:t>Born in Commines (Flanders)</a:t>
            </a:r>
          </a:p>
          <a:p>
            <a:pPr>
              <a:spcAft>
                <a:spcPts val="600"/>
              </a:spcAft>
            </a:pPr>
            <a:r>
              <a:rPr lang="en-GB" sz="3400" dirty="0"/>
              <a:t>Father Army general</a:t>
            </a:r>
          </a:p>
          <a:p>
            <a:pPr>
              <a:spcAft>
                <a:spcPts val="600"/>
              </a:spcAft>
            </a:pPr>
            <a:r>
              <a:rPr lang="en-GB" sz="3400" dirty="0"/>
              <a:t>Painter</a:t>
            </a:r>
          </a:p>
          <a:p>
            <a:pPr>
              <a:spcAft>
                <a:spcPts val="600"/>
              </a:spcAft>
            </a:pPr>
            <a:r>
              <a:rPr lang="en-GB" sz="3400" dirty="0"/>
              <a:t>Weaver </a:t>
            </a:r>
          </a:p>
          <a:p>
            <a:pPr>
              <a:spcAft>
                <a:spcPts val="600"/>
              </a:spcAft>
            </a:pPr>
            <a:r>
              <a:rPr lang="en-GB" sz="3400" dirty="0"/>
              <a:t>Tapestry designer</a:t>
            </a:r>
          </a:p>
          <a:p>
            <a:pPr>
              <a:spcAft>
                <a:spcPts val="600"/>
              </a:spcAft>
            </a:pPr>
            <a:r>
              <a:rPr lang="en-GB" sz="3400" dirty="0"/>
              <a:t>Abstract with Figurative parts</a:t>
            </a:r>
          </a:p>
          <a:p>
            <a:pPr>
              <a:spcAft>
                <a:spcPts val="600"/>
              </a:spcAft>
            </a:pPr>
            <a:r>
              <a:rPr lang="en-GB" sz="3400" dirty="0"/>
              <a:t>Conservative and Catholic</a:t>
            </a:r>
          </a:p>
        </p:txBody>
      </p:sp>
    </p:spTree>
    <p:extLst>
      <p:ext uri="{BB962C8B-B14F-4D97-AF65-F5344CB8AC3E}">
        <p14:creationId xmlns:p14="http://schemas.microsoft.com/office/powerpoint/2010/main" val="264702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A46B0-49F3-4D94-A6DE-131B8313651A}"/>
              </a:ext>
            </a:extLst>
          </p:cNvPr>
          <p:cNvSpPr>
            <a:spLocks noGrp="1"/>
          </p:cNvSpPr>
          <p:nvPr>
            <p:ph type="title"/>
          </p:nvPr>
        </p:nvSpPr>
        <p:spPr/>
        <p:txBody>
          <a:bodyPr/>
          <a:lstStyle/>
          <a:p>
            <a:r>
              <a:rPr lang="en-GB" b="1" dirty="0"/>
              <a:t>Pierre </a:t>
            </a:r>
            <a:r>
              <a:rPr lang="en-GB" b="1" dirty="0" err="1"/>
              <a:t>Wemaëre</a:t>
            </a:r>
            <a:r>
              <a:rPr lang="en-GB" b="1" dirty="0"/>
              <a:t> </a:t>
            </a:r>
            <a:r>
              <a:rPr lang="en-GB" sz="2800" b="1" dirty="0"/>
              <a:t>(1913-2010)</a:t>
            </a:r>
            <a:endParaRPr lang="en-GB" dirty="0"/>
          </a:p>
        </p:txBody>
      </p:sp>
      <p:sp>
        <p:nvSpPr>
          <p:cNvPr id="3" name="Text Placeholder 2">
            <a:extLst>
              <a:ext uri="{FF2B5EF4-FFF2-40B4-BE49-F238E27FC236}">
                <a16:creationId xmlns:a16="http://schemas.microsoft.com/office/drawing/2014/main" id="{FAA8BE87-8DFF-4191-B71B-168435CB2DF3}"/>
              </a:ext>
            </a:extLst>
          </p:cNvPr>
          <p:cNvSpPr>
            <a:spLocks noGrp="1"/>
          </p:cNvSpPr>
          <p:nvPr>
            <p:ph type="body"/>
          </p:nvPr>
        </p:nvSpPr>
        <p:spPr/>
        <p:txBody>
          <a:bodyPr/>
          <a:lstStyle/>
          <a:p>
            <a:endParaRPr lang="en-GB" dirty="0"/>
          </a:p>
        </p:txBody>
      </p:sp>
      <p:pic>
        <p:nvPicPr>
          <p:cNvPr id="5" name="Picture 4" descr="A picture containing fabric&#10;&#10;Description automatically generated">
            <a:extLst>
              <a:ext uri="{FF2B5EF4-FFF2-40B4-BE49-F238E27FC236}">
                <a16:creationId xmlns:a16="http://schemas.microsoft.com/office/drawing/2014/main" id="{ACDEFA6F-E080-4C14-821B-C70BB9845E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727" y="1604520"/>
            <a:ext cx="9982200" cy="4162425"/>
          </a:xfrm>
          <a:prstGeom prst="rect">
            <a:avLst/>
          </a:prstGeom>
        </p:spPr>
      </p:pic>
    </p:spTree>
    <p:extLst>
      <p:ext uri="{BB962C8B-B14F-4D97-AF65-F5344CB8AC3E}">
        <p14:creationId xmlns:p14="http://schemas.microsoft.com/office/powerpoint/2010/main" val="19356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olorful, covered, graffiti&#10;&#10;Description automatically generated">
            <a:extLst>
              <a:ext uri="{FF2B5EF4-FFF2-40B4-BE49-F238E27FC236}">
                <a16:creationId xmlns:a16="http://schemas.microsoft.com/office/drawing/2014/main" id="{A49C98BF-F51F-477D-A729-701F07945D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 y="10"/>
            <a:ext cx="7642746" cy="6857990"/>
          </a:xfrm>
          <a:prstGeom prst="rect">
            <a:avLst/>
          </a:prstGeom>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4F282-EE75-4AFC-8580-DAFA086FBF8F}"/>
              </a:ext>
            </a:extLst>
          </p:cNvPr>
          <p:cNvSpPr>
            <a:spLocks noGrp="1"/>
          </p:cNvSpPr>
          <p:nvPr>
            <p:ph type="title"/>
          </p:nvPr>
        </p:nvSpPr>
        <p:spPr>
          <a:xfrm>
            <a:off x="841248" y="4152624"/>
            <a:ext cx="2112264" cy="1920240"/>
          </a:xfrm>
        </p:spPr>
        <p:txBody>
          <a:bodyPr>
            <a:normAutofit/>
          </a:bodyPr>
          <a:lstStyle/>
          <a:p>
            <a:r>
              <a:rPr lang="en-GB" sz="2400" b="1" dirty="0"/>
              <a:t>Pierre </a:t>
            </a:r>
            <a:r>
              <a:rPr lang="en-GB" sz="2400" b="1" dirty="0" err="1"/>
              <a:t>Wemaëre</a:t>
            </a:r>
            <a:r>
              <a:rPr lang="en-GB" sz="2400" b="1" dirty="0"/>
              <a:t> (1913-2010)</a:t>
            </a:r>
            <a:endParaRPr lang="en-GB" sz="2400" dirty="0"/>
          </a:p>
        </p:txBody>
      </p:sp>
      <p:pic>
        <p:nvPicPr>
          <p:cNvPr id="5" name="Picture 4" descr="A close up of text on a white background&#10;&#10;Description automatically generated">
            <a:extLst>
              <a:ext uri="{FF2B5EF4-FFF2-40B4-BE49-F238E27FC236}">
                <a16:creationId xmlns:a16="http://schemas.microsoft.com/office/drawing/2014/main" id="{DF60D2D3-0F42-4CA2-8FE2-AEFC3F1617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9454" y="0"/>
            <a:ext cx="4382546" cy="3345645"/>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81533F6-9982-41E1-9CC0-65AA2873412F}"/>
              </a:ext>
            </a:extLst>
          </p:cNvPr>
          <p:cNvSpPr>
            <a:spLocks noGrp="1"/>
          </p:cNvSpPr>
          <p:nvPr>
            <p:ph type="body"/>
          </p:nvPr>
        </p:nvSpPr>
        <p:spPr>
          <a:xfrm>
            <a:off x="3364992" y="4151376"/>
            <a:ext cx="3319272" cy="1920240"/>
          </a:xfrm>
        </p:spPr>
        <p:txBody>
          <a:bodyPr anchor="ctr">
            <a:normAutofit/>
          </a:bodyPr>
          <a:lstStyle/>
          <a:p>
            <a:r>
              <a:rPr lang="en-GB" b="1" dirty="0"/>
              <a:t>Paintings</a:t>
            </a:r>
          </a:p>
        </p:txBody>
      </p:sp>
      <p:pic>
        <p:nvPicPr>
          <p:cNvPr id="9" name="Picture 8" descr="A picture containing bird, sitting, painted, green&#10;&#10;Description automatically generated">
            <a:extLst>
              <a:ext uri="{FF2B5EF4-FFF2-40B4-BE49-F238E27FC236}">
                <a16:creationId xmlns:a16="http://schemas.microsoft.com/office/drawing/2014/main" id="{8C4B6A02-4146-4631-B808-8021827BBD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9462" y="3542171"/>
            <a:ext cx="4382545" cy="3345646"/>
          </a:xfrm>
          <a:prstGeom prst="rect">
            <a:avLst/>
          </a:prstGeom>
        </p:spPr>
      </p:pic>
    </p:spTree>
    <p:extLst>
      <p:ext uri="{BB962C8B-B14F-4D97-AF65-F5344CB8AC3E}">
        <p14:creationId xmlns:p14="http://schemas.microsoft.com/office/powerpoint/2010/main" val="419147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5ABA-4BBE-489A-8E8C-959CAA8B9366}"/>
              </a:ext>
            </a:extLst>
          </p:cNvPr>
          <p:cNvSpPr>
            <a:spLocks noGrp="1"/>
          </p:cNvSpPr>
          <p:nvPr>
            <p:ph type="title"/>
          </p:nvPr>
        </p:nvSpPr>
        <p:spPr>
          <a:xfrm>
            <a:off x="4965430" y="629268"/>
            <a:ext cx="6586491" cy="1286160"/>
          </a:xfrm>
        </p:spPr>
        <p:txBody>
          <a:bodyPr anchor="b">
            <a:normAutofit/>
          </a:bodyPr>
          <a:lstStyle/>
          <a:p>
            <a:r>
              <a:rPr lang="en-GB" b="1" dirty="0"/>
              <a:t>Bernard Cathelin </a:t>
            </a:r>
            <a:r>
              <a:rPr lang="en-GB" sz="2400" b="1" dirty="0"/>
              <a:t>(1919-2004)</a:t>
            </a:r>
          </a:p>
        </p:txBody>
      </p:sp>
      <p:sp>
        <p:nvSpPr>
          <p:cNvPr id="3" name="Text Placeholder 2">
            <a:extLst>
              <a:ext uri="{FF2B5EF4-FFF2-40B4-BE49-F238E27FC236}">
                <a16:creationId xmlns:a16="http://schemas.microsoft.com/office/drawing/2014/main" id="{B6D7DA3C-2F70-426F-9420-E0013E6D8F39}"/>
              </a:ext>
            </a:extLst>
          </p:cNvPr>
          <p:cNvSpPr>
            <a:spLocks noGrp="1"/>
          </p:cNvSpPr>
          <p:nvPr>
            <p:ph type="body"/>
          </p:nvPr>
        </p:nvSpPr>
        <p:spPr>
          <a:xfrm>
            <a:off x="4965431" y="2438400"/>
            <a:ext cx="6586489" cy="3785419"/>
          </a:xfrm>
        </p:spPr>
        <p:txBody>
          <a:bodyPr>
            <a:normAutofit fontScale="85000" lnSpcReduction="20000"/>
          </a:bodyPr>
          <a:lstStyle/>
          <a:p>
            <a:pPr>
              <a:spcAft>
                <a:spcPts val="600"/>
              </a:spcAft>
            </a:pPr>
            <a:r>
              <a:rPr lang="en-GB" b="1" dirty="0"/>
              <a:t>Born in Paris but loved the Drome</a:t>
            </a:r>
          </a:p>
          <a:p>
            <a:pPr>
              <a:spcAft>
                <a:spcPts val="600"/>
              </a:spcAft>
            </a:pPr>
            <a:r>
              <a:rPr lang="en-GB" b="1" dirty="0"/>
              <a:t>Painter</a:t>
            </a:r>
          </a:p>
          <a:p>
            <a:pPr>
              <a:spcAft>
                <a:spcPts val="600"/>
              </a:spcAft>
            </a:pPr>
            <a:r>
              <a:rPr lang="en-GB" b="1" dirty="0"/>
              <a:t>Landscapes</a:t>
            </a:r>
          </a:p>
          <a:p>
            <a:pPr>
              <a:spcAft>
                <a:spcPts val="600"/>
              </a:spcAft>
            </a:pPr>
            <a:r>
              <a:rPr lang="en-GB" b="1" dirty="0"/>
              <a:t>Women</a:t>
            </a:r>
          </a:p>
          <a:p>
            <a:pPr>
              <a:spcAft>
                <a:spcPts val="600"/>
              </a:spcAft>
            </a:pPr>
            <a:r>
              <a:rPr lang="en-GB" b="1" dirty="0"/>
              <a:t>Nature </a:t>
            </a:r>
            <a:r>
              <a:rPr lang="en-GB" b="1" dirty="0" err="1"/>
              <a:t>Morte</a:t>
            </a:r>
            <a:endParaRPr lang="en-GB" b="1" dirty="0"/>
          </a:p>
          <a:p>
            <a:pPr>
              <a:spcAft>
                <a:spcPts val="600"/>
              </a:spcAft>
            </a:pPr>
            <a:r>
              <a:rPr lang="en-GB" b="1" dirty="0"/>
              <a:t>Less popular than in the 80s and 90s</a:t>
            </a:r>
          </a:p>
          <a:p>
            <a:pPr>
              <a:spcAft>
                <a:spcPts val="600"/>
              </a:spcAft>
            </a:pPr>
            <a:endParaRPr lang="en-GB" sz="2000" dirty="0"/>
          </a:p>
        </p:txBody>
      </p:sp>
      <p:pic>
        <p:nvPicPr>
          <p:cNvPr id="5" name="Picture 4" descr="A close up of a person&#10;&#10;Description automatically generated">
            <a:extLst>
              <a:ext uri="{FF2B5EF4-FFF2-40B4-BE49-F238E27FC236}">
                <a16:creationId xmlns:a16="http://schemas.microsoft.com/office/drawing/2014/main" id="{31FC5219-405B-49E4-971C-A0941AA25B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07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AD5B-5EC1-4DDE-B9BD-226374948552}"/>
              </a:ext>
            </a:extLst>
          </p:cNvPr>
          <p:cNvSpPr>
            <a:spLocks noGrp="1"/>
          </p:cNvSpPr>
          <p:nvPr>
            <p:ph type="title"/>
          </p:nvPr>
        </p:nvSpPr>
        <p:spPr>
          <a:xfrm>
            <a:off x="642996" y="4571216"/>
            <a:ext cx="10906008" cy="1711415"/>
          </a:xfrm>
        </p:spPr>
        <p:txBody>
          <a:bodyPr vert="horz" lIns="91440" tIns="45720" rIns="91440" bIns="45720" rtlCol="0" anchor="b">
            <a:normAutofit/>
          </a:bodyPr>
          <a:lstStyle/>
          <a:p>
            <a:pPr algn="ctr"/>
            <a:r>
              <a:rPr lang="en-US" b="1" dirty="0">
                <a:latin typeface="+mn-lt"/>
                <a:ea typeface="+mn-ea"/>
                <a:cs typeface="+mn-cs"/>
              </a:rPr>
              <a:t>Bernard Cathelin </a:t>
            </a:r>
            <a:r>
              <a:rPr lang="en-US" sz="2700" b="1" dirty="0">
                <a:latin typeface="+mn-lt"/>
                <a:ea typeface="+mn-ea"/>
                <a:cs typeface="+mn-cs"/>
              </a:rPr>
              <a:t>(1917-2004)</a:t>
            </a:r>
            <a:br>
              <a:rPr lang="en-US" sz="6000" b="1" dirty="0">
                <a:latin typeface="+mn-lt"/>
                <a:ea typeface="+mn-ea"/>
                <a:cs typeface="+mn-cs"/>
              </a:rPr>
            </a:br>
            <a:endParaRPr lang="en-US" sz="6000" dirty="0"/>
          </a:p>
        </p:txBody>
      </p:sp>
      <p:sp>
        <p:nvSpPr>
          <p:cNvPr id="3" name="Subtitle 2">
            <a:extLst>
              <a:ext uri="{FF2B5EF4-FFF2-40B4-BE49-F238E27FC236}">
                <a16:creationId xmlns:a16="http://schemas.microsoft.com/office/drawing/2014/main" id="{FD806115-4248-4EB9-B379-621109F60331}"/>
              </a:ext>
            </a:extLst>
          </p:cNvPr>
          <p:cNvSpPr>
            <a:spLocks noGrp="1"/>
          </p:cNvSpPr>
          <p:nvPr>
            <p:ph type="subTitle"/>
          </p:nvPr>
        </p:nvSpPr>
        <p:spPr>
          <a:xfrm>
            <a:off x="642996" y="5859140"/>
            <a:ext cx="10906008" cy="497210"/>
          </a:xfrm>
        </p:spPr>
        <p:txBody>
          <a:bodyPr vert="horz" lIns="91440" tIns="45720" rIns="91440" bIns="45720" rtlCol="0">
            <a:normAutofit fontScale="62500" lnSpcReduction="20000"/>
          </a:bodyPr>
          <a:lstStyle/>
          <a:p>
            <a:pPr algn="ctr">
              <a:spcBef>
                <a:spcPts val="1000"/>
              </a:spcBef>
            </a:pPr>
            <a:r>
              <a:rPr lang="en-US" sz="2400" b="1" dirty="0">
                <a:latin typeface="+mn-lt"/>
                <a:ea typeface="+mn-ea"/>
                <a:cs typeface="+mn-cs"/>
                <a:hlinkClick r:id="rId2"/>
              </a:rPr>
              <a:t>https://www.bing.com/videos/search?q=bernard+cathelin&amp;&amp;view=detail&amp;mid=BC9B47DFE1BFBB9B97D3BC9B47DFE1BFBB9B97D3&amp;&amp;FORM=VRDGAR&amp;ru=%2Fvideos%2Fsearch%3Fq%3Dbernard%2Bcathelin%26FORM%3DHDRSC3</a:t>
            </a:r>
            <a:r>
              <a:rPr lang="en-US" sz="2400" b="1" dirty="0">
                <a:latin typeface="+mn-lt"/>
                <a:ea typeface="+mn-ea"/>
                <a:cs typeface="+mn-cs"/>
              </a:rPr>
              <a:t> </a:t>
            </a:r>
          </a:p>
          <a:p>
            <a:pPr algn="ctr">
              <a:spcBef>
                <a:spcPts val="1000"/>
              </a:spcBef>
            </a:pPr>
            <a:endParaRPr lang="en-US" sz="2400" b="1" dirty="0">
              <a:latin typeface="+mn-lt"/>
              <a:ea typeface="+mn-ea"/>
              <a:cs typeface="+mn-cs"/>
            </a:endParaRPr>
          </a:p>
        </p:txBody>
      </p:sp>
      <p:pic>
        <p:nvPicPr>
          <p:cNvPr id="5" name="Picture 4" descr="A picture containing grass, yellow, water, man&#10;&#10;Description automatically generated">
            <a:extLst>
              <a:ext uri="{FF2B5EF4-FFF2-40B4-BE49-F238E27FC236}">
                <a16:creationId xmlns:a16="http://schemas.microsoft.com/office/drawing/2014/main" id="{7FDF15B5-177D-4640-B2B7-B8CA62EABF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946" y="900063"/>
            <a:ext cx="3529109" cy="2927935"/>
          </a:xfrm>
          <a:prstGeom prst="rect">
            <a:avLst/>
          </a:prstGeom>
        </p:spPr>
      </p:pic>
      <p:pic>
        <p:nvPicPr>
          <p:cNvPr id="7" name="Picture 6" descr="A close up of a tree&#10;&#10;Description automatically generated">
            <a:extLst>
              <a:ext uri="{FF2B5EF4-FFF2-40B4-BE49-F238E27FC236}">
                <a16:creationId xmlns:a16="http://schemas.microsoft.com/office/drawing/2014/main" id="{CC440625-E6D5-408E-9D9F-F58DFBD250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2007" y="476573"/>
            <a:ext cx="2667985" cy="3774916"/>
          </a:xfrm>
          <a:prstGeom prst="rect">
            <a:avLst/>
          </a:prstGeom>
        </p:spPr>
      </p:pic>
      <p:pic>
        <p:nvPicPr>
          <p:cNvPr id="9" name="Picture 8" descr="A picture containing building, pink, old, sitting&#10;&#10;Description automatically generated">
            <a:extLst>
              <a:ext uri="{FF2B5EF4-FFF2-40B4-BE49-F238E27FC236}">
                <a16:creationId xmlns:a16="http://schemas.microsoft.com/office/drawing/2014/main" id="{60A4CCD7-39E6-4A2B-8FDC-ADDDCA705C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3400" y="977879"/>
            <a:ext cx="3553968" cy="2772303"/>
          </a:xfrm>
          <a:prstGeom prst="rect">
            <a:avLst/>
          </a:prstGeom>
        </p:spPr>
      </p:pic>
      <p:cxnSp>
        <p:nvCxnSpPr>
          <p:cNvPr id="14" name="Straight Connector 1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866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6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494774-3B88-44E7-AD1B-210C8C1E692B}"/>
              </a:ext>
            </a:extLst>
          </p:cNvPr>
          <p:cNvSpPr>
            <a:spLocks noGrp="1"/>
          </p:cNvSpPr>
          <p:nvPr>
            <p:ph type="title"/>
          </p:nvPr>
        </p:nvSpPr>
        <p:spPr>
          <a:xfrm>
            <a:off x="5080216" y="1076324"/>
            <a:ext cx="6272784" cy="1535051"/>
          </a:xfrm>
        </p:spPr>
        <p:txBody>
          <a:bodyPr vert="horz" lIns="91440" tIns="45720" rIns="91440" bIns="45720" rtlCol="0" anchor="b">
            <a:normAutofit/>
          </a:bodyPr>
          <a:lstStyle/>
          <a:p>
            <a:r>
              <a:rPr lang="en-US" sz="5200" b="1" dirty="0"/>
              <a:t>Gabrielle </a:t>
            </a:r>
            <a:r>
              <a:rPr lang="en-US" sz="5200" b="1" dirty="0" err="1"/>
              <a:t>Bellocq</a:t>
            </a:r>
            <a:r>
              <a:rPr lang="en-US" sz="5200" b="1" dirty="0"/>
              <a:t> </a:t>
            </a:r>
            <a:r>
              <a:rPr lang="en-US" sz="2800" b="1" dirty="0"/>
              <a:t>(1920-1999)</a:t>
            </a:r>
          </a:p>
        </p:txBody>
      </p:sp>
      <p:pic>
        <p:nvPicPr>
          <p:cNvPr id="5" name="Picture 4" descr="A picture containing table, sign&#10;&#10;Description automatically generated">
            <a:extLst>
              <a:ext uri="{FF2B5EF4-FFF2-40B4-BE49-F238E27FC236}">
                <a16:creationId xmlns:a16="http://schemas.microsoft.com/office/drawing/2014/main" id="{1AFC2537-1DC8-48F1-BC29-1B371CC0A2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10"/>
            <a:ext cx="4505305" cy="6857990"/>
          </a:xfrm>
          <a:prstGeom prst="rect">
            <a:avLst/>
          </a:prstGeom>
        </p:spPr>
      </p:pic>
      <p:sp>
        <p:nvSpPr>
          <p:cNvPr id="12" name="Rectangle 11">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187826CF-46E7-4E51-8209-BE967EAC03FC}"/>
              </a:ext>
            </a:extLst>
          </p:cNvPr>
          <p:cNvSpPr>
            <a:spLocks noGrp="1"/>
          </p:cNvSpPr>
          <p:nvPr>
            <p:ph type="subTitle"/>
          </p:nvPr>
        </p:nvSpPr>
        <p:spPr>
          <a:xfrm>
            <a:off x="5080216" y="3351276"/>
            <a:ext cx="6272784" cy="2825686"/>
          </a:xfrm>
        </p:spPr>
        <p:txBody>
          <a:bodyPr vert="horz" lIns="91440" tIns="45720" rIns="91440" bIns="45720" rtlCol="0">
            <a:normAutofit/>
          </a:bodyPr>
          <a:lstStyle/>
          <a:p>
            <a:pPr indent="-228600">
              <a:spcAft>
                <a:spcPts val="600"/>
              </a:spcAft>
              <a:buFont typeface="Arial" panose="020B0604020202020204" pitchFamily="34" charset="0"/>
              <a:buChar char="•"/>
            </a:pPr>
            <a:r>
              <a:rPr lang="en-US" sz="2200" b="1" dirty="0">
                <a:latin typeface="+mn-lt"/>
                <a:ea typeface="+mn-ea"/>
                <a:cs typeface="+mn-cs"/>
              </a:rPr>
              <a:t>Painter from West of France</a:t>
            </a:r>
          </a:p>
          <a:p>
            <a:pPr indent="-228600">
              <a:spcAft>
                <a:spcPts val="600"/>
              </a:spcAft>
              <a:buFont typeface="Arial" panose="020B0604020202020204" pitchFamily="34" charset="0"/>
              <a:buChar char="•"/>
            </a:pPr>
            <a:r>
              <a:rPr lang="en-US" sz="2200" b="1" dirty="0" err="1">
                <a:latin typeface="+mn-lt"/>
                <a:ea typeface="+mn-ea"/>
                <a:cs typeface="+mn-cs"/>
              </a:rPr>
              <a:t>Pastelist</a:t>
            </a:r>
            <a:endParaRPr lang="en-US" sz="2200" b="1" dirty="0">
              <a:latin typeface="+mn-lt"/>
              <a:ea typeface="+mn-ea"/>
              <a:cs typeface="+mn-cs"/>
            </a:endParaRPr>
          </a:p>
          <a:p>
            <a:pPr indent="-228600">
              <a:spcAft>
                <a:spcPts val="600"/>
              </a:spcAft>
              <a:buFont typeface="Arial" panose="020B0604020202020204" pitchFamily="34" charset="0"/>
              <a:buChar char="•"/>
            </a:pPr>
            <a:r>
              <a:rPr lang="en-US" sz="2200" b="1" dirty="0">
                <a:latin typeface="+mn-lt"/>
                <a:ea typeface="+mn-ea"/>
                <a:cs typeface="+mn-cs"/>
              </a:rPr>
              <a:t>Paintings have dream like quality</a:t>
            </a:r>
          </a:p>
          <a:p>
            <a:pPr indent="-228600">
              <a:spcAft>
                <a:spcPts val="600"/>
              </a:spcAft>
              <a:buFont typeface="Arial" panose="020B0604020202020204" pitchFamily="34" charset="0"/>
              <a:buChar char="•"/>
            </a:pPr>
            <a:r>
              <a:rPr lang="en-US" sz="2200" b="1" dirty="0">
                <a:latin typeface="+mn-lt"/>
                <a:ea typeface="+mn-ea"/>
                <a:cs typeface="+mn-cs"/>
              </a:rPr>
              <a:t>Strong </a:t>
            </a:r>
            <a:r>
              <a:rPr lang="en-US" sz="2200" b="1" dirty="0" err="1">
                <a:latin typeface="+mn-lt"/>
                <a:ea typeface="+mn-ea"/>
                <a:cs typeface="+mn-cs"/>
              </a:rPr>
              <a:t>colourist</a:t>
            </a:r>
            <a:endParaRPr lang="en-US" sz="2200" b="1" dirty="0">
              <a:latin typeface="+mn-lt"/>
              <a:ea typeface="+mn-ea"/>
              <a:cs typeface="+mn-cs"/>
            </a:endParaRPr>
          </a:p>
          <a:p>
            <a:pPr indent="-228600">
              <a:spcAft>
                <a:spcPts val="600"/>
              </a:spcAft>
              <a:buFont typeface="Arial" panose="020B0604020202020204" pitchFamily="34" charset="0"/>
              <a:buChar char="•"/>
            </a:pPr>
            <a:r>
              <a:rPr lang="en-US" sz="2200" b="1" dirty="0">
                <a:latin typeface="+mn-lt"/>
                <a:ea typeface="+mn-ea"/>
                <a:cs typeface="+mn-cs"/>
              </a:rPr>
              <a:t>Pointillist in some instances</a:t>
            </a:r>
          </a:p>
          <a:p>
            <a:pPr indent="-228600">
              <a:spcAft>
                <a:spcPts val="600"/>
              </a:spcAft>
              <a:buFont typeface="Arial" panose="020B0604020202020204" pitchFamily="34" charset="0"/>
              <a:buChar char="•"/>
            </a:pPr>
            <a:r>
              <a:rPr lang="en-US" sz="2200" b="1" dirty="0">
                <a:latin typeface="+mn-lt"/>
                <a:ea typeface="+mn-ea"/>
                <a:cs typeface="+mn-cs"/>
              </a:rPr>
              <a:t>Old France</a:t>
            </a:r>
          </a:p>
          <a:p>
            <a:pPr indent="-228600">
              <a:spcAft>
                <a:spcPts val="600"/>
              </a:spcAft>
              <a:buFont typeface="Arial" panose="020B0604020202020204" pitchFamily="34" charset="0"/>
              <a:buChar char="•"/>
            </a:pPr>
            <a:endParaRPr lang="en-US" sz="2200" dirty="0">
              <a:latin typeface="+mn-lt"/>
              <a:ea typeface="+mn-ea"/>
              <a:cs typeface="+mn-cs"/>
            </a:endParaRPr>
          </a:p>
        </p:txBody>
      </p:sp>
    </p:spTree>
    <p:extLst>
      <p:ext uri="{BB962C8B-B14F-4D97-AF65-F5344CB8AC3E}">
        <p14:creationId xmlns:p14="http://schemas.microsoft.com/office/powerpoint/2010/main" val="215744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E5C9-B704-48DA-ACC5-D6609DCD2C0C}"/>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Gabrielle </a:t>
            </a:r>
            <a:r>
              <a:rPr lang="en-US" sz="6000" b="1" kern="1200" dirty="0" err="1">
                <a:solidFill>
                  <a:schemeClr val="tx1"/>
                </a:solidFill>
                <a:latin typeface="+mj-lt"/>
                <a:ea typeface="+mj-ea"/>
                <a:cs typeface="+mj-cs"/>
              </a:rPr>
              <a:t>Bellocq</a:t>
            </a:r>
            <a:r>
              <a:rPr lang="en-US" sz="6000" b="1" kern="1200" dirty="0">
                <a:solidFill>
                  <a:schemeClr val="tx1"/>
                </a:solidFill>
                <a:latin typeface="+mj-lt"/>
                <a:ea typeface="+mj-ea"/>
                <a:cs typeface="+mj-cs"/>
              </a:rPr>
              <a:t> </a:t>
            </a:r>
            <a:r>
              <a:rPr lang="en-US" sz="2000" b="1" kern="1200" dirty="0">
                <a:solidFill>
                  <a:schemeClr val="tx1"/>
                </a:solidFill>
                <a:latin typeface="+mj-lt"/>
                <a:ea typeface="+mj-ea"/>
                <a:cs typeface="+mj-cs"/>
              </a:rPr>
              <a:t>(1920-1999)</a:t>
            </a:r>
          </a:p>
        </p:txBody>
      </p:sp>
      <p:sp>
        <p:nvSpPr>
          <p:cNvPr id="3" name="Subtitle 2">
            <a:extLst>
              <a:ext uri="{FF2B5EF4-FFF2-40B4-BE49-F238E27FC236}">
                <a16:creationId xmlns:a16="http://schemas.microsoft.com/office/drawing/2014/main" id="{690B713C-334A-4DC7-BF16-57E6E9CC35B5}"/>
              </a:ext>
            </a:extLst>
          </p:cNvPr>
          <p:cNvSpPr>
            <a:spLocks noGrp="1"/>
          </p:cNvSpPr>
          <p:nvPr>
            <p:ph type="subTitle"/>
          </p:nvPr>
        </p:nvSpPr>
        <p:spPr>
          <a:xfrm>
            <a:off x="642996" y="5859140"/>
            <a:ext cx="10906008" cy="497210"/>
          </a:xfrm>
        </p:spPr>
        <p:txBody>
          <a:bodyPr vert="horz" lIns="91440" tIns="45720" rIns="91440" bIns="45720" rtlCol="0">
            <a:normAutofit/>
          </a:bodyPr>
          <a:lstStyle/>
          <a:p>
            <a:pPr algn="ctr">
              <a:spcBef>
                <a:spcPts val="1000"/>
              </a:spcBef>
            </a:pPr>
            <a:endParaRPr lang="en-US" sz="2400" kern="1200">
              <a:solidFill>
                <a:schemeClr val="tx1"/>
              </a:solidFill>
              <a:latin typeface="+mn-lt"/>
              <a:ea typeface="+mn-ea"/>
              <a:cs typeface="+mn-cs"/>
            </a:endParaRPr>
          </a:p>
        </p:txBody>
      </p:sp>
      <p:pic>
        <p:nvPicPr>
          <p:cNvPr id="5" name="Picture 4" descr="A group of people in a swimming pool&#10;&#10;Description automatically generated">
            <a:extLst>
              <a:ext uri="{FF2B5EF4-FFF2-40B4-BE49-F238E27FC236}">
                <a16:creationId xmlns:a16="http://schemas.microsoft.com/office/drawing/2014/main" id="{22ADAC61-ABBB-43E3-8196-49ABA28F9A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628" y="320511"/>
            <a:ext cx="3794760" cy="3930978"/>
          </a:xfrm>
          <a:prstGeom prst="rect">
            <a:avLst/>
          </a:prstGeom>
        </p:spPr>
      </p:pic>
      <p:pic>
        <p:nvPicPr>
          <p:cNvPr id="7" name="Picture 6" descr="A picture containing sitting, table, old, window&#10;&#10;Description automatically generated">
            <a:extLst>
              <a:ext uri="{FF2B5EF4-FFF2-40B4-BE49-F238E27FC236}">
                <a16:creationId xmlns:a16="http://schemas.microsoft.com/office/drawing/2014/main" id="{76E5B768-1EE9-472E-A24D-73A1B06445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8385" y="320511"/>
            <a:ext cx="3794760" cy="3930978"/>
          </a:xfrm>
          <a:prstGeom prst="rect">
            <a:avLst/>
          </a:prstGeom>
        </p:spPr>
      </p:pic>
      <p:pic>
        <p:nvPicPr>
          <p:cNvPr id="1026" name="Picture 2" descr="Image result for gabrielle bellocq ">
            <a:extLst>
              <a:ext uri="{FF2B5EF4-FFF2-40B4-BE49-F238E27FC236}">
                <a16:creationId xmlns:a16="http://schemas.microsoft.com/office/drawing/2014/main" id="{B4C50B82-D373-43A2-8FD3-2DEC0FA8D65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F6F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7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heel(1)">
                                      <p:cBhvr>
                                        <p:cTn id="2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8BE6-608D-4DF0-A9B8-1884C34CA3B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Gabrielle </a:t>
            </a:r>
            <a:r>
              <a:rPr lang="en-US" sz="6000" b="1" kern="1200" dirty="0" err="1">
                <a:solidFill>
                  <a:schemeClr val="tx1"/>
                </a:solidFill>
                <a:latin typeface="+mj-lt"/>
                <a:ea typeface="+mj-ea"/>
                <a:cs typeface="+mj-cs"/>
              </a:rPr>
              <a:t>Bellocq</a:t>
            </a:r>
            <a:r>
              <a:rPr lang="en-US" sz="6000" b="1" kern="1200" dirty="0">
                <a:solidFill>
                  <a:schemeClr val="tx1"/>
                </a:solidFill>
                <a:latin typeface="+mj-lt"/>
                <a:ea typeface="+mj-ea"/>
                <a:cs typeface="+mj-cs"/>
              </a:rPr>
              <a:t> </a:t>
            </a:r>
            <a:r>
              <a:rPr lang="en-US" sz="2400" b="1" kern="1200" dirty="0">
                <a:solidFill>
                  <a:schemeClr val="tx1"/>
                </a:solidFill>
                <a:latin typeface="+mj-lt"/>
                <a:ea typeface="+mj-ea"/>
                <a:cs typeface="+mj-cs"/>
              </a:rPr>
              <a:t>(1920-1999)</a:t>
            </a:r>
          </a:p>
        </p:txBody>
      </p:sp>
      <p:sp>
        <p:nvSpPr>
          <p:cNvPr id="3" name="Subtitle 2">
            <a:extLst>
              <a:ext uri="{FF2B5EF4-FFF2-40B4-BE49-F238E27FC236}">
                <a16:creationId xmlns:a16="http://schemas.microsoft.com/office/drawing/2014/main" id="{8CD7C6B2-CADB-4386-84DB-2BB95C4C7E87}"/>
              </a:ext>
            </a:extLst>
          </p:cNvPr>
          <p:cNvSpPr>
            <a:spLocks noGrp="1"/>
          </p:cNvSpPr>
          <p:nvPr>
            <p:ph type="subTitle"/>
          </p:nvPr>
        </p:nvSpPr>
        <p:spPr>
          <a:xfrm>
            <a:off x="642996" y="5859140"/>
            <a:ext cx="10906008" cy="497210"/>
          </a:xfrm>
        </p:spPr>
        <p:txBody>
          <a:bodyPr vert="horz" lIns="91440" tIns="45720" rIns="91440" bIns="45720" rtlCol="0">
            <a:normAutofit/>
          </a:bodyPr>
          <a:lstStyle/>
          <a:p>
            <a:pPr algn="ctr">
              <a:spcBef>
                <a:spcPts val="1000"/>
              </a:spcBef>
            </a:pPr>
            <a:endParaRPr lang="en-US" sz="2400" kern="1200">
              <a:solidFill>
                <a:schemeClr val="tx1"/>
              </a:solidFill>
              <a:latin typeface="+mn-lt"/>
              <a:ea typeface="+mn-ea"/>
              <a:cs typeface="+mn-cs"/>
            </a:endParaRPr>
          </a:p>
        </p:txBody>
      </p:sp>
      <p:pic>
        <p:nvPicPr>
          <p:cNvPr id="5" name="Picture 4" descr="A painting of a tree&#10;&#10;Description automatically generated">
            <a:extLst>
              <a:ext uri="{FF2B5EF4-FFF2-40B4-BE49-F238E27FC236}">
                <a16:creationId xmlns:a16="http://schemas.microsoft.com/office/drawing/2014/main" id="{EE1A2CDC-9199-41B5-9F2D-BCC4C16575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1628" y="320511"/>
            <a:ext cx="3794760" cy="3930978"/>
          </a:xfrm>
          <a:prstGeom prst="rect">
            <a:avLst/>
          </a:prstGeom>
        </p:spPr>
      </p:pic>
      <p:pic>
        <p:nvPicPr>
          <p:cNvPr id="7" name="Picture 6" descr="A giraffe standing in a field&#10;&#10;Description automatically generated">
            <a:extLst>
              <a:ext uri="{FF2B5EF4-FFF2-40B4-BE49-F238E27FC236}">
                <a16:creationId xmlns:a16="http://schemas.microsoft.com/office/drawing/2014/main" id="{6691F051-9F09-4F60-B036-DF1C539595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8385" y="320511"/>
            <a:ext cx="3794760" cy="3930978"/>
          </a:xfrm>
          <a:prstGeom prst="rect">
            <a:avLst/>
          </a:prstGeom>
        </p:spPr>
      </p:pic>
      <p:pic>
        <p:nvPicPr>
          <p:cNvPr id="2050" name="Picture 2" descr="See the source image">
            <a:extLst>
              <a:ext uri="{FF2B5EF4-FFF2-40B4-BE49-F238E27FC236}">
                <a16:creationId xmlns:a16="http://schemas.microsoft.com/office/drawing/2014/main" id="{92AF4F30-1E39-4B2B-ABD8-FD0B8D0942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6A9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3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heel(1)">
                                      <p:cBhvr>
                                        <p:cTn id="2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294D0EC1-DF9A-4D1D-BD3F-A4843F8B35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1287" y="348856"/>
            <a:ext cx="7047273" cy="6160289"/>
          </a:xfrm>
          <a:custGeom>
            <a:avLst/>
            <a:gdLst/>
            <a:ahLst/>
            <a:cxnLst/>
            <a:rect l="l" t="t" r="r" b="b"/>
            <a:pathLst>
              <a:path w="7047273" h="6160289">
                <a:moveTo>
                  <a:pt x="0" y="0"/>
                </a:moveTo>
                <a:lnTo>
                  <a:pt x="7047273" y="0"/>
                </a:lnTo>
                <a:lnTo>
                  <a:pt x="7047273" y="2807326"/>
                </a:lnTo>
                <a:lnTo>
                  <a:pt x="3603828" y="6155120"/>
                </a:lnTo>
                <a:lnTo>
                  <a:pt x="7047273" y="6155120"/>
                </a:lnTo>
                <a:lnTo>
                  <a:pt x="7047273" y="6160289"/>
                </a:lnTo>
                <a:lnTo>
                  <a:pt x="0" y="6160289"/>
                </a:lnTo>
                <a:close/>
              </a:path>
            </a:pathLst>
          </a:custGeom>
        </p:spPr>
      </p:pic>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1C89C42-AF83-451A-81EA-472844755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E71312-2A20-4D0F-B2F0-89382036D881}"/>
              </a:ext>
            </a:extLst>
          </p:cNvPr>
          <p:cNvSpPr>
            <a:spLocks noGrp="1"/>
          </p:cNvSpPr>
          <p:nvPr>
            <p:ph type="title"/>
          </p:nvPr>
        </p:nvSpPr>
        <p:spPr>
          <a:xfrm>
            <a:off x="1123360" y="1119315"/>
            <a:ext cx="3213296" cy="2086165"/>
          </a:xfrm>
        </p:spPr>
        <p:txBody>
          <a:bodyPr vert="horz" lIns="91440" tIns="45720" rIns="91440" bIns="45720" rtlCol="0" anchor="ctr">
            <a:normAutofit/>
          </a:bodyPr>
          <a:lstStyle/>
          <a:p>
            <a:r>
              <a:rPr lang="en-US" sz="3400" b="1" dirty="0"/>
              <a:t>Frederic Bonin-Pissarro </a:t>
            </a:r>
            <a:r>
              <a:rPr lang="en-US" sz="2400" b="1" dirty="0"/>
              <a:t>(1964-)</a:t>
            </a:r>
          </a:p>
        </p:txBody>
      </p:sp>
      <p:sp>
        <p:nvSpPr>
          <p:cNvPr id="3" name="Subtitle 2">
            <a:extLst>
              <a:ext uri="{FF2B5EF4-FFF2-40B4-BE49-F238E27FC236}">
                <a16:creationId xmlns:a16="http://schemas.microsoft.com/office/drawing/2014/main" id="{06AB9D31-5979-4A11-8560-B22BC8547CD6}"/>
              </a:ext>
            </a:extLst>
          </p:cNvPr>
          <p:cNvSpPr>
            <a:spLocks noGrp="1"/>
          </p:cNvSpPr>
          <p:nvPr>
            <p:ph type="subTitle"/>
          </p:nvPr>
        </p:nvSpPr>
        <p:spPr>
          <a:xfrm>
            <a:off x="1123359" y="3205480"/>
            <a:ext cx="3213296" cy="2692400"/>
          </a:xfrm>
        </p:spPr>
        <p:txBody>
          <a:bodyPr vert="horz" lIns="91440" tIns="45720" rIns="91440" bIns="45720" rtlCol="0" anchor="t">
            <a:normAutofit/>
          </a:bodyPr>
          <a:lstStyle/>
          <a:p>
            <a:pPr indent="-228600">
              <a:spcAft>
                <a:spcPts val="600"/>
              </a:spcAft>
              <a:buFont typeface="Arial" panose="020B0604020202020204" pitchFamily="34" charset="0"/>
              <a:buChar char="•"/>
            </a:pPr>
            <a:r>
              <a:rPr lang="en-US" sz="2000" b="1" dirty="0">
                <a:latin typeface="+mn-lt"/>
                <a:ea typeface="+mn-ea"/>
                <a:cs typeface="+mn-cs"/>
              </a:rPr>
              <a:t>Grandson of Camille Pissarro</a:t>
            </a:r>
          </a:p>
          <a:p>
            <a:pPr indent="-228600">
              <a:spcAft>
                <a:spcPts val="600"/>
              </a:spcAft>
              <a:buFont typeface="Arial" panose="020B0604020202020204" pitchFamily="34" charset="0"/>
              <a:buChar char="•"/>
            </a:pPr>
            <a:r>
              <a:rPr lang="en-US" sz="2000" b="1" dirty="0">
                <a:latin typeface="+mn-lt"/>
                <a:ea typeface="+mn-ea"/>
                <a:cs typeface="+mn-cs"/>
              </a:rPr>
              <a:t>Painter</a:t>
            </a:r>
          </a:p>
          <a:p>
            <a:pPr indent="-228600">
              <a:spcAft>
                <a:spcPts val="600"/>
              </a:spcAft>
              <a:buFont typeface="Arial" panose="020B0604020202020204" pitchFamily="34" charset="0"/>
              <a:buChar char="•"/>
            </a:pPr>
            <a:r>
              <a:rPr lang="en-US" sz="2000" b="1" dirty="0">
                <a:latin typeface="+mn-lt"/>
                <a:ea typeface="+mn-ea"/>
                <a:cs typeface="+mn-cs"/>
              </a:rPr>
              <a:t>Popular in the USA</a:t>
            </a:r>
          </a:p>
          <a:p>
            <a:pPr indent="-228600">
              <a:spcAft>
                <a:spcPts val="600"/>
              </a:spcAft>
              <a:buFont typeface="Arial" panose="020B0604020202020204" pitchFamily="34" charset="0"/>
              <a:buChar char="•"/>
            </a:pPr>
            <a:r>
              <a:rPr lang="en-US" sz="2000" b="1" dirty="0">
                <a:latin typeface="+mn-lt"/>
                <a:ea typeface="+mn-ea"/>
                <a:cs typeface="+mn-cs"/>
              </a:rPr>
              <a:t>Moved to the States</a:t>
            </a:r>
          </a:p>
        </p:txBody>
      </p:sp>
    </p:spTree>
    <p:extLst>
      <p:ext uri="{BB962C8B-B14F-4D97-AF65-F5344CB8AC3E}">
        <p14:creationId xmlns:p14="http://schemas.microsoft.com/office/powerpoint/2010/main" val="8579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AE2F-38E0-87AB-0501-E9F11CB54FD9}"/>
              </a:ext>
            </a:extLst>
          </p:cNvPr>
          <p:cNvSpPr>
            <a:spLocks noGrp="1"/>
          </p:cNvSpPr>
          <p:nvPr>
            <p:ph type="title"/>
          </p:nvPr>
        </p:nvSpPr>
        <p:spPr>
          <a:solidFill>
            <a:schemeClr val="bg2">
              <a:lumMod val="50000"/>
            </a:schemeClr>
          </a:solidFill>
        </p:spPr>
        <p:txBody>
          <a:bodyPr/>
          <a:lstStyle/>
          <a:p>
            <a:r>
              <a:rPr lang="en-GB" sz="4400" b="1" dirty="0">
                <a:solidFill>
                  <a:srgbClr val="FFC000"/>
                </a:solidFill>
                <a:latin typeface="Ink Free" panose="03080402000500000000" pitchFamily="66" charset="0"/>
              </a:rPr>
              <a:t>Nicolas Poussin </a:t>
            </a:r>
            <a:r>
              <a:rPr lang="en-GB" sz="3200" b="1" dirty="0">
                <a:solidFill>
                  <a:schemeClr val="bg1"/>
                </a:solidFill>
                <a:latin typeface="Ink Free" panose="03080402000500000000" pitchFamily="66" charset="0"/>
              </a:rPr>
              <a:t>1594-1665</a:t>
            </a:r>
            <a:endParaRPr lang="en-GB" dirty="0">
              <a:solidFill>
                <a:schemeClr val="bg1"/>
              </a:solidFill>
            </a:endParaRPr>
          </a:p>
        </p:txBody>
      </p:sp>
      <p:sp>
        <p:nvSpPr>
          <p:cNvPr id="3" name="Text Placeholder 2">
            <a:extLst>
              <a:ext uri="{FF2B5EF4-FFF2-40B4-BE49-F238E27FC236}">
                <a16:creationId xmlns:a16="http://schemas.microsoft.com/office/drawing/2014/main" id="{DFAE949D-AF94-FB30-2CFC-AA9C39BB5B7A}"/>
              </a:ext>
            </a:extLst>
          </p:cNvPr>
          <p:cNvSpPr>
            <a:spLocks noGrp="1"/>
          </p:cNvSpPr>
          <p:nvPr>
            <p:ph type="body"/>
          </p:nvPr>
        </p:nvSpPr>
        <p:spPr/>
        <p:txBody>
          <a:bodyPr/>
          <a:lstStyle/>
          <a:p>
            <a:endParaRPr lang="en-GB"/>
          </a:p>
        </p:txBody>
      </p:sp>
      <p:pic>
        <p:nvPicPr>
          <p:cNvPr id="3074" name="Picture 2" descr="See the source image">
            <a:extLst>
              <a:ext uri="{FF2B5EF4-FFF2-40B4-BE49-F238E27FC236}">
                <a16:creationId xmlns:a16="http://schemas.microsoft.com/office/drawing/2014/main" id="{EE6676D5-6529-04FA-6EDA-595C853E9C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930" y="1604520"/>
            <a:ext cx="6465951" cy="3976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E92B2B-F2B2-0FC9-4B54-FDC65B63660D}"/>
              </a:ext>
            </a:extLst>
          </p:cNvPr>
          <p:cNvSpPr txBox="1"/>
          <p:nvPr/>
        </p:nvSpPr>
        <p:spPr>
          <a:xfrm>
            <a:off x="321013" y="5671226"/>
            <a:ext cx="6465951"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Le Christ et la Femme </a:t>
            </a:r>
            <a:r>
              <a:rPr lang="en-GB" dirty="0" err="1">
                <a:solidFill>
                  <a:schemeClr val="bg1"/>
                </a:solidFill>
                <a:latin typeface="Bodoni MT Condensed" panose="02070606080606020203" pitchFamily="18" charset="0"/>
              </a:rPr>
              <a:t>Adultère</a:t>
            </a:r>
            <a:r>
              <a:rPr lang="en-GB" dirty="0">
                <a:solidFill>
                  <a:schemeClr val="bg1"/>
                </a:solidFill>
                <a:latin typeface="Bodoni MT Condensed" panose="02070606080606020203" pitchFamily="18" charset="0"/>
              </a:rPr>
              <a:t> Nicolas Poussin 1653 </a:t>
            </a:r>
          </a:p>
        </p:txBody>
      </p:sp>
      <p:pic>
        <p:nvPicPr>
          <p:cNvPr id="3076" name="Picture 4" descr="See the source image">
            <a:extLst>
              <a:ext uri="{FF2B5EF4-FFF2-40B4-BE49-F238E27FC236}">
                <a16:creationId xmlns:a16="http://schemas.microsoft.com/office/drawing/2014/main" id="{E36B84E3-3441-D414-3CB0-51CC589266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6964" y="1514918"/>
            <a:ext cx="5375429" cy="40661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B64FCE-DC2C-3A7E-2E71-38FDA68AF645}"/>
              </a:ext>
            </a:extLst>
          </p:cNvPr>
          <p:cNvSpPr txBox="1"/>
          <p:nvPr/>
        </p:nvSpPr>
        <p:spPr>
          <a:xfrm>
            <a:off x="6786964" y="5660954"/>
            <a:ext cx="5375429" cy="369332"/>
          </a:xfrm>
          <a:prstGeom prst="rect">
            <a:avLst/>
          </a:prstGeom>
          <a:noFill/>
        </p:spPr>
        <p:txBody>
          <a:bodyPr wrap="square" rtlCol="0">
            <a:spAutoFit/>
          </a:bodyPr>
          <a:lstStyle/>
          <a:p>
            <a:pPr algn="ctr"/>
            <a:r>
              <a:rPr lang="en-GB" dirty="0" err="1">
                <a:solidFill>
                  <a:schemeClr val="bg1"/>
                </a:solidFill>
                <a:latin typeface="Bodoni MT Condensed" panose="02070606080606020203" pitchFamily="18" charset="0"/>
              </a:rPr>
              <a:t>Paysage</a:t>
            </a:r>
            <a:r>
              <a:rPr lang="en-GB" dirty="0">
                <a:solidFill>
                  <a:schemeClr val="bg1"/>
                </a:solidFill>
                <a:latin typeface="Bodoni MT Condensed" panose="02070606080606020203" pitchFamily="18" charset="0"/>
              </a:rPr>
              <a:t> avec Polypheme Nicolas Poussin 1649</a:t>
            </a:r>
          </a:p>
        </p:txBody>
      </p:sp>
      <p:sp>
        <p:nvSpPr>
          <p:cNvPr id="7" name="TextBox 6">
            <a:extLst>
              <a:ext uri="{FF2B5EF4-FFF2-40B4-BE49-F238E27FC236}">
                <a16:creationId xmlns:a16="http://schemas.microsoft.com/office/drawing/2014/main" id="{D6B23464-3712-7F33-FF5B-477526D75592}"/>
              </a:ext>
            </a:extLst>
          </p:cNvPr>
          <p:cNvSpPr txBox="1"/>
          <p:nvPr/>
        </p:nvSpPr>
        <p:spPr>
          <a:xfrm>
            <a:off x="3048151" y="6215068"/>
            <a:ext cx="6094378" cy="276999"/>
          </a:xfrm>
          <a:prstGeom prst="rect">
            <a:avLst/>
          </a:prstGeom>
          <a:noFill/>
        </p:spPr>
        <p:txBody>
          <a:bodyPr wrap="square">
            <a:spAutoFit/>
          </a:bodyPr>
          <a:lstStyle/>
          <a:p>
            <a:r>
              <a:rPr lang="en-GB" sz="1200" dirty="0">
                <a:solidFill>
                  <a:schemeClr val="bg1"/>
                </a:solidFill>
                <a:hlinkClick r:id="rId4">
                  <a:extLst>
                    <a:ext uri="{A12FA001-AC4F-418D-AE19-62706E023703}">
                      <ahyp:hlinkClr xmlns:ahyp="http://schemas.microsoft.com/office/drawing/2018/hyperlinkcolor" val="tx"/>
                    </a:ext>
                  </a:extLst>
                </a:hlinkClick>
              </a:rPr>
              <a:t>Nicolas Poussin - Bing video</a:t>
            </a:r>
            <a:endParaRPr lang="en-GB" sz="1200" dirty="0">
              <a:solidFill>
                <a:schemeClr val="bg1"/>
              </a:solidFill>
            </a:endParaRPr>
          </a:p>
        </p:txBody>
      </p:sp>
      <p:pic>
        <p:nvPicPr>
          <p:cNvPr id="1026" name="Picture 2" descr="See the source image">
            <a:extLst>
              <a:ext uri="{FF2B5EF4-FFF2-40B4-BE49-F238E27FC236}">
                <a16:creationId xmlns:a16="http://schemas.microsoft.com/office/drawing/2014/main" id="{708E8321-5A1E-7861-6D4C-B145FD9F2ED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7327" y="0"/>
            <a:ext cx="883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C56036-8B49-69A7-BB00-15FA0C0C1513}"/>
              </a:ext>
            </a:extLst>
          </p:cNvPr>
          <p:cNvSpPr txBox="1"/>
          <p:nvPr/>
        </p:nvSpPr>
        <p:spPr>
          <a:xfrm>
            <a:off x="3308808" y="6498940"/>
            <a:ext cx="5279011" cy="369332"/>
          </a:xfrm>
          <a:prstGeom prst="rect">
            <a:avLst/>
          </a:prstGeom>
          <a:noFill/>
        </p:spPr>
        <p:txBody>
          <a:bodyPr wrap="square" rtlCol="0">
            <a:spAutoFit/>
          </a:bodyPr>
          <a:lstStyle/>
          <a:p>
            <a:pPr algn="ctr"/>
            <a:r>
              <a:rPr lang="en-GB" dirty="0">
                <a:solidFill>
                  <a:srgbClr val="FFFF00"/>
                </a:solidFill>
              </a:rPr>
              <a:t>A Dance To the Music Of Time Poussin 1635</a:t>
            </a:r>
          </a:p>
        </p:txBody>
      </p:sp>
    </p:spTree>
    <p:extLst>
      <p:ext uri="{BB962C8B-B14F-4D97-AF65-F5344CB8AC3E}">
        <p14:creationId xmlns:p14="http://schemas.microsoft.com/office/powerpoint/2010/main" val="22441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wheel(1)">
                                      <p:cBhvr>
                                        <p:cTn id="41" dur="20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D1DB-8851-43AC-AEDB-E95119ED3BAB}"/>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600" b="1" dirty="0"/>
              <a:t>Frederic Bonin-Pissarro </a:t>
            </a:r>
            <a:r>
              <a:rPr lang="en-US" sz="2800" b="1" dirty="0"/>
              <a:t>(1964-)</a:t>
            </a:r>
            <a:endParaRPr lang="en-US" sz="2800" dirty="0"/>
          </a:p>
        </p:txBody>
      </p:sp>
      <p:sp>
        <p:nvSpPr>
          <p:cNvPr id="3" name="Subtitle 2">
            <a:extLst>
              <a:ext uri="{FF2B5EF4-FFF2-40B4-BE49-F238E27FC236}">
                <a16:creationId xmlns:a16="http://schemas.microsoft.com/office/drawing/2014/main" id="{612DA835-4FF4-489E-A028-738C5671ED10}"/>
              </a:ext>
            </a:extLst>
          </p:cNvPr>
          <p:cNvSpPr>
            <a:spLocks noGrp="1"/>
          </p:cNvSpPr>
          <p:nvPr>
            <p:ph type="subTitle"/>
          </p:nvPr>
        </p:nvSpPr>
        <p:spPr>
          <a:xfrm>
            <a:off x="642996" y="5859140"/>
            <a:ext cx="10906008" cy="497210"/>
          </a:xfrm>
        </p:spPr>
        <p:txBody>
          <a:bodyPr vert="horz" lIns="91440" tIns="45720" rIns="91440" bIns="45720" rtlCol="0">
            <a:normAutofit fontScale="55000" lnSpcReduction="20000"/>
          </a:bodyPr>
          <a:lstStyle/>
          <a:p>
            <a:pPr algn="ctr"/>
            <a:r>
              <a:rPr lang="en-US" sz="2400">
                <a:hlinkClick r:id="rId2"/>
              </a:rPr>
              <a:t>https://www.bing.com/videos/search?q=frederic+bonin+pissaro&amp;&amp;view=detail&amp;mid=26FDECFCCFB24FF5546026FDECFCCFB24FF55460&amp;&amp;FORM=VRDGAR&amp;ru=%2Fvideos%2Fsearch%3Fq%3Dfrederic%2Bbonin%2Bpissaro%26FORM%3DHDRSC3</a:t>
            </a:r>
            <a:r>
              <a:rPr lang="en-US" sz="2400"/>
              <a:t> </a:t>
            </a:r>
          </a:p>
          <a:p>
            <a:pPr algn="ctr">
              <a:spcBef>
                <a:spcPts val="1000"/>
              </a:spcBef>
            </a:pPr>
            <a:endParaRPr lang="en-US" sz="2400" dirty="0">
              <a:latin typeface="+mn-lt"/>
              <a:ea typeface="+mn-ea"/>
              <a:cs typeface="+mn-cs"/>
            </a:endParaRPr>
          </a:p>
        </p:txBody>
      </p:sp>
      <p:pic>
        <p:nvPicPr>
          <p:cNvPr id="9" name="Picture 8" descr="A picture containing indoor, table, colorful, decorated&#10;&#10;Description automatically generated">
            <a:extLst>
              <a:ext uri="{FF2B5EF4-FFF2-40B4-BE49-F238E27FC236}">
                <a16:creationId xmlns:a16="http://schemas.microsoft.com/office/drawing/2014/main" id="{3291C54D-1A1D-4859-AA89-BCC2054230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946" y="536127"/>
            <a:ext cx="3529109" cy="3655808"/>
          </a:xfrm>
          <a:prstGeom prst="rect">
            <a:avLst/>
          </a:prstGeom>
        </p:spPr>
      </p:pic>
      <p:pic>
        <p:nvPicPr>
          <p:cNvPr id="7" name="Picture 6" descr="A close up of a logo&#10;&#10;Description automatically generated">
            <a:extLst>
              <a:ext uri="{FF2B5EF4-FFF2-40B4-BE49-F238E27FC236}">
                <a16:creationId xmlns:a16="http://schemas.microsoft.com/office/drawing/2014/main" id="{135DED76-B042-412D-B7CC-0F58EA248F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32788" y="537533"/>
            <a:ext cx="3526424" cy="3652995"/>
          </a:xfrm>
          <a:prstGeom prst="rect">
            <a:avLst/>
          </a:prstGeom>
        </p:spPr>
      </p:pic>
      <p:pic>
        <p:nvPicPr>
          <p:cNvPr id="5" name="Picture 4" descr="A graffiti covered wall&#10;&#10;Description automatically generated">
            <a:extLst>
              <a:ext uri="{FF2B5EF4-FFF2-40B4-BE49-F238E27FC236}">
                <a16:creationId xmlns:a16="http://schemas.microsoft.com/office/drawing/2014/main" id="{7E94C713-D387-4145-A374-CE2D8C168D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53400" y="523256"/>
            <a:ext cx="3553968" cy="3681550"/>
          </a:xfrm>
          <a:prstGeom prst="rect">
            <a:avLst/>
          </a:prstGeom>
        </p:spPr>
      </p:pic>
      <p:cxnSp>
        <p:nvCxnSpPr>
          <p:cNvPr id="19" name="Straight Connector 18">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E14A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83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3773BB6F-0855-457C-ACD8-7C449892ED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21675" y="623282"/>
            <a:ext cx="4030914" cy="2764577"/>
          </a:xfrm>
          <a:prstGeom prst="rect">
            <a:avLst/>
          </a:prstGeom>
        </p:spPr>
      </p:pic>
      <p:pic>
        <p:nvPicPr>
          <p:cNvPr id="7" name="Picture 6" descr="A picture containing building, light, woman&#10;&#10;Description automatically generated">
            <a:extLst>
              <a:ext uri="{FF2B5EF4-FFF2-40B4-BE49-F238E27FC236}">
                <a16:creationId xmlns:a16="http://schemas.microsoft.com/office/drawing/2014/main" id="{9564B093-7C91-4573-AEED-B4A93A92CD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675" y="3466572"/>
            <a:ext cx="4032621" cy="2764578"/>
          </a:xfrm>
          <a:prstGeom prst="rect">
            <a:avLst/>
          </a:prstGeom>
        </p:spPr>
      </p:pic>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BD583-C4D3-4A5D-B31B-CB1F4859FB31}"/>
              </a:ext>
            </a:extLst>
          </p:cNvPr>
          <p:cNvSpPr>
            <a:spLocks noGrp="1"/>
          </p:cNvSpPr>
          <p:nvPr>
            <p:ph type="title"/>
          </p:nvPr>
        </p:nvSpPr>
        <p:spPr>
          <a:xfrm>
            <a:off x="5465659" y="1188637"/>
            <a:ext cx="5642312" cy="1597228"/>
          </a:xfrm>
        </p:spPr>
        <p:txBody>
          <a:bodyPr vert="horz" lIns="91440" tIns="45720" rIns="91440" bIns="45720" rtlCol="0" anchor="ctr">
            <a:normAutofit/>
          </a:bodyPr>
          <a:lstStyle/>
          <a:p>
            <a:r>
              <a:rPr lang="en-US" sz="5000" b="1" kern="1200" dirty="0">
                <a:solidFill>
                  <a:schemeClr val="tx1"/>
                </a:solidFill>
                <a:latin typeface="+mj-lt"/>
                <a:ea typeface="+mj-ea"/>
                <a:cs typeface="+mj-cs"/>
              </a:rPr>
              <a:t>Francois </a:t>
            </a:r>
            <a:r>
              <a:rPr lang="en-US" sz="5000" b="1" kern="1200" dirty="0" err="1">
                <a:solidFill>
                  <a:schemeClr val="tx1"/>
                </a:solidFill>
                <a:latin typeface="+mj-lt"/>
                <a:ea typeface="+mj-ea"/>
                <a:cs typeface="+mj-cs"/>
              </a:rPr>
              <a:t>Morellet</a:t>
            </a:r>
            <a:r>
              <a:rPr lang="en-US" sz="5000" b="1" kern="1200" dirty="0">
                <a:solidFill>
                  <a:schemeClr val="tx1"/>
                </a:solidFill>
                <a:latin typeface="+mj-lt"/>
                <a:ea typeface="+mj-ea"/>
                <a:cs typeface="+mj-cs"/>
              </a:rPr>
              <a:t> </a:t>
            </a:r>
            <a:r>
              <a:rPr lang="en-US" sz="2800" b="1" kern="1200" dirty="0">
                <a:solidFill>
                  <a:schemeClr val="tx1"/>
                </a:solidFill>
                <a:latin typeface="+mj-lt"/>
                <a:ea typeface="+mj-ea"/>
                <a:cs typeface="+mj-cs"/>
              </a:rPr>
              <a:t>(1926-2006)</a:t>
            </a:r>
          </a:p>
        </p:txBody>
      </p:sp>
      <p:sp>
        <p:nvSpPr>
          <p:cNvPr id="3" name="Subtitle 2">
            <a:extLst>
              <a:ext uri="{FF2B5EF4-FFF2-40B4-BE49-F238E27FC236}">
                <a16:creationId xmlns:a16="http://schemas.microsoft.com/office/drawing/2014/main" id="{11D3CCD1-DDB4-446C-909B-BB30A8A16487}"/>
              </a:ext>
            </a:extLst>
          </p:cNvPr>
          <p:cNvSpPr>
            <a:spLocks noGrp="1"/>
          </p:cNvSpPr>
          <p:nvPr>
            <p:ph type="subTitle"/>
          </p:nvPr>
        </p:nvSpPr>
        <p:spPr>
          <a:xfrm>
            <a:off x="5465660" y="2998278"/>
            <a:ext cx="4617454" cy="2534477"/>
          </a:xfrm>
        </p:spPr>
        <p:txBody>
          <a:bodyPr vert="horz" lIns="91440" tIns="45720" rIns="91440" bIns="45720" rtlCol="0" anchor="t">
            <a:normAutofit/>
          </a:bodyPr>
          <a:lstStyle/>
          <a:p>
            <a:pPr indent="-228600">
              <a:spcAft>
                <a:spcPts val="600"/>
              </a:spcAft>
              <a:buFont typeface="Arial" panose="020B0604020202020204" pitchFamily="34" charset="0"/>
              <a:buChar char="•"/>
            </a:pPr>
            <a:r>
              <a:rPr lang="en-US" sz="2400" b="1" dirty="0">
                <a:latin typeface="+mn-lt"/>
                <a:ea typeface="+mn-ea"/>
                <a:cs typeface="+mn-cs"/>
              </a:rPr>
              <a:t>Painter</a:t>
            </a:r>
          </a:p>
          <a:p>
            <a:pPr indent="-228600">
              <a:spcAft>
                <a:spcPts val="600"/>
              </a:spcAft>
              <a:buFont typeface="Arial" panose="020B0604020202020204" pitchFamily="34" charset="0"/>
              <a:buChar char="•"/>
            </a:pPr>
            <a:r>
              <a:rPr lang="en-US" sz="2400" b="1" dirty="0">
                <a:latin typeface="+mn-lt"/>
                <a:ea typeface="+mn-ea"/>
                <a:cs typeface="+mn-cs"/>
              </a:rPr>
              <a:t>Fabric designer</a:t>
            </a:r>
          </a:p>
          <a:p>
            <a:pPr indent="-228600">
              <a:spcAft>
                <a:spcPts val="600"/>
              </a:spcAft>
              <a:buFont typeface="Arial" panose="020B0604020202020204" pitchFamily="34" charset="0"/>
              <a:buChar char="•"/>
            </a:pPr>
            <a:r>
              <a:rPr lang="en-US" sz="2400" b="1" dirty="0">
                <a:latin typeface="+mn-lt"/>
                <a:ea typeface="+mn-ea"/>
                <a:cs typeface="+mn-cs"/>
              </a:rPr>
              <a:t>Light artist</a:t>
            </a:r>
          </a:p>
          <a:p>
            <a:pPr indent="-228600">
              <a:spcAft>
                <a:spcPts val="600"/>
              </a:spcAft>
              <a:buFont typeface="Arial" panose="020B0604020202020204" pitchFamily="34" charset="0"/>
              <a:buChar char="•"/>
            </a:pPr>
            <a:r>
              <a:rPr lang="en-US" sz="2400" b="1" dirty="0">
                <a:latin typeface="+mn-lt"/>
                <a:ea typeface="+mn-ea"/>
                <a:cs typeface="+mn-cs"/>
              </a:rPr>
              <a:t>Mainly self-taught</a:t>
            </a:r>
          </a:p>
          <a:p>
            <a:pPr indent="-228600">
              <a:spcAft>
                <a:spcPts val="600"/>
              </a:spcAft>
              <a:buFont typeface="Arial" panose="020B0604020202020204" pitchFamily="34" charset="0"/>
              <a:buChar char="•"/>
            </a:pPr>
            <a:r>
              <a:rPr lang="en-US" sz="2400" b="1" dirty="0">
                <a:latin typeface="+mn-lt"/>
                <a:ea typeface="+mn-ea"/>
                <a:cs typeface="+mn-cs"/>
              </a:rPr>
              <a:t>Abstract Painter</a:t>
            </a:r>
          </a:p>
        </p:txBody>
      </p:sp>
    </p:spTree>
    <p:extLst>
      <p:ext uri="{BB962C8B-B14F-4D97-AF65-F5344CB8AC3E}">
        <p14:creationId xmlns:p14="http://schemas.microsoft.com/office/powerpoint/2010/main" val="42939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49C5-9497-4875-8D80-67BFD8FF8E1F}"/>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François </a:t>
            </a:r>
            <a:r>
              <a:rPr lang="en-US" sz="6000" b="1" kern="1200" dirty="0" err="1">
                <a:solidFill>
                  <a:schemeClr val="tx1"/>
                </a:solidFill>
                <a:latin typeface="+mj-lt"/>
                <a:ea typeface="+mj-ea"/>
                <a:cs typeface="+mj-cs"/>
              </a:rPr>
              <a:t>Morellet</a:t>
            </a:r>
            <a:r>
              <a:rPr lang="en-US" sz="6000" b="1" kern="1200" dirty="0">
                <a:solidFill>
                  <a:schemeClr val="tx1"/>
                </a:solidFill>
                <a:latin typeface="+mj-lt"/>
                <a:ea typeface="+mj-ea"/>
                <a:cs typeface="+mj-cs"/>
              </a:rPr>
              <a:t> </a:t>
            </a:r>
            <a:r>
              <a:rPr lang="en-US" sz="2800" b="1" kern="1200" dirty="0">
                <a:solidFill>
                  <a:schemeClr val="tx1"/>
                </a:solidFill>
                <a:latin typeface="+mj-lt"/>
                <a:ea typeface="+mj-ea"/>
                <a:cs typeface="+mj-cs"/>
              </a:rPr>
              <a:t>(1926-2006)</a:t>
            </a:r>
            <a:endParaRPr lang="en-US" sz="28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C6C3C276-BFAC-4B93-A025-1D61D5E8D6A1}"/>
              </a:ext>
            </a:extLst>
          </p:cNvPr>
          <p:cNvSpPr>
            <a:spLocks noGrp="1"/>
          </p:cNvSpPr>
          <p:nvPr>
            <p:ph type="subTitle"/>
          </p:nvPr>
        </p:nvSpPr>
        <p:spPr>
          <a:xfrm>
            <a:off x="642996" y="5859139"/>
            <a:ext cx="10906008" cy="678331"/>
          </a:xfrm>
        </p:spPr>
        <p:txBody>
          <a:bodyPr vert="horz" lIns="91440" tIns="45720" rIns="91440" bIns="45720" rtlCol="0">
            <a:normAutofit fontScale="70000" lnSpcReduction="20000"/>
          </a:bodyPr>
          <a:lstStyle/>
          <a:p>
            <a:pPr algn="ctr"/>
            <a:r>
              <a:rPr lang="en-US" sz="2400" dirty="0">
                <a:hlinkClick r:id="rId2"/>
              </a:rPr>
              <a:t>https://www.bing.com/videos/search?q=francois+morellet&amp;&amp;view=detail&amp;mid=E4C82D1DF24893038D74E4C82D1DF24893038D74&amp;&amp;FORM=VRDGAR&amp;ru=%2Fvideos%2Fsearch%3Fq%3Dfrancois%2Bmorellet%26FORM%3DHDRSC3</a:t>
            </a:r>
            <a:r>
              <a:rPr lang="en-US" sz="2400" dirty="0"/>
              <a:t> </a:t>
            </a:r>
          </a:p>
          <a:p>
            <a:pPr algn="ctr">
              <a:spcBef>
                <a:spcPts val="1000"/>
              </a:spcBef>
            </a:pPr>
            <a:endParaRPr lang="en-US" sz="2400" kern="1200" dirty="0">
              <a:solidFill>
                <a:schemeClr val="tx1"/>
              </a:solidFill>
              <a:latin typeface="+mn-lt"/>
              <a:ea typeface="+mn-ea"/>
              <a:cs typeface="+mn-cs"/>
            </a:endParaRPr>
          </a:p>
        </p:txBody>
      </p:sp>
      <p:pic>
        <p:nvPicPr>
          <p:cNvPr id="9" name="Picture 8" descr="A close up of a building&#10;&#10;Description automatically generated">
            <a:extLst>
              <a:ext uri="{FF2B5EF4-FFF2-40B4-BE49-F238E27FC236}">
                <a16:creationId xmlns:a16="http://schemas.microsoft.com/office/drawing/2014/main" id="{EFBD2593-9FD8-4E0A-9025-05A5D9BBFF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628" y="320511"/>
            <a:ext cx="3794760" cy="3930978"/>
          </a:xfrm>
          <a:prstGeom prst="rect">
            <a:avLst/>
          </a:prstGeom>
        </p:spPr>
      </p:pic>
      <p:pic>
        <p:nvPicPr>
          <p:cNvPr id="5" name="Picture 4" descr="A picture containing building&#10;&#10;Description automatically generated">
            <a:extLst>
              <a:ext uri="{FF2B5EF4-FFF2-40B4-BE49-F238E27FC236}">
                <a16:creationId xmlns:a16="http://schemas.microsoft.com/office/drawing/2014/main" id="{099CD7B8-C1E4-4AB6-A94F-7F040DFE2F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8385" y="320511"/>
            <a:ext cx="3794760" cy="3930978"/>
          </a:xfrm>
          <a:prstGeom prst="rect">
            <a:avLst/>
          </a:prstGeom>
        </p:spPr>
      </p:pic>
      <p:pic>
        <p:nvPicPr>
          <p:cNvPr id="7" name="Picture 6" descr="A picture containing orange, blue, table, group&#10;&#10;Description automatically generated">
            <a:extLst>
              <a:ext uri="{FF2B5EF4-FFF2-40B4-BE49-F238E27FC236}">
                <a16:creationId xmlns:a16="http://schemas.microsoft.com/office/drawing/2014/main" id="{A5CEA443-0F43-4E8E-B1E1-4D596E0540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C61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tanding in front of a building&#10;&#10;Description automatically generated">
            <a:extLst>
              <a:ext uri="{FF2B5EF4-FFF2-40B4-BE49-F238E27FC236}">
                <a16:creationId xmlns:a16="http://schemas.microsoft.com/office/drawing/2014/main" id="{86293EAC-D4E8-4E64-BF42-F8685D94E0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F0F979-0643-4E20-B849-7CA7E64CA81D}"/>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b="1" dirty="0"/>
              <a:t>Bernard Buffet </a:t>
            </a:r>
            <a:r>
              <a:rPr lang="en-US" sz="2800" b="1" dirty="0"/>
              <a:t>(1928-1999)</a:t>
            </a:r>
          </a:p>
        </p:txBody>
      </p:sp>
      <p:sp>
        <p:nvSpPr>
          <p:cNvPr id="3" name="Subtitle 2">
            <a:extLst>
              <a:ext uri="{FF2B5EF4-FFF2-40B4-BE49-F238E27FC236}">
                <a16:creationId xmlns:a16="http://schemas.microsoft.com/office/drawing/2014/main" id="{43FB396B-1084-4DC5-935D-C0FD2FE3DB61}"/>
              </a:ext>
            </a:extLst>
          </p:cNvPr>
          <p:cNvSpPr>
            <a:spLocks noGrp="1"/>
          </p:cNvSpPr>
          <p:nvPr>
            <p:ph type="subTitle"/>
          </p:nvPr>
        </p:nvSpPr>
        <p:spPr>
          <a:xfrm>
            <a:off x="5827048" y="1868487"/>
            <a:ext cx="5721484" cy="4351338"/>
          </a:xfrm>
        </p:spPr>
        <p:txBody>
          <a:bodyPr vert="horz" lIns="91440" tIns="45720" rIns="91440" bIns="45720" rtlCol="0">
            <a:normAutofit/>
          </a:bodyPr>
          <a:lstStyle/>
          <a:p>
            <a:pPr indent="-228600">
              <a:spcAft>
                <a:spcPts val="600"/>
              </a:spcAft>
              <a:buFont typeface="Arial" panose="020B0604020202020204" pitchFamily="34" charset="0"/>
              <a:buChar char="•"/>
            </a:pPr>
            <a:r>
              <a:rPr lang="en-US" sz="3400" b="1" dirty="0">
                <a:latin typeface="+mn-lt"/>
                <a:ea typeface="+mn-ea"/>
                <a:cs typeface="+mn-cs"/>
              </a:rPr>
              <a:t>Painter</a:t>
            </a:r>
          </a:p>
          <a:p>
            <a:pPr indent="-228600">
              <a:spcAft>
                <a:spcPts val="600"/>
              </a:spcAft>
              <a:buFont typeface="Arial" panose="020B0604020202020204" pitchFamily="34" charset="0"/>
              <a:buChar char="•"/>
            </a:pPr>
            <a:r>
              <a:rPr lang="en-US" sz="3400" b="1" dirty="0">
                <a:latin typeface="+mn-lt"/>
                <a:ea typeface="+mn-ea"/>
                <a:cs typeface="+mn-cs"/>
              </a:rPr>
              <a:t>Book Illustrator</a:t>
            </a:r>
          </a:p>
          <a:p>
            <a:pPr indent="-228600">
              <a:spcAft>
                <a:spcPts val="600"/>
              </a:spcAft>
              <a:buFont typeface="Arial" panose="020B0604020202020204" pitchFamily="34" charset="0"/>
              <a:buChar char="•"/>
            </a:pPr>
            <a:r>
              <a:rPr lang="en-US" sz="3400" b="1" dirty="0">
                <a:latin typeface="+mn-lt"/>
                <a:ea typeface="+mn-ea"/>
                <a:cs typeface="+mn-cs"/>
              </a:rPr>
              <a:t>Produced more than 8000 works</a:t>
            </a:r>
          </a:p>
          <a:p>
            <a:pPr indent="-228600">
              <a:spcAft>
                <a:spcPts val="600"/>
              </a:spcAft>
              <a:buFont typeface="Arial" panose="020B0604020202020204" pitchFamily="34" charset="0"/>
              <a:buChar char="•"/>
            </a:pPr>
            <a:r>
              <a:rPr lang="en-US" sz="3400" b="1" dirty="0">
                <a:latin typeface="+mn-lt"/>
                <a:ea typeface="+mn-ea"/>
                <a:cs typeface="+mn-cs"/>
              </a:rPr>
              <a:t>Very popular 50s and 60s</a:t>
            </a:r>
          </a:p>
          <a:p>
            <a:pPr indent="-228600">
              <a:spcAft>
                <a:spcPts val="600"/>
              </a:spcAft>
              <a:buFont typeface="Arial" panose="020B0604020202020204" pitchFamily="34" charset="0"/>
              <a:buChar char="•"/>
            </a:pPr>
            <a:r>
              <a:rPr lang="en-US" sz="3400" b="1" dirty="0">
                <a:latin typeface="+mn-lt"/>
                <a:ea typeface="+mn-ea"/>
                <a:cs typeface="+mn-cs"/>
              </a:rPr>
              <a:t>Religious in his approach to life</a:t>
            </a:r>
          </a:p>
          <a:p>
            <a:pPr indent="-228600">
              <a:spcAft>
                <a:spcPts val="600"/>
              </a:spcAft>
              <a:buFont typeface="Arial" panose="020B0604020202020204" pitchFamily="34" charset="0"/>
              <a:buChar char="•"/>
            </a:pPr>
            <a:r>
              <a:rPr lang="en-US" sz="3400" b="1" dirty="0">
                <a:latin typeface="+mn-lt"/>
                <a:ea typeface="+mn-ea"/>
                <a:cs typeface="+mn-cs"/>
              </a:rPr>
              <a:t>Committed suicide </a:t>
            </a:r>
          </a:p>
        </p:txBody>
      </p:sp>
    </p:spTree>
    <p:extLst>
      <p:ext uri="{BB962C8B-B14F-4D97-AF65-F5344CB8AC3E}">
        <p14:creationId xmlns:p14="http://schemas.microsoft.com/office/powerpoint/2010/main" val="38330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4555-BE7A-40C6-9919-9BF41ABF3A32}"/>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Bernard Buffet </a:t>
            </a:r>
            <a:r>
              <a:rPr lang="en-US" sz="2800" b="1" kern="1200" dirty="0">
                <a:solidFill>
                  <a:schemeClr val="tx1"/>
                </a:solidFill>
                <a:latin typeface="+mj-lt"/>
                <a:ea typeface="+mj-ea"/>
                <a:cs typeface="+mj-cs"/>
              </a:rPr>
              <a:t>(1928-1999)</a:t>
            </a:r>
            <a:endParaRPr lang="en-US" sz="28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E54C534D-CFD2-44E1-BF44-BB8882B80FD2}"/>
              </a:ext>
            </a:extLst>
          </p:cNvPr>
          <p:cNvSpPr>
            <a:spLocks noGrp="1"/>
          </p:cNvSpPr>
          <p:nvPr>
            <p:ph type="subTitle"/>
          </p:nvPr>
        </p:nvSpPr>
        <p:spPr>
          <a:xfrm>
            <a:off x="642996" y="5859140"/>
            <a:ext cx="10906008" cy="497210"/>
          </a:xfrm>
        </p:spPr>
        <p:txBody>
          <a:bodyPr vert="horz" lIns="91440" tIns="45720" rIns="91440" bIns="45720" rtlCol="0">
            <a:normAutofit/>
          </a:bodyPr>
          <a:lstStyle/>
          <a:p>
            <a:pPr algn="ctr">
              <a:spcBef>
                <a:spcPts val="1000"/>
              </a:spcBef>
            </a:pPr>
            <a:endParaRPr lang="en-US" sz="2400" kern="1200">
              <a:solidFill>
                <a:schemeClr val="tx1"/>
              </a:solidFill>
              <a:latin typeface="+mn-lt"/>
              <a:ea typeface="+mn-ea"/>
              <a:cs typeface="+mn-cs"/>
            </a:endParaRPr>
          </a:p>
        </p:txBody>
      </p:sp>
      <p:pic>
        <p:nvPicPr>
          <p:cNvPr id="5" name="Picture 4" descr="A picture containing old, painted, graffiti&#10;&#10;Description automatically generated">
            <a:extLst>
              <a:ext uri="{FF2B5EF4-FFF2-40B4-BE49-F238E27FC236}">
                <a16:creationId xmlns:a16="http://schemas.microsoft.com/office/drawing/2014/main" id="{71A82F5B-75BB-4092-B0A5-60F518BC93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321628" y="320511"/>
            <a:ext cx="3794760" cy="3930978"/>
          </a:xfrm>
          <a:prstGeom prst="rect">
            <a:avLst/>
          </a:prstGeom>
        </p:spPr>
      </p:pic>
      <p:pic>
        <p:nvPicPr>
          <p:cNvPr id="7" name="Picture 6" descr="A picture containing sitting, table, wooden&#10;&#10;Description automatically generated">
            <a:extLst>
              <a:ext uri="{FF2B5EF4-FFF2-40B4-BE49-F238E27FC236}">
                <a16:creationId xmlns:a16="http://schemas.microsoft.com/office/drawing/2014/main" id="{1B86D5B8-4CDB-417B-8641-9D2ACDC535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8385" y="320511"/>
            <a:ext cx="3794760" cy="3930978"/>
          </a:xfrm>
          <a:prstGeom prst="rect">
            <a:avLst/>
          </a:prstGeom>
        </p:spPr>
      </p:pic>
      <p:pic>
        <p:nvPicPr>
          <p:cNvPr id="9" name="Picture 8" descr="A picture containing building, snow, bird, owl&#10;&#10;Description automatically generated">
            <a:extLst>
              <a:ext uri="{FF2B5EF4-FFF2-40B4-BE49-F238E27FC236}">
                <a16:creationId xmlns:a16="http://schemas.microsoft.com/office/drawing/2014/main" id="{FB5AB5EE-E42D-4AC7-9A23-328F1A0D4B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A82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30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1AB9-CB49-4A91-B958-3F2C06750296}"/>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Bernard Buffet </a:t>
            </a:r>
            <a:r>
              <a:rPr lang="en-US" sz="2400" b="1" kern="1200" dirty="0">
                <a:solidFill>
                  <a:schemeClr val="tx1"/>
                </a:solidFill>
                <a:latin typeface="+mj-lt"/>
                <a:ea typeface="+mj-ea"/>
                <a:cs typeface="+mj-cs"/>
              </a:rPr>
              <a:t>(1928-1999)</a:t>
            </a:r>
            <a:endParaRPr lang="en-US" sz="24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3CA22D1A-1941-4A82-9218-E4E499F2D6A3}"/>
              </a:ext>
            </a:extLst>
          </p:cNvPr>
          <p:cNvSpPr>
            <a:spLocks noGrp="1"/>
          </p:cNvSpPr>
          <p:nvPr>
            <p:ph type="subTitle"/>
          </p:nvPr>
        </p:nvSpPr>
        <p:spPr>
          <a:xfrm>
            <a:off x="642996" y="5859139"/>
            <a:ext cx="10906008" cy="750375"/>
          </a:xfrm>
        </p:spPr>
        <p:txBody>
          <a:bodyPr vert="horz" lIns="91440" tIns="45720" rIns="91440" bIns="45720" rtlCol="0">
            <a:normAutofit fontScale="85000" lnSpcReduction="20000"/>
          </a:bodyPr>
          <a:lstStyle/>
          <a:p>
            <a:pPr algn="ctr"/>
            <a:r>
              <a:rPr lang="en-US" sz="2400" dirty="0">
                <a:hlinkClick r:id="rId2"/>
              </a:rPr>
              <a:t>https://www.bing.com/videos/search?q=brnard+buffet&amp;&amp;view=detail&amp;mid=37CED5A9B78220AC531637CED5A9B78220AC5316&amp;&amp;FORM=VRDGAR&amp;ru=%2Fvideos%2Fsearch%3Fq%3Dbrnard%2Bbuffet%26FORM%3DHDRSC3</a:t>
            </a:r>
            <a:r>
              <a:rPr lang="en-US" sz="2400" dirty="0"/>
              <a:t> </a:t>
            </a:r>
          </a:p>
          <a:p>
            <a:pPr algn="ctr">
              <a:spcBef>
                <a:spcPts val="1000"/>
              </a:spcBef>
            </a:pPr>
            <a:endParaRPr lang="en-US" sz="2400" kern="1200" dirty="0">
              <a:solidFill>
                <a:schemeClr val="tx1"/>
              </a:solidFill>
              <a:latin typeface="+mn-lt"/>
              <a:ea typeface="+mn-ea"/>
              <a:cs typeface="+mn-cs"/>
            </a:endParaRPr>
          </a:p>
        </p:txBody>
      </p:sp>
      <p:pic>
        <p:nvPicPr>
          <p:cNvPr id="7" name="Picture 6" descr="A close up of an old building&#10;&#10;Description automatically generated">
            <a:extLst>
              <a:ext uri="{FF2B5EF4-FFF2-40B4-BE49-F238E27FC236}">
                <a16:creationId xmlns:a16="http://schemas.microsoft.com/office/drawing/2014/main" id="{1A288EFA-82CF-40FD-BCA2-56DDDFBD89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628" y="270815"/>
            <a:ext cx="3794760" cy="3930978"/>
          </a:xfrm>
          <a:prstGeom prst="rect">
            <a:avLst/>
          </a:prstGeom>
        </p:spPr>
      </p:pic>
      <p:pic>
        <p:nvPicPr>
          <p:cNvPr id="9" name="Picture 8" descr="A picture containing building, bridge, water, city&#10;&#10;Description automatically generated">
            <a:extLst>
              <a:ext uri="{FF2B5EF4-FFF2-40B4-BE49-F238E27FC236}">
                <a16:creationId xmlns:a16="http://schemas.microsoft.com/office/drawing/2014/main" id="{92BA1DAC-BC84-44F4-94DB-8DF155AEF2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8385" y="270816"/>
            <a:ext cx="3794760" cy="3930978"/>
          </a:xfrm>
          <a:prstGeom prst="rect">
            <a:avLst/>
          </a:prstGeom>
        </p:spPr>
      </p:pic>
      <p:pic>
        <p:nvPicPr>
          <p:cNvPr id="5" name="Picture 4" descr="A picture containing building, outdoor, water, sitting&#10;&#10;Description automatically generated">
            <a:extLst>
              <a:ext uri="{FF2B5EF4-FFF2-40B4-BE49-F238E27FC236}">
                <a16:creationId xmlns:a16="http://schemas.microsoft.com/office/drawing/2014/main" id="{2BDD3991-F598-42F5-BE2C-5D008BB3D2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4AC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4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7724C-A7A5-4060-BA2B-40C40BB915FC}"/>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b="1" dirty="0"/>
              <a:t>Yves Klein </a:t>
            </a:r>
            <a:r>
              <a:rPr lang="en-US" sz="2400" b="1" dirty="0"/>
              <a:t>(1928-1962)</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A048CBF-DDA9-40EE-8B44-D69EAD307B02}"/>
              </a:ext>
            </a:extLst>
          </p:cNvPr>
          <p:cNvSpPr>
            <a:spLocks noGrp="1"/>
          </p:cNvSpPr>
          <p:nvPr>
            <p:ph type="subTitle"/>
          </p:nvPr>
        </p:nvSpPr>
        <p:spPr>
          <a:xfrm>
            <a:off x="590719" y="2330505"/>
            <a:ext cx="4559425" cy="3979585"/>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3200" b="1" dirty="0">
                <a:latin typeface="+mn-lt"/>
                <a:ea typeface="+mn-ea"/>
                <a:cs typeface="+mn-cs"/>
              </a:rPr>
              <a:t>Painter</a:t>
            </a:r>
          </a:p>
          <a:p>
            <a:pPr indent="-228600">
              <a:spcAft>
                <a:spcPts val="600"/>
              </a:spcAft>
              <a:buFont typeface="Arial" panose="020B0604020202020204" pitchFamily="34" charset="0"/>
              <a:buChar char="•"/>
            </a:pPr>
            <a:r>
              <a:rPr lang="en-US" sz="3200" b="1" dirty="0">
                <a:latin typeface="+mn-lt"/>
                <a:ea typeface="+mn-ea"/>
                <a:cs typeface="+mn-cs"/>
              </a:rPr>
              <a:t>Performance artist</a:t>
            </a:r>
          </a:p>
          <a:p>
            <a:pPr indent="-228600">
              <a:spcAft>
                <a:spcPts val="600"/>
              </a:spcAft>
              <a:buFont typeface="Arial" panose="020B0604020202020204" pitchFamily="34" charset="0"/>
              <a:buChar char="•"/>
            </a:pPr>
            <a:r>
              <a:rPr lang="en-US" sz="3200" b="1" dirty="0">
                <a:latin typeface="+mn-lt"/>
                <a:ea typeface="+mn-ea"/>
                <a:cs typeface="+mn-cs"/>
              </a:rPr>
              <a:t>Nouveau </a:t>
            </a:r>
            <a:r>
              <a:rPr lang="en-US" sz="3200" b="1" dirty="0" err="1">
                <a:latin typeface="+mn-lt"/>
                <a:ea typeface="+mn-ea"/>
                <a:cs typeface="+mn-cs"/>
              </a:rPr>
              <a:t>Réalisme</a:t>
            </a:r>
            <a:endParaRPr lang="en-US" sz="3200" b="1" dirty="0">
              <a:latin typeface="+mn-lt"/>
              <a:ea typeface="+mn-ea"/>
              <a:cs typeface="+mn-cs"/>
            </a:endParaRPr>
          </a:p>
          <a:p>
            <a:pPr indent="-228600">
              <a:spcAft>
                <a:spcPts val="600"/>
              </a:spcAft>
              <a:buFont typeface="Arial" panose="020B0604020202020204" pitchFamily="34" charset="0"/>
              <a:buChar char="•"/>
            </a:pPr>
            <a:r>
              <a:rPr lang="en-US" sz="3200" b="1" dirty="0">
                <a:latin typeface="+mn-lt"/>
                <a:ea typeface="+mn-ea"/>
                <a:cs typeface="+mn-cs"/>
              </a:rPr>
              <a:t>Minimal Art</a:t>
            </a:r>
          </a:p>
          <a:p>
            <a:pPr indent="-228600">
              <a:spcAft>
                <a:spcPts val="600"/>
              </a:spcAft>
              <a:buFont typeface="Arial" panose="020B0604020202020204" pitchFamily="34" charset="0"/>
              <a:buChar char="•"/>
            </a:pPr>
            <a:r>
              <a:rPr lang="en-US" sz="3200" b="1" dirty="0">
                <a:latin typeface="+mn-lt"/>
                <a:ea typeface="+mn-ea"/>
                <a:cs typeface="+mn-cs"/>
              </a:rPr>
              <a:t>Pop Art</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bow tie&#10;&#10;Description automatically generated">
            <a:extLst>
              <a:ext uri="{FF2B5EF4-FFF2-40B4-BE49-F238E27FC236}">
                <a16:creationId xmlns:a16="http://schemas.microsoft.com/office/drawing/2014/main" id="{135AF555-FFBF-46A4-817E-AE4F0DF632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7788" y="799034"/>
            <a:ext cx="5425410" cy="5259296"/>
          </a:xfrm>
          <a:prstGeom prst="rect">
            <a:avLst/>
          </a:prstGeom>
        </p:spPr>
      </p:pic>
    </p:spTree>
    <p:extLst>
      <p:ext uri="{BB962C8B-B14F-4D97-AF65-F5344CB8AC3E}">
        <p14:creationId xmlns:p14="http://schemas.microsoft.com/office/powerpoint/2010/main" val="22131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BB73-F066-4C04-9D16-D5FE7A9CD39F}"/>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Yves </a:t>
            </a:r>
            <a:r>
              <a:rPr lang="en-US" sz="6000" b="1" dirty="0"/>
              <a:t>K</a:t>
            </a:r>
            <a:r>
              <a:rPr lang="en-US" sz="6000" b="1" kern="1200" dirty="0">
                <a:solidFill>
                  <a:schemeClr val="tx1"/>
                </a:solidFill>
                <a:latin typeface="+mj-lt"/>
                <a:ea typeface="+mj-ea"/>
                <a:cs typeface="+mj-cs"/>
              </a:rPr>
              <a:t>lein </a:t>
            </a:r>
            <a:r>
              <a:rPr lang="en-US" sz="2800" b="1" kern="1200" dirty="0">
                <a:solidFill>
                  <a:schemeClr val="tx1"/>
                </a:solidFill>
                <a:latin typeface="+mj-lt"/>
                <a:ea typeface="+mj-ea"/>
                <a:cs typeface="+mj-cs"/>
              </a:rPr>
              <a:t>(1928-1962)</a:t>
            </a:r>
          </a:p>
        </p:txBody>
      </p:sp>
      <p:sp>
        <p:nvSpPr>
          <p:cNvPr id="3" name="Subtitle 2">
            <a:extLst>
              <a:ext uri="{FF2B5EF4-FFF2-40B4-BE49-F238E27FC236}">
                <a16:creationId xmlns:a16="http://schemas.microsoft.com/office/drawing/2014/main" id="{56B20293-ED82-45AD-A137-C622B9EA6DF3}"/>
              </a:ext>
            </a:extLst>
          </p:cNvPr>
          <p:cNvSpPr>
            <a:spLocks noGrp="1"/>
          </p:cNvSpPr>
          <p:nvPr>
            <p:ph type="subTitle"/>
          </p:nvPr>
        </p:nvSpPr>
        <p:spPr>
          <a:xfrm>
            <a:off x="642996" y="5859139"/>
            <a:ext cx="10906008" cy="678329"/>
          </a:xfrm>
        </p:spPr>
        <p:txBody>
          <a:bodyPr vert="horz" lIns="91440" tIns="45720" rIns="91440" bIns="45720" rtlCol="0">
            <a:normAutofit fontScale="70000" lnSpcReduction="20000"/>
          </a:bodyPr>
          <a:lstStyle/>
          <a:p>
            <a:pPr algn="ctr"/>
            <a:r>
              <a:rPr lang="en-US" sz="2400" dirty="0">
                <a:hlinkClick r:id="rId2"/>
              </a:rPr>
              <a:t>https://www.bing.com/videos/search?q=Yves+Klein+&amp;&amp;view=detail&amp;mid=4AB36A9E5D2C813327034AB36A9E5D2C81332703&amp;&amp;FORM=VRDGAR&amp;ru=%2Fvideos%2Fsearch%3Fq%3DYves%2BKlein%2B%26FORM%3DHDRSC3</a:t>
            </a:r>
            <a:r>
              <a:rPr lang="en-US" sz="2400" dirty="0"/>
              <a:t> </a:t>
            </a:r>
          </a:p>
          <a:p>
            <a:pPr algn="ctr">
              <a:spcBef>
                <a:spcPts val="1000"/>
              </a:spcBef>
            </a:pPr>
            <a:endParaRPr lang="en-US" sz="2400" kern="1200" dirty="0">
              <a:solidFill>
                <a:schemeClr val="tx1"/>
              </a:solidFill>
              <a:latin typeface="+mn-lt"/>
              <a:ea typeface="+mn-ea"/>
              <a:cs typeface="+mn-cs"/>
            </a:endParaRPr>
          </a:p>
        </p:txBody>
      </p:sp>
      <p:pic>
        <p:nvPicPr>
          <p:cNvPr id="5" name="Picture 4" descr="A picture containing computer&#10;&#10;Description automatically generated">
            <a:extLst>
              <a:ext uri="{FF2B5EF4-FFF2-40B4-BE49-F238E27FC236}">
                <a16:creationId xmlns:a16="http://schemas.microsoft.com/office/drawing/2014/main" id="{A1C2BFC2-A8C4-4006-971F-F9284454D4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628" y="320511"/>
            <a:ext cx="3794760" cy="3930978"/>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691C12BC-84DB-4E83-99D6-F338E60198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8385" y="320511"/>
            <a:ext cx="3794760" cy="3930978"/>
          </a:xfrm>
          <a:prstGeom prst="rect">
            <a:avLst/>
          </a:prstGeom>
        </p:spPr>
      </p:pic>
      <p:pic>
        <p:nvPicPr>
          <p:cNvPr id="7" name="Picture 6">
            <a:extLst>
              <a:ext uri="{FF2B5EF4-FFF2-40B4-BE49-F238E27FC236}">
                <a16:creationId xmlns:a16="http://schemas.microsoft.com/office/drawing/2014/main" id="{DC40654B-A7AD-4374-B3DC-A8156B4A3B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000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20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DFAF3-2867-4614-916E-FE800C9C8815}"/>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3200" b="1" dirty="0"/>
              <a:t>Catherine Marie Agnes </a:t>
            </a:r>
            <a:r>
              <a:rPr lang="en-US" sz="3200" b="1" dirty="0" err="1"/>
              <a:t>Fal</a:t>
            </a:r>
            <a:r>
              <a:rPr lang="en-US" sz="3200" b="1" dirty="0"/>
              <a:t> de Saint </a:t>
            </a:r>
            <a:r>
              <a:rPr lang="en-US" sz="3200" b="1" dirty="0" err="1"/>
              <a:t>Phalle</a:t>
            </a:r>
            <a:r>
              <a:rPr lang="en-US" sz="3200" b="1" dirty="0"/>
              <a:t> </a:t>
            </a:r>
            <a:br>
              <a:rPr lang="en-US" sz="2500" b="1" dirty="0"/>
            </a:br>
            <a:r>
              <a:rPr lang="en-US" sz="2500" b="1" dirty="0"/>
              <a:t>(1930-2002)</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7867C56-585A-4EA4-9C64-6025F8F3C47E}"/>
              </a:ext>
            </a:extLst>
          </p:cNvPr>
          <p:cNvSpPr>
            <a:spLocks noGrp="1"/>
          </p:cNvSpPr>
          <p:nvPr>
            <p:ph type="subTitle"/>
          </p:nvPr>
        </p:nvSpPr>
        <p:spPr>
          <a:xfrm>
            <a:off x="590719" y="2330505"/>
            <a:ext cx="4559425" cy="3979585"/>
          </a:xfr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3200" b="1" dirty="0">
                <a:latin typeface="+mn-lt"/>
                <a:ea typeface="+mn-ea"/>
                <a:cs typeface="+mn-cs"/>
              </a:rPr>
              <a:t>Sculptor </a:t>
            </a:r>
          </a:p>
          <a:p>
            <a:pPr indent="-228600">
              <a:spcAft>
                <a:spcPts val="600"/>
              </a:spcAft>
              <a:buFont typeface="Arial" panose="020B0604020202020204" pitchFamily="34" charset="0"/>
              <a:buChar char="•"/>
            </a:pPr>
            <a:r>
              <a:rPr lang="en-US" sz="3200" b="1" dirty="0">
                <a:latin typeface="+mn-lt"/>
                <a:ea typeface="+mn-ea"/>
                <a:cs typeface="+mn-cs"/>
              </a:rPr>
              <a:t>Painter</a:t>
            </a:r>
          </a:p>
          <a:p>
            <a:pPr indent="-228600">
              <a:spcAft>
                <a:spcPts val="600"/>
              </a:spcAft>
              <a:buFont typeface="Arial" panose="020B0604020202020204" pitchFamily="34" charset="0"/>
              <a:buChar char="•"/>
            </a:pPr>
            <a:r>
              <a:rPr lang="en-US" sz="3200" b="1" dirty="0">
                <a:latin typeface="+mn-lt"/>
                <a:ea typeface="+mn-ea"/>
                <a:cs typeface="+mn-cs"/>
              </a:rPr>
              <a:t>Film Maker</a:t>
            </a:r>
          </a:p>
          <a:p>
            <a:pPr indent="-228600">
              <a:spcAft>
                <a:spcPts val="600"/>
              </a:spcAft>
              <a:buFont typeface="Arial" panose="020B0604020202020204" pitchFamily="34" charset="0"/>
              <a:buChar char="•"/>
            </a:pPr>
            <a:r>
              <a:rPr lang="en-US" sz="3200" b="1" dirty="0">
                <a:latin typeface="+mn-lt"/>
                <a:ea typeface="+mn-ea"/>
                <a:cs typeface="+mn-cs"/>
              </a:rPr>
              <a:t>Creator of </a:t>
            </a:r>
            <a:r>
              <a:rPr lang="en-US" sz="3200" b="1" i="1" dirty="0">
                <a:solidFill>
                  <a:srgbClr val="FF0000"/>
                </a:solidFill>
                <a:latin typeface="+mn-lt"/>
                <a:ea typeface="+mn-ea"/>
                <a:cs typeface="+mn-cs"/>
              </a:rPr>
              <a:t>Nanas</a:t>
            </a:r>
            <a:endParaRPr lang="en-US" sz="3200" dirty="0">
              <a:solidFill>
                <a:srgbClr val="FF0000"/>
              </a:solidFill>
              <a:latin typeface="+mn-lt"/>
              <a:ea typeface="+mn-ea"/>
              <a:cs typeface="+mn-cs"/>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glass&#10;&#10;Description automatically generated">
            <a:extLst>
              <a:ext uri="{FF2B5EF4-FFF2-40B4-BE49-F238E27FC236}">
                <a16:creationId xmlns:a16="http://schemas.microsoft.com/office/drawing/2014/main" id="{578335E5-ADB5-4EDB-B517-B7D55E37F2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5977788" y="799352"/>
            <a:ext cx="5425410" cy="5259296"/>
          </a:xfrm>
          <a:prstGeom prst="rect">
            <a:avLst/>
          </a:prstGeom>
        </p:spPr>
      </p:pic>
    </p:spTree>
    <p:extLst>
      <p:ext uri="{BB962C8B-B14F-4D97-AF65-F5344CB8AC3E}">
        <p14:creationId xmlns:p14="http://schemas.microsoft.com/office/powerpoint/2010/main" val="94806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0E86-22C7-4DF5-A0F1-BEAC3440A660}"/>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600" b="1" kern="1200" dirty="0">
                <a:solidFill>
                  <a:schemeClr val="tx1"/>
                </a:solidFill>
                <a:latin typeface="+mj-lt"/>
                <a:ea typeface="+mj-ea"/>
                <a:cs typeface="+mj-cs"/>
              </a:rPr>
              <a:t>Niki de Saint </a:t>
            </a:r>
            <a:r>
              <a:rPr lang="en-US" sz="5600" b="1" kern="1200" dirty="0" err="1">
                <a:solidFill>
                  <a:schemeClr val="tx1"/>
                </a:solidFill>
                <a:latin typeface="+mj-lt"/>
                <a:ea typeface="+mj-ea"/>
                <a:cs typeface="+mj-cs"/>
              </a:rPr>
              <a:t>Phalle</a:t>
            </a:r>
            <a:r>
              <a:rPr lang="en-US" sz="5600" b="1" kern="1200" dirty="0">
                <a:solidFill>
                  <a:schemeClr val="tx1"/>
                </a:solidFill>
                <a:latin typeface="+mj-lt"/>
                <a:ea typeface="+mj-ea"/>
                <a:cs typeface="+mj-cs"/>
              </a:rPr>
              <a:t> </a:t>
            </a:r>
            <a:r>
              <a:rPr lang="en-US" sz="2400" b="1" kern="1200" dirty="0">
                <a:solidFill>
                  <a:schemeClr val="tx1"/>
                </a:solidFill>
                <a:latin typeface="+mj-lt"/>
                <a:ea typeface="+mj-ea"/>
                <a:cs typeface="+mj-cs"/>
              </a:rPr>
              <a:t>(1930-2002)</a:t>
            </a:r>
          </a:p>
        </p:txBody>
      </p:sp>
      <p:sp>
        <p:nvSpPr>
          <p:cNvPr id="3" name="Subtitle 2">
            <a:extLst>
              <a:ext uri="{FF2B5EF4-FFF2-40B4-BE49-F238E27FC236}">
                <a16:creationId xmlns:a16="http://schemas.microsoft.com/office/drawing/2014/main" id="{85C58877-2956-4317-A501-4C5694FC2627}"/>
              </a:ext>
            </a:extLst>
          </p:cNvPr>
          <p:cNvSpPr>
            <a:spLocks noGrp="1"/>
          </p:cNvSpPr>
          <p:nvPr>
            <p:ph type="subTitle"/>
          </p:nvPr>
        </p:nvSpPr>
        <p:spPr>
          <a:xfrm>
            <a:off x="642996" y="5859140"/>
            <a:ext cx="10906008" cy="497210"/>
          </a:xfrm>
        </p:spPr>
        <p:txBody>
          <a:bodyPr vert="horz" lIns="91440" tIns="45720" rIns="91440" bIns="45720" rtlCol="0">
            <a:normAutofit/>
          </a:bodyPr>
          <a:lstStyle/>
          <a:p>
            <a:pPr algn="ctr">
              <a:spcBef>
                <a:spcPts val="1000"/>
              </a:spcBef>
            </a:pPr>
            <a:r>
              <a:rPr lang="en-US" sz="2400" b="1" kern="1200" dirty="0">
                <a:solidFill>
                  <a:schemeClr val="tx1"/>
                </a:solidFill>
                <a:latin typeface="+mn-lt"/>
                <a:ea typeface="+mn-ea"/>
                <a:cs typeface="+mn-cs"/>
              </a:rPr>
              <a:t>Paintings</a:t>
            </a:r>
          </a:p>
        </p:txBody>
      </p:sp>
      <p:pic>
        <p:nvPicPr>
          <p:cNvPr id="9" name="Picture 8" descr="A picture containing drawing&#10;&#10;Description automatically generated">
            <a:extLst>
              <a:ext uri="{FF2B5EF4-FFF2-40B4-BE49-F238E27FC236}">
                <a16:creationId xmlns:a16="http://schemas.microsoft.com/office/drawing/2014/main" id="{4761F18E-236F-4B7B-AD59-AADFEC524C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628" y="320511"/>
            <a:ext cx="3794760" cy="3930978"/>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1973A1D6-3249-450D-AB0F-03E1BC7009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4198385" y="320511"/>
            <a:ext cx="3794760" cy="3930978"/>
          </a:xfrm>
          <a:prstGeom prst="rect">
            <a:avLst/>
          </a:prstGeom>
        </p:spPr>
      </p:pic>
      <p:pic>
        <p:nvPicPr>
          <p:cNvPr id="5" name="Picture 4" descr="A close up of a logo&#10;&#10;Description automatically generated">
            <a:extLst>
              <a:ext uri="{FF2B5EF4-FFF2-40B4-BE49-F238E27FC236}">
                <a16:creationId xmlns:a16="http://schemas.microsoft.com/office/drawing/2014/main" id="{AB3F21DE-9C97-40B3-BC99-92A3DD6101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075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8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538F-1541-4107-A41F-624CCE2A5996}"/>
              </a:ext>
            </a:extLst>
          </p:cNvPr>
          <p:cNvSpPr>
            <a:spLocks noGrp="1"/>
          </p:cNvSpPr>
          <p:nvPr>
            <p:ph type="title"/>
          </p:nvPr>
        </p:nvSpPr>
        <p:spPr>
          <a:xfrm>
            <a:off x="762001" y="803325"/>
            <a:ext cx="5314536" cy="1325563"/>
          </a:xfrm>
        </p:spPr>
        <p:txBody>
          <a:bodyPr>
            <a:normAutofit/>
          </a:bodyPr>
          <a:lstStyle/>
          <a:p>
            <a:r>
              <a:rPr lang="en-GB" sz="4400" b="1" dirty="0">
                <a:solidFill>
                  <a:srgbClr val="FFC000"/>
                </a:solidFill>
                <a:latin typeface="Ink Free" panose="03080402000500000000" pitchFamily="66" charset="0"/>
              </a:rPr>
              <a:t>Le Nain </a:t>
            </a:r>
            <a:r>
              <a:rPr lang="en-GB" sz="2800" b="1" dirty="0">
                <a:latin typeface="Ink Free" panose="03080402000500000000" pitchFamily="66" charset="0"/>
              </a:rPr>
              <a:t>1593-1677</a:t>
            </a:r>
          </a:p>
        </p:txBody>
      </p:sp>
      <p:sp>
        <p:nvSpPr>
          <p:cNvPr id="3" name="Text Placeholder 2">
            <a:extLst>
              <a:ext uri="{FF2B5EF4-FFF2-40B4-BE49-F238E27FC236}">
                <a16:creationId xmlns:a16="http://schemas.microsoft.com/office/drawing/2014/main" id="{C146895E-90FA-4A8F-B2E8-27739B73265D}"/>
              </a:ext>
            </a:extLst>
          </p:cNvPr>
          <p:cNvSpPr>
            <a:spLocks noGrp="1"/>
          </p:cNvSpPr>
          <p:nvPr>
            <p:ph type="body"/>
          </p:nvPr>
        </p:nvSpPr>
        <p:spPr>
          <a:xfrm>
            <a:off x="762000" y="1926077"/>
            <a:ext cx="5314543" cy="4328807"/>
          </a:xfrm>
        </p:spPr>
        <p:txBody>
          <a:bodyPr anchor="t">
            <a:normAutofit fontScale="85000" lnSpcReduction="10000"/>
          </a:bodyPr>
          <a:lstStyle/>
          <a:p>
            <a:pPr>
              <a:spcAft>
                <a:spcPts val="600"/>
              </a:spcAft>
            </a:pPr>
            <a:r>
              <a:rPr lang="en-GB" sz="3600" b="1" dirty="0">
                <a:latin typeface="Ink Free" panose="03080402000500000000" pitchFamily="66" charset="0"/>
              </a:rPr>
              <a:t>Three brothers; Matthieu </a:t>
            </a:r>
            <a:r>
              <a:rPr lang="en-GB" sz="2100" b="1" dirty="0">
                <a:latin typeface="Ink Free" panose="03080402000500000000" pitchFamily="66" charset="0"/>
              </a:rPr>
              <a:t>(c.1607-1677), </a:t>
            </a:r>
            <a:r>
              <a:rPr lang="en-GB" sz="3600" b="1" dirty="0">
                <a:latin typeface="Ink Free" panose="03080402000500000000" pitchFamily="66" charset="0"/>
              </a:rPr>
              <a:t>Antoine </a:t>
            </a:r>
            <a:r>
              <a:rPr lang="en-GB" sz="2100" b="1" dirty="0">
                <a:latin typeface="Ink Free" panose="03080402000500000000" pitchFamily="66" charset="0"/>
              </a:rPr>
              <a:t>(c.1600-1648) </a:t>
            </a:r>
            <a:r>
              <a:rPr lang="en-GB" sz="3600" b="1" dirty="0">
                <a:latin typeface="Ink Free" panose="03080402000500000000" pitchFamily="66" charset="0"/>
              </a:rPr>
              <a:t>et Louis </a:t>
            </a:r>
            <a:r>
              <a:rPr lang="en-GB" sz="2100" b="1" dirty="0">
                <a:latin typeface="Ink Free" panose="03080402000500000000" pitchFamily="66" charset="0"/>
              </a:rPr>
              <a:t>(c.1603-1648)</a:t>
            </a:r>
          </a:p>
          <a:p>
            <a:pPr>
              <a:spcAft>
                <a:spcPts val="600"/>
              </a:spcAft>
            </a:pPr>
            <a:r>
              <a:rPr lang="en-GB" sz="3600" b="1" dirty="0">
                <a:latin typeface="Ink Free" panose="03080402000500000000" pitchFamily="66" charset="0"/>
              </a:rPr>
              <a:t>Difficult to differentiate </a:t>
            </a:r>
          </a:p>
          <a:p>
            <a:pPr>
              <a:spcAft>
                <a:spcPts val="600"/>
              </a:spcAft>
            </a:pPr>
            <a:r>
              <a:rPr lang="en-GB" sz="3600" b="1" dirty="0">
                <a:latin typeface="Ink Free" panose="03080402000500000000" pitchFamily="66" charset="0"/>
              </a:rPr>
              <a:t>Painted peasant life</a:t>
            </a:r>
          </a:p>
          <a:p>
            <a:pPr>
              <a:spcAft>
                <a:spcPts val="600"/>
              </a:spcAft>
            </a:pPr>
            <a:r>
              <a:rPr lang="en-GB" sz="3600" b="1" dirty="0">
                <a:latin typeface="Ink Free" panose="03080402000500000000" pitchFamily="66" charset="0"/>
              </a:rPr>
              <a:t>Not very popular to begin with</a:t>
            </a:r>
          </a:p>
          <a:p>
            <a:pPr>
              <a:spcAft>
                <a:spcPts val="600"/>
              </a:spcAft>
            </a:pPr>
            <a:r>
              <a:rPr lang="en-GB" sz="3600" b="1" dirty="0">
                <a:latin typeface="Ink Free" panose="03080402000500000000" pitchFamily="66" charset="0"/>
              </a:rPr>
              <a:t>Le Louvre acquired some</a:t>
            </a:r>
          </a:p>
          <a:p>
            <a:pPr>
              <a:spcAft>
                <a:spcPts val="600"/>
              </a:spcAft>
            </a:pPr>
            <a:r>
              <a:rPr lang="en-GB" sz="3600" b="1" dirty="0">
                <a:latin typeface="Ink Free" panose="03080402000500000000" pitchFamily="66" charset="0"/>
              </a:rPr>
              <a:t>Influenced later painters like Courbet</a:t>
            </a:r>
          </a:p>
          <a:p>
            <a:pPr>
              <a:spcAft>
                <a:spcPts val="600"/>
              </a:spcAft>
            </a:pPr>
            <a:r>
              <a:rPr lang="en-GB" sz="3600" b="1" dirty="0">
                <a:latin typeface="Ink Free" panose="03080402000500000000" pitchFamily="66" charset="0"/>
              </a:rPr>
              <a:t>Very popular in XX century</a:t>
            </a:r>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posing for the camera&#10;&#10;Description automatically generated">
            <a:extLst>
              <a:ext uri="{FF2B5EF4-FFF2-40B4-BE49-F238E27FC236}">
                <a16:creationId xmlns:a16="http://schemas.microsoft.com/office/drawing/2014/main" id="{37DC0BAE-AD24-477A-96A9-057E650610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3881923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8822-E298-400C-895A-05F0E05518DF}"/>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600" b="1" kern="1200" dirty="0">
                <a:solidFill>
                  <a:schemeClr val="tx1"/>
                </a:solidFill>
                <a:latin typeface="+mj-lt"/>
                <a:ea typeface="+mj-ea"/>
                <a:cs typeface="+mj-cs"/>
              </a:rPr>
              <a:t>Niki de Saint </a:t>
            </a:r>
            <a:r>
              <a:rPr lang="en-US" sz="5600" b="1" kern="1200" dirty="0" err="1">
                <a:solidFill>
                  <a:schemeClr val="tx1"/>
                </a:solidFill>
                <a:latin typeface="+mj-lt"/>
                <a:ea typeface="+mj-ea"/>
                <a:cs typeface="+mj-cs"/>
              </a:rPr>
              <a:t>Phalle</a:t>
            </a:r>
            <a:r>
              <a:rPr lang="en-US" sz="5600" b="1" kern="1200" dirty="0">
                <a:solidFill>
                  <a:schemeClr val="tx1"/>
                </a:solidFill>
                <a:latin typeface="+mj-lt"/>
                <a:ea typeface="+mj-ea"/>
                <a:cs typeface="+mj-cs"/>
              </a:rPr>
              <a:t> </a:t>
            </a:r>
            <a:r>
              <a:rPr lang="en-US" sz="2400" b="1" kern="1200" dirty="0">
                <a:solidFill>
                  <a:schemeClr val="tx1"/>
                </a:solidFill>
                <a:latin typeface="+mj-lt"/>
                <a:ea typeface="+mj-ea"/>
                <a:cs typeface="+mj-cs"/>
              </a:rPr>
              <a:t>(1930-2002)</a:t>
            </a:r>
            <a:endParaRPr lang="en-US" sz="24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C4AB75F5-BF7E-4014-A506-83204DC0C5A4}"/>
              </a:ext>
            </a:extLst>
          </p:cNvPr>
          <p:cNvSpPr>
            <a:spLocks noGrp="1"/>
          </p:cNvSpPr>
          <p:nvPr>
            <p:ph type="subTitle"/>
          </p:nvPr>
        </p:nvSpPr>
        <p:spPr>
          <a:xfrm>
            <a:off x="642996" y="5859139"/>
            <a:ext cx="10906008" cy="678345"/>
          </a:xfrm>
        </p:spPr>
        <p:txBody>
          <a:bodyPr vert="horz" lIns="91440" tIns="45720" rIns="91440" bIns="45720" rtlCol="0">
            <a:normAutofit fontScale="70000" lnSpcReduction="20000"/>
          </a:bodyPr>
          <a:lstStyle/>
          <a:p>
            <a:pPr algn="ctr"/>
            <a:r>
              <a:rPr lang="en-US" sz="2400" b="1" dirty="0">
                <a:hlinkClick r:id="rId2"/>
              </a:rPr>
              <a:t>https://www.bing.com/videos/search?q=nikki+de+saint+art&amp;&amp;view=detail&amp;mid=1862E00360C4C26A32281862E00360C4C26A3228&amp;&amp;FORM=VRDGAR&amp;ru=%2Fvideos%2Fsearch%3Fq%3Dnikki%2Bde%2Bsaint%2Bart%26FORM%3DHDRSC3</a:t>
            </a:r>
            <a:r>
              <a:rPr lang="en-US" sz="2400" b="1" dirty="0"/>
              <a:t> </a:t>
            </a:r>
          </a:p>
          <a:p>
            <a:pPr algn="ctr">
              <a:spcBef>
                <a:spcPts val="1000"/>
              </a:spcBef>
            </a:pPr>
            <a:endParaRPr lang="en-US" sz="2400" b="1" kern="1200" dirty="0">
              <a:solidFill>
                <a:schemeClr val="tx1"/>
              </a:solidFill>
              <a:latin typeface="+mn-lt"/>
              <a:ea typeface="+mn-ea"/>
              <a:cs typeface="+mn-cs"/>
            </a:endParaRPr>
          </a:p>
        </p:txBody>
      </p:sp>
      <p:pic>
        <p:nvPicPr>
          <p:cNvPr id="1026" name="Picture 2" descr="Image result for nikki de saint art">
            <a:extLst>
              <a:ext uri="{FF2B5EF4-FFF2-40B4-BE49-F238E27FC236}">
                <a16:creationId xmlns:a16="http://schemas.microsoft.com/office/drawing/2014/main" id="{77D66D1B-5504-4A03-8847-AA92F121B4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209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kki de saint art">
            <a:extLst>
              <a:ext uri="{FF2B5EF4-FFF2-40B4-BE49-F238E27FC236}">
                <a16:creationId xmlns:a16="http://schemas.microsoft.com/office/drawing/2014/main" id="{533509FC-86CD-4F41-A2CC-998C10D942F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uilding, indoor, sitting, large&#10;&#10;Description automatically generated">
            <a:extLst>
              <a:ext uri="{FF2B5EF4-FFF2-40B4-BE49-F238E27FC236}">
                <a16:creationId xmlns:a16="http://schemas.microsoft.com/office/drawing/2014/main" id="{259F8A31-EB0D-4328-B434-2A9288AAE7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5142" y="320511"/>
            <a:ext cx="3794760" cy="3930978"/>
          </a:xfrm>
          <a:prstGeom prst="rect">
            <a:avLst/>
          </a:prstGeom>
        </p:spPr>
      </p:pic>
      <p:cxnSp>
        <p:nvCxnSpPr>
          <p:cNvPr id="73" name="Straight Connector 7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ECF2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9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heel(1)">
                                      <p:cBhvr>
                                        <p:cTn id="13" dur="20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1)">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7" name="Straight Connector 1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D8027-3D0B-4200-BF93-4365658488A2}"/>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b="1" kern="1200" dirty="0">
                <a:solidFill>
                  <a:schemeClr val="tx1"/>
                </a:solidFill>
                <a:latin typeface="+mj-lt"/>
                <a:ea typeface="+mj-ea"/>
                <a:cs typeface="+mj-cs"/>
              </a:rPr>
              <a:t>Gerard </a:t>
            </a:r>
            <a:r>
              <a:rPr lang="en-US" sz="5200" b="1" kern="1200" dirty="0" err="1">
                <a:solidFill>
                  <a:schemeClr val="tx1"/>
                </a:solidFill>
                <a:latin typeface="+mj-lt"/>
                <a:ea typeface="+mj-ea"/>
                <a:cs typeface="+mj-cs"/>
              </a:rPr>
              <a:t>Fromanger</a:t>
            </a:r>
            <a:r>
              <a:rPr lang="en-US" sz="5200" b="1" kern="1200" dirty="0">
                <a:solidFill>
                  <a:schemeClr val="tx1"/>
                </a:solidFill>
                <a:latin typeface="+mj-lt"/>
                <a:ea typeface="+mj-ea"/>
                <a:cs typeface="+mj-cs"/>
              </a:rPr>
              <a:t> </a:t>
            </a:r>
            <a:r>
              <a:rPr lang="en-US" sz="2800" b="1" kern="1200" dirty="0">
                <a:solidFill>
                  <a:schemeClr val="tx1"/>
                </a:solidFill>
                <a:latin typeface="+mj-lt"/>
                <a:ea typeface="+mj-ea"/>
                <a:cs typeface="+mj-cs"/>
              </a:rPr>
              <a:t>(1939-)</a:t>
            </a:r>
          </a:p>
        </p:txBody>
      </p:sp>
      <p:sp>
        <p:nvSpPr>
          <p:cNvPr id="3" name="Subtitle 2">
            <a:extLst>
              <a:ext uri="{FF2B5EF4-FFF2-40B4-BE49-F238E27FC236}">
                <a16:creationId xmlns:a16="http://schemas.microsoft.com/office/drawing/2014/main" id="{2F596F0D-834C-4F1D-8D6C-50FAD726E834}"/>
              </a:ext>
            </a:extLst>
          </p:cNvPr>
          <p:cNvSpPr>
            <a:spLocks noGrp="1"/>
          </p:cNvSpPr>
          <p:nvPr>
            <p:ph type="subTitle"/>
          </p:nvPr>
        </p:nvSpPr>
        <p:spPr>
          <a:xfrm>
            <a:off x="1060232" y="4861899"/>
            <a:ext cx="10071536" cy="670219"/>
          </a:xfrm>
        </p:spPr>
        <p:txBody>
          <a:bodyPr vert="horz" lIns="91440" tIns="45720" rIns="91440" bIns="45720" rtlCol="0" anchor="t">
            <a:normAutofit fontScale="85000" lnSpcReduction="20000"/>
          </a:bodyPr>
          <a:lstStyle/>
          <a:p>
            <a:pPr algn="ctr"/>
            <a:r>
              <a:rPr lang="en-US" sz="2000" dirty="0">
                <a:hlinkClick r:id="rId2"/>
              </a:rPr>
              <a:t>https://www.bing.com/videos/search?q=Gerard+Fromanger&amp;&amp;view=detail&amp;mid=1C1797CF9081BEDEEB951C1797CF9081BEDEEB95&amp;&amp;FORM=VRDGAR&amp;ru=%2Fvideos%2Fsearch%3Fq%3DGerard%2BFromanger%26FORM%3DHDRSC3</a:t>
            </a:r>
            <a:endParaRPr lang="en-US" sz="2000" dirty="0"/>
          </a:p>
          <a:p>
            <a:pPr algn="ctr"/>
            <a:endParaRPr lang="en-US" sz="2000" dirty="0"/>
          </a:p>
          <a:p>
            <a:pPr algn="ctr">
              <a:spcBef>
                <a:spcPts val="1000"/>
              </a:spcBef>
            </a:pPr>
            <a:endParaRPr lang="en-US" sz="2000" kern="1200" dirty="0">
              <a:solidFill>
                <a:schemeClr val="tx1"/>
              </a:solidFill>
              <a:latin typeface="+mn-lt"/>
              <a:ea typeface="+mn-ea"/>
              <a:cs typeface="+mn-cs"/>
            </a:endParaRPr>
          </a:p>
        </p:txBody>
      </p:sp>
      <p:pic>
        <p:nvPicPr>
          <p:cNvPr id="7" name="Picture 6" descr="A picture containing group, girl, standing, drawing&#10;&#10;Description automatically generated">
            <a:extLst>
              <a:ext uri="{FF2B5EF4-FFF2-40B4-BE49-F238E27FC236}">
                <a16:creationId xmlns:a16="http://schemas.microsoft.com/office/drawing/2014/main" id="{F69B40CD-A1A6-4AAD-BF00-DFF694CAF4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492" y="772621"/>
            <a:ext cx="3292790" cy="266313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C39D229C-E1F3-44A5-A2E2-A335600E53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a:xfrm>
            <a:off x="4457293" y="772621"/>
            <a:ext cx="3292790" cy="2663137"/>
          </a:xfrm>
          <a:prstGeom prst="rect">
            <a:avLst/>
          </a:prstGeom>
        </p:spPr>
      </p:pic>
      <p:pic>
        <p:nvPicPr>
          <p:cNvPr id="9" name="Picture 8" descr="A picture containing text, photo, sign, computer&#10;&#10;Description automatically generated">
            <a:extLst>
              <a:ext uri="{FF2B5EF4-FFF2-40B4-BE49-F238E27FC236}">
                <a16:creationId xmlns:a16="http://schemas.microsoft.com/office/drawing/2014/main" id="{9766BEDB-BBF8-4117-B75E-9AC352D796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15984" y="772621"/>
            <a:ext cx="3292790" cy="2663137"/>
          </a:xfrm>
          <a:prstGeom prst="rect">
            <a:avLst/>
          </a:prstGeom>
        </p:spPr>
      </p:pic>
    </p:spTree>
    <p:extLst>
      <p:ext uri="{BB962C8B-B14F-4D97-AF65-F5344CB8AC3E}">
        <p14:creationId xmlns:p14="http://schemas.microsoft.com/office/powerpoint/2010/main" val="3999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7" name="Straight Connector 1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9556F-7145-43E3-B898-C4C155302B46}"/>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b="1" kern="1200" dirty="0">
                <a:solidFill>
                  <a:schemeClr val="tx1"/>
                </a:solidFill>
                <a:latin typeface="+mj-lt"/>
                <a:ea typeface="+mj-ea"/>
                <a:cs typeface="+mj-cs"/>
              </a:rPr>
              <a:t>Karen Joubert </a:t>
            </a:r>
            <a:r>
              <a:rPr lang="en-US" sz="2400" b="1" kern="1200" dirty="0">
                <a:solidFill>
                  <a:schemeClr val="tx1"/>
                </a:solidFill>
                <a:latin typeface="+mj-lt"/>
                <a:ea typeface="+mj-ea"/>
                <a:cs typeface="+mj-cs"/>
              </a:rPr>
              <a:t>(1954-)</a:t>
            </a:r>
          </a:p>
        </p:txBody>
      </p:sp>
      <p:sp>
        <p:nvSpPr>
          <p:cNvPr id="3" name="Subtitle 2">
            <a:extLst>
              <a:ext uri="{FF2B5EF4-FFF2-40B4-BE49-F238E27FC236}">
                <a16:creationId xmlns:a16="http://schemas.microsoft.com/office/drawing/2014/main" id="{032D422A-C090-4C70-B6ED-61074419CBA4}"/>
              </a:ext>
            </a:extLst>
          </p:cNvPr>
          <p:cNvSpPr>
            <a:spLocks noGrp="1"/>
          </p:cNvSpPr>
          <p:nvPr>
            <p:ph type="subTitle"/>
          </p:nvPr>
        </p:nvSpPr>
        <p:spPr>
          <a:xfrm>
            <a:off x="1060232" y="4861899"/>
            <a:ext cx="10071536" cy="448377"/>
          </a:xfrm>
        </p:spPr>
        <p:txBody>
          <a:bodyPr vert="horz" lIns="91440" tIns="45720" rIns="91440" bIns="45720" rtlCol="0" anchor="t">
            <a:normAutofit/>
          </a:bodyPr>
          <a:lstStyle/>
          <a:p>
            <a:pPr algn="ctr">
              <a:spcBef>
                <a:spcPts val="1000"/>
              </a:spcBef>
            </a:pPr>
            <a:endParaRPr lang="en-US" sz="2000" kern="1200">
              <a:solidFill>
                <a:schemeClr val="tx1"/>
              </a:solidFill>
              <a:latin typeface="+mn-lt"/>
              <a:ea typeface="+mn-ea"/>
              <a:cs typeface="+mn-cs"/>
            </a:endParaRPr>
          </a:p>
        </p:txBody>
      </p:sp>
      <p:pic>
        <p:nvPicPr>
          <p:cNvPr id="5" name="Picture 4" descr="A picture containing table&#10;&#10;Description automatically generated">
            <a:extLst>
              <a:ext uri="{FF2B5EF4-FFF2-40B4-BE49-F238E27FC236}">
                <a16:creationId xmlns:a16="http://schemas.microsoft.com/office/drawing/2014/main" id="{FEEEE4AE-B10A-474B-9600-7176FDABAC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904492" y="772621"/>
            <a:ext cx="3292790" cy="2663137"/>
          </a:xfrm>
          <a:prstGeom prst="rect">
            <a:avLst/>
          </a:prstGeom>
        </p:spPr>
      </p:pic>
      <p:pic>
        <p:nvPicPr>
          <p:cNvPr id="9" name="Picture 8" descr="A picture containing parrot&#10;&#10;Description automatically generated">
            <a:extLst>
              <a:ext uri="{FF2B5EF4-FFF2-40B4-BE49-F238E27FC236}">
                <a16:creationId xmlns:a16="http://schemas.microsoft.com/office/drawing/2014/main" id="{0C2BF133-5E60-498D-84E3-8F0B7D7361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7293" y="772621"/>
            <a:ext cx="3292790" cy="2663137"/>
          </a:xfrm>
          <a:prstGeom prst="rect">
            <a:avLst/>
          </a:prstGeom>
        </p:spPr>
      </p:pic>
      <p:pic>
        <p:nvPicPr>
          <p:cNvPr id="7" name="Picture 6" descr="A picture containing table, computer&#10;&#10;Description automatically generated">
            <a:extLst>
              <a:ext uri="{FF2B5EF4-FFF2-40B4-BE49-F238E27FC236}">
                <a16:creationId xmlns:a16="http://schemas.microsoft.com/office/drawing/2014/main" id="{77C7F163-D6A6-4096-A0B0-FC509FCC61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5984" y="772621"/>
            <a:ext cx="3292790" cy="2663137"/>
          </a:xfrm>
          <a:prstGeom prst="rect">
            <a:avLst/>
          </a:prstGeom>
        </p:spPr>
      </p:pic>
    </p:spTree>
    <p:extLst>
      <p:ext uri="{BB962C8B-B14F-4D97-AF65-F5344CB8AC3E}">
        <p14:creationId xmlns:p14="http://schemas.microsoft.com/office/powerpoint/2010/main" val="830890293"/>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74" name="Straight Connector 7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Rectangle 7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322F7-D3B0-4DD7-852F-1A3B402168B1}"/>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b="1" kern="1200" dirty="0">
                <a:solidFill>
                  <a:schemeClr val="tx1"/>
                </a:solidFill>
                <a:latin typeface="+mj-lt"/>
                <a:ea typeface="+mj-ea"/>
                <a:cs typeface="+mj-cs"/>
              </a:rPr>
              <a:t>Elsa Dax </a:t>
            </a:r>
            <a:r>
              <a:rPr lang="en-US" sz="2800" b="1" kern="1200" dirty="0">
                <a:solidFill>
                  <a:schemeClr val="tx1"/>
                </a:solidFill>
                <a:latin typeface="+mj-lt"/>
                <a:ea typeface="+mj-ea"/>
                <a:cs typeface="+mj-cs"/>
              </a:rPr>
              <a:t>(1972-)</a:t>
            </a:r>
          </a:p>
        </p:txBody>
      </p:sp>
      <p:sp>
        <p:nvSpPr>
          <p:cNvPr id="3" name="Subtitle 2">
            <a:extLst>
              <a:ext uri="{FF2B5EF4-FFF2-40B4-BE49-F238E27FC236}">
                <a16:creationId xmlns:a16="http://schemas.microsoft.com/office/drawing/2014/main" id="{8865E4BB-1605-48F2-B4BD-BFBDF5B39C76}"/>
              </a:ext>
            </a:extLst>
          </p:cNvPr>
          <p:cNvSpPr>
            <a:spLocks noGrp="1"/>
          </p:cNvSpPr>
          <p:nvPr>
            <p:ph type="subTitle"/>
          </p:nvPr>
        </p:nvSpPr>
        <p:spPr>
          <a:xfrm>
            <a:off x="1060232" y="4861899"/>
            <a:ext cx="10071536" cy="448377"/>
          </a:xfrm>
        </p:spPr>
        <p:txBody>
          <a:bodyPr vert="horz" lIns="91440" tIns="45720" rIns="91440" bIns="45720" rtlCol="0" anchor="t">
            <a:normAutofit/>
          </a:bodyPr>
          <a:lstStyle/>
          <a:p>
            <a:pPr algn="ctr">
              <a:spcBef>
                <a:spcPts val="1000"/>
              </a:spcBef>
            </a:pPr>
            <a:endParaRPr lang="en-US" sz="2000" kern="1200">
              <a:solidFill>
                <a:schemeClr val="tx1"/>
              </a:solidFill>
              <a:latin typeface="+mn-lt"/>
              <a:ea typeface="+mn-ea"/>
              <a:cs typeface="+mn-cs"/>
            </a:endParaRPr>
          </a:p>
        </p:txBody>
      </p:sp>
      <p:pic>
        <p:nvPicPr>
          <p:cNvPr id="7" name="Picture 6" descr="A picture containing covered, photo, colorful, street&#10;&#10;Description automatically generated">
            <a:extLst>
              <a:ext uri="{FF2B5EF4-FFF2-40B4-BE49-F238E27FC236}">
                <a16:creationId xmlns:a16="http://schemas.microsoft.com/office/drawing/2014/main" id="{3A76F57A-0CDE-4694-A5E2-5772C4B117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904492" y="772621"/>
            <a:ext cx="3292790" cy="2663137"/>
          </a:xfrm>
          <a:prstGeom prst="rect">
            <a:avLst/>
          </a:prstGeom>
        </p:spPr>
      </p:pic>
      <p:pic>
        <p:nvPicPr>
          <p:cNvPr id="2050" name="Picture 2" descr="Image result for Elsa Dax Artiste">
            <a:extLst>
              <a:ext uri="{FF2B5EF4-FFF2-40B4-BE49-F238E27FC236}">
                <a16:creationId xmlns:a16="http://schemas.microsoft.com/office/drawing/2014/main" id="{877BBC84-6F56-4D28-A55E-723D804F9D9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 b="-3"/>
          <a:stretch/>
        </p:blipFill>
        <p:spPr bwMode="auto">
          <a:xfrm>
            <a:off x="4457293" y="772621"/>
            <a:ext cx="3292790" cy="2663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able, animal&#10;&#10;Description automatically generated">
            <a:extLst>
              <a:ext uri="{FF2B5EF4-FFF2-40B4-BE49-F238E27FC236}">
                <a16:creationId xmlns:a16="http://schemas.microsoft.com/office/drawing/2014/main" id="{D7E190A0-77A9-40CF-85D8-26C87B80B9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5984" y="772621"/>
            <a:ext cx="3292790" cy="2663137"/>
          </a:xfrm>
          <a:prstGeom prst="rect">
            <a:avLst/>
          </a:prstGeom>
        </p:spPr>
      </p:pic>
    </p:spTree>
    <p:extLst>
      <p:ext uri="{BB962C8B-B14F-4D97-AF65-F5344CB8AC3E}">
        <p14:creationId xmlns:p14="http://schemas.microsoft.com/office/powerpoint/2010/main" val="14205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7" name="Straight Connector 1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78260-5C72-47E9-B598-E6676F65FE09}"/>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b="1" kern="1200" dirty="0" err="1">
                <a:solidFill>
                  <a:schemeClr val="tx1"/>
                </a:solidFill>
                <a:latin typeface="+mj-lt"/>
                <a:ea typeface="+mj-ea"/>
                <a:cs typeface="+mj-cs"/>
              </a:rPr>
              <a:t>Hom</a:t>
            </a:r>
            <a:r>
              <a:rPr lang="en-US" sz="5200" b="1" kern="1200" dirty="0">
                <a:solidFill>
                  <a:schemeClr val="tx1"/>
                </a:solidFill>
                <a:latin typeface="+mj-lt"/>
                <a:ea typeface="+mj-ea"/>
                <a:cs typeface="+mj-cs"/>
              </a:rPr>
              <a:t> Nguyen</a:t>
            </a:r>
            <a:r>
              <a:rPr lang="en-US" sz="2400" b="1" kern="1200" dirty="0">
                <a:solidFill>
                  <a:schemeClr val="tx1"/>
                </a:solidFill>
                <a:latin typeface="+mj-lt"/>
                <a:ea typeface="+mj-ea"/>
                <a:cs typeface="+mj-cs"/>
              </a:rPr>
              <a:t>(1972-)</a:t>
            </a:r>
          </a:p>
        </p:txBody>
      </p:sp>
      <p:sp>
        <p:nvSpPr>
          <p:cNvPr id="3" name="Subtitle 2">
            <a:extLst>
              <a:ext uri="{FF2B5EF4-FFF2-40B4-BE49-F238E27FC236}">
                <a16:creationId xmlns:a16="http://schemas.microsoft.com/office/drawing/2014/main" id="{3B5E3853-E391-4E43-8819-E27BBF2A2C81}"/>
              </a:ext>
            </a:extLst>
          </p:cNvPr>
          <p:cNvSpPr>
            <a:spLocks noGrp="1"/>
          </p:cNvSpPr>
          <p:nvPr>
            <p:ph type="subTitle"/>
          </p:nvPr>
        </p:nvSpPr>
        <p:spPr>
          <a:xfrm>
            <a:off x="1060232" y="4861899"/>
            <a:ext cx="10071536" cy="670219"/>
          </a:xfrm>
        </p:spPr>
        <p:txBody>
          <a:bodyPr vert="horz" lIns="91440" tIns="45720" rIns="91440" bIns="45720" rtlCol="0" anchor="t">
            <a:normAutofit fontScale="85000" lnSpcReduction="20000"/>
          </a:bodyPr>
          <a:lstStyle/>
          <a:p>
            <a:pPr algn="ctr"/>
            <a:r>
              <a:rPr lang="en-US" sz="2000" dirty="0">
                <a:hlinkClick r:id="rId2"/>
              </a:rPr>
              <a:t>https://www.bing.com/videos/search?q=Hom+Nguyen+artiste&amp;&amp;view=detail&amp;mid=6D6549598E38A3CF2AB66D6549598E38A3CF2AB6&amp;&amp;FORM=VRDGAR&amp;ru=%2Fvideos%2Fsearch%3Fq%3DHom%2BNguyen%2Bartiste%26FORM%3DHDRSC3</a:t>
            </a:r>
            <a:r>
              <a:rPr lang="en-US" sz="2000" dirty="0"/>
              <a:t> </a:t>
            </a:r>
          </a:p>
          <a:p>
            <a:pPr algn="ctr">
              <a:spcBef>
                <a:spcPts val="1000"/>
              </a:spcBef>
            </a:pPr>
            <a:endParaRPr lang="en-US" sz="2000" kern="1200" dirty="0">
              <a:solidFill>
                <a:schemeClr val="tx1"/>
              </a:solidFill>
              <a:latin typeface="+mn-lt"/>
              <a:ea typeface="+mn-ea"/>
              <a:cs typeface="+mn-cs"/>
            </a:endParaRPr>
          </a:p>
        </p:txBody>
      </p:sp>
      <p:pic>
        <p:nvPicPr>
          <p:cNvPr id="9" name="Picture 8" descr="A close up of a tree&#10;&#10;Description automatically generated">
            <a:extLst>
              <a:ext uri="{FF2B5EF4-FFF2-40B4-BE49-F238E27FC236}">
                <a16:creationId xmlns:a16="http://schemas.microsoft.com/office/drawing/2014/main" id="{4082ADC9-A7A2-40FD-9C38-09F4E1B72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a:stretch/>
        </p:blipFill>
        <p:spPr>
          <a:xfrm>
            <a:off x="904492" y="772621"/>
            <a:ext cx="3292790" cy="2663137"/>
          </a:xfrm>
          <a:prstGeom prst="rect">
            <a:avLst/>
          </a:prstGeom>
        </p:spPr>
      </p:pic>
      <p:pic>
        <p:nvPicPr>
          <p:cNvPr id="7" name="Picture 6" descr="A close up of a person&#10;&#10;Description automatically generated">
            <a:extLst>
              <a:ext uri="{FF2B5EF4-FFF2-40B4-BE49-F238E27FC236}">
                <a16:creationId xmlns:a16="http://schemas.microsoft.com/office/drawing/2014/main" id="{BEACDBE4-6DD0-4C23-9CF9-58541A3359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7293" y="772621"/>
            <a:ext cx="3292790" cy="2663137"/>
          </a:xfrm>
          <a:prstGeom prst="rect">
            <a:avLst/>
          </a:prstGeom>
        </p:spPr>
      </p:pic>
      <p:pic>
        <p:nvPicPr>
          <p:cNvPr id="5" name="Picture 4" descr="A close up of a mans face&#10;&#10;Description automatically generated">
            <a:extLst>
              <a:ext uri="{FF2B5EF4-FFF2-40B4-BE49-F238E27FC236}">
                <a16:creationId xmlns:a16="http://schemas.microsoft.com/office/drawing/2014/main" id="{85CE3FF9-84BB-45E7-A4B0-75137EF882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
          <a:stretch/>
        </p:blipFill>
        <p:spPr>
          <a:xfrm>
            <a:off x="8015984" y="772621"/>
            <a:ext cx="3292790" cy="2663137"/>
          </a:xfrm>
          <a:prstGeom prst="rect">
            <a:avLst/>
          </a:prstGeom>
        </p:spPr>
      </p:pic>
    </p:spTree>
    <p:extLst>
      <p:ext uri="{BB962C8B-B14F-4D97-AF65-F5344CB8AC3E}">
        <p14:creationId xmlns:p14="http://schemas.microsoft.com/office/powerpoint/2010/main" val="25732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7" name="Straight Connector 16">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825BB-5493-4E58-BA02-A8709FCC42F2}"/>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2900" b="1" kern="1200" dirty="0">
                <a:solidFill>
                  <a:schemeClr val="tx1"/>
                </a:solidFill>
                <a:latin typeface="+mj-lt"/>
                <a:ea typeface="+mj-ea"/>
                <a:cs typeface="+mj-cs"/>
              </a:rPr>
              <a:t>Robert </a:t>
            </a:r>
            <a:r>
              <a:rPr lang="en-US" sz="2900" b="1" kern="1200" dirty="0" err="1">
                <a:solidFill>
                  <a:schemeClr val="tx1"/>
                </a:solidFill>
                <a:latin typeface="+mj-lt"/>
                <a:ea typeface="+mj-ea"/>
                <a:cs typeface="+mj-cs"/>
              </a:rPr>
              <a:t>Combas</a:t>
            </a:r>
            <a:r>
              <a:rPr lang="en-US" sz="2900" b="1" kern="1200" dirty="0">
                <a:solidFill>
                  <a:schemeClr val="tx1"/>
                </a:solidFill>
                <a:latin typeface="+mj-lt"/>
                <a:ea typeface="+mj-ea"/>
                <a:cs typeface="+mj-cs"/>
              </a:rPr>
              <a:t> (1957-)</a:t>
            </a:r>
            <a:br>
              <a:rPr lang="en-US" sz="2900"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2B353073-6B7D-46E7-AF33-AC5D0C47DBBC}"/>
              </a:ext>
            </a:extLst>
          </p:cNvPr>
          <p:cNvSpPr>
            <a:spLocks noGrp="1"/>
          </p:cNvSpPr>
          <p:nvPr>
            <p:ph type="subTitle"/>
          </p:nvPr>
        </p:nvSpPr>
        <p:spPr>
          <a:xfrm>
            <a:off x="1060232" y="4861899"/>
            <a:ext cx="10071536" cy="448377"/>
          </a:xfrm>
        </p:spPr>
        <p:txBody>
          <a:bodyPr vert="horz" lIns="91440" tIns="45720" rIns="91440" bIns="45720" rtlCol="0" anchor="t">
            <a:normAutofit/>
          </a:bodyPr>
          <a:lstStyle/>
          <a:p>
            <a:pPr algn="ctr">
              <a:spcBef>
                <a:spcPts val="1000"/>
              </a:spcBef>
            </a:pPr>
            <a:endParaRPr lang="en-US" sz="2000" kern="1200">
              <a:solidFill>
                <a:schemeClr val="tx1"/>
              </a:solidFill>
              <a:latin typeface="+mn-lt"/>
              <a:ea typeface="+mn-ea"/>
              <a:cs typeface="+mn-cs"/>
            </a:endParaRPr>
          </a:p>
        </p:txBody>
      </p:sp>
      <p:pic>
        <p:nvPicPr>
          <p:cNvPr id="7" name="Picture 6" descr="A fabric surface&#10;&#10;Description automatically generated">
            <a:extLst>
              <a:ext uri="{FF2B5EF4-FFF2-40B4-BE49-F238E27FC236}">
                <a16:creationId xmlns:a16="http://schemas.microsoft.com/office/drawing/2014/main" id="{5B6961FE-E940-4D57-AA63-DB1EEB4964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904492" y="772621"/>
            <a:ext cx="3292790" cy="2663137"/>
          </a:xfrm>
          <a:prstGeom prst="rect">
            <a:avLst/>
          </a:prstGeom>
        </p:spPr>
      </p:pic>
      <p:pic>
        <p:nvPicPr>
          <p:cNvPr id="5" name="Picture 4" descr="A graffiti covered wall&#10;&#10;Description automatically generated">
            <a:extLst>
              <a:ext uri="{FF2B5EF4-FFF2-40B4-BE49-F238E27FC236}">
                <a16:creationId xmlns:a16="http://schemas.microsoft.com/office/drawing/2014/main" id="{37619BA0-63B7-4A9D-804F-F2EBAE6784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7293" y="772621"/>
            <a:ext cx="3292790" cy="2663137"/>
          </a:xfrm>
          <a:prstGeom prst="rect">
            <a:avLst/>
          </a:prstGeom>
        </p:spPr>
      </p:pic>
      <p:pic>
        <p:nvPicPr>
          <p:cNvPr id="9" name="Picture 8" descr="A picture containing building, fabric, window&#10;&#10;Description automatically generated">
            <a:extLst>
              <a:ext uri="{FF2B5EF4-FFF2-40B4-BE49-F238E27FC236}">
                <a16:creationId xmlns:a16="http://schemas.microsoft.com/office/drawing/2014/main" id="{D3FE4F9B-2110-4EB0-894C-36954EF754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5984" y="772621"/>
            <a:ext cx="3292790" cy="2663137"/>
          </a:xfrm>
          <a:prstGeom prst="rect">
            <a:avLst/>
          </a:prstGeom>
        </p:spPr>
      </p:pic>
    </p:spTree>
    <p:extLst>
      <p:ext uri="{BB962C8B-B14F-4D97-AF65-F5344CB8AC3E}">
        <p14:creationId xmlns:p14="http://schemas.microsoft.com/office/powerpoint/2010/main" val="26587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988-EAB2-45FD-B000-2AD7E7F78C31}"/>
              </a:ext>
            </a:extLst>
          </p:cNvPr>
          <p:cNvSpPr>
            <a:spLocks noGrp="1"/>
          </p:cNvSpPr>
          <p:nvPr>
            <p:ph type="title"/>
          </p:nvPr>
        </p:nvSpPr>
        <p:spPr>
          <a:xfrm>
            <a:off x="6940295" y="1396289"/>
            <a:ext cx="4668257" cy="1325563"/>
          </a:xfrm>
        </p:spPr>
        <p:txBody>
          <a:bodyPr>
            <a:normAutofit/>
          </a:bodyPr>
          <a:lstStyle/>
          <a:p>
            <a:r>
              <a:rPr lang="en-GB" sz="4400" b="1" dirty="0">
                <a:solidFill>
                  <a:srgbClr val="FFC000"/>
                </a:solidFill>
                <a:latin typeface="Ink Free" panose="03080402000500000000" pitchFamily="66" charset="0"/>
              </a:rPr>
              <a:t>Le Nain </a:t>
            </a:r>
            <a:r>
              <a:rPr lang="en-GB" sz="2800" b="1" dirty="0">
                <a:latin typeface="Ink Free" panose="03080402000500000000" pitchFamily="66" charset="0"/>
              </a:rPr>
              <a:t>1593-1677</a:t>
            </a:r>
          </a:p>
        </p:txBody>
      </p:sp>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posing for the camera&#10;&#10;Description automatically generated">
            <a:extLst>
              <a:ext uri="{FF2B5EF4-FFF2-40B4-BE49-F238E27FC236}">
                <a16:creationId xmlns:a16="http://schemas.microsoft.com/office/drawing/2014/main" id="{3D87B6DF-8AA7-4E0E-86F5-FC940E7C45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A group of people posing for the camera&#10;&#10;Description automatically generated">
            <a:extLst>
              <a:ext uri="{FF2B5EF4-FFF2-40B4-BE49-F238E27FC236}">
                <a16:creationId xmlns:a16="http://schemas.microsoft.com/office/drawing/2014/main" id="{B96F9ADB-5063-47A7-A3B0-284EDDC94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Picture 6" descr="A group of people standing in front of a stone building&#10;&#10;Description automatically generated">
            <a:extLst>
              <a:ext uri="{FF2B5EF4-FFF2-40B4-BE49-F238E27FC236}">
                <a16:creationId xmlns:a16="http://schemas.microsoft.com/office/drawing/2014/main" id="{EF4A3AA6-3601-450A-9AA3-13D4131820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b="-4"/>
          <a:stretch/>
        </p:blipFill>
        <p:spPr>
          <a:xfrm>
            <a:off x="-1343" y="400724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Text Placeholder 2">
            <a:extLst>
              <a:ext uri="{FF2B5EF4-FFF2-40B4-BE49-F238E27FC236}">
                <a16:creationId xmlns:a16="http://schemas.microsoft.com/office/drawing/2014/main" id="{691E6F81-87EC-4522-B2EE-EA013061A6BA}"/>
              </a:ext>
            </a:extLst>
          </p:cNvPr>
          <p:cNvSpPr>
            <a:spLocks noGrp="1"/>
          </p:cNvSpPr>
          <p:nvPr>
            <p:ph type="body"/>
          </p:nvPr>
        </p:nvSpPr>
        <p:spPr>
          <a:xfrm>
            <a:off x="6940296" y="2871982"/>
            <a:ext cx="4668256" cy="3181684"/>
          </a:xfrm>
        </p:spPr>
        <p:txBody>
          <a:bodyPr anchor="t">
            <a:normAutofit fontScale="85000" lnSpcReduction="20000"/>
          </a:bodyPr>
          <a:lstStyle/>
          <a:p>
            <a:r>
              <a:rPr lang="en-GB" b="1" dirty="0">
                <a:latin typeface="Ink Free" panose="03080402000500000000" pitchFamily="66" charset="0"/>
              </a:rPr>
              <a:t>Peasant Family</a:t>
            </a:r>
          </a:p>
          <a:p>
            <a:r>
              <a:rPr lang="en-GB" b="1" dirty="0">
                <a:latin typeface="Ink Free" panose="03080402000500000000" pitchFamily="66" charset="0"/>
              </a:rPr>
              <a:t>Happy People</a:t>
            </a:r>
          </a:p>
          <a:p>
            <a:r>
              <a:rPr lang="en-GB" b="1" dirty="0">
                <a:latin typeface="Ink Free" panose="03080402000500000000" pitchFamily="66" charset="0"/>
              </a:rPr>
              <a:t>Contented with their lot</a:t>
            </a:r>
          </a:p>
          <a:p>
            <a:r>
              <a:rPr lang="en-GB" b="1" dirty="0">
                <a:latin typeface="Ink Free" panose="03080402000500000000" pitchFamily="66" charset="0"/>
              </a:rPr>
              <a:t>Looking at us directly</a:t>
            </a:r>
          </a:p>
          <a:p>
            <a:r>
              <a:rPr lang="en-GB" b="1" dirty="0">
                <a:latin typeface="Ink Free" panose="03080402000500000000" pitchFamily="66" charset="0"/>
              </a:rPr>
              <a:t>Clair obscure</a:t>
            </a:r>
          </a:p>
          <a:p>
            <a:r>
              <a:rPr lang="en-GB" b="1" dirty="0">
                <a:latin typeface="Ink Free" panose="03080402000500000000" pitchFamily="66" charset="0"/>
              </a:rPr>
              <a:t>Order, Line, Structure</a:t>
            </a:r>
          </a:p>
        </p:txBody>
      </p:sp>
      <p:sp>
        <p:nvSpPr>
          <p:cNvPr id="4" name="TextBox 3">
            <a:extLst>
              <a:ext uri="{FF2B5EF4-FFF2-40B4-BE49-F238E27FC236}">
                <a16:creationId xmlns:a16="http://schemas.microsoft.com/office/drawing/2014/main" id="{F6ECD35C-CE28-FEC5-693B-34826A7A78AF}"/>
              </a:ext>
            </a:extLst>
          </p:cNvPr>
          <p:cNvSpPr txBox="1"/>
          <p:nvPr/>
        </p:nvSpPr>
        <p:spPr>
          <a:xfrm>
            <a:off x="3237971" y="6162657"/>
            <a:ext cx="3789312" cy="369332"/>
          </a:xfrm>
          <a:prstGeom prst="rect">
            <a:avLst/>
          </a:prstGeom>
          <a:noFill/>
        </p:spPr>
        <p:txBody>
          <a:bodyPr wrap="square" rtlCol="0">
            <a:spAutoFit/>
          </a:bodyPr>
          <a:lstStyle/>
          <a:p>
            <a:r>
              <a:rPr lang="en-GB" dirty="0">
                <a:latin typeface="Bodoni MT Condensed" panose="02070606080606020203" pitchFamily="18" charset="0"/>
              </a:rPr>
              <a:t>Paysans Devant leur Maison Louis Le Nain (?) 1641</a:t>
            </a:r>
          </a:p>
        </p:txBody>
      </p:sp>
      <p:sp>
        <p:nvSpPr>
          <p:cNvPr id="6" name="TextBox 5">
            <a:extLst>
              <a:ext uri="{FF2B5EF4-FFF2-40B4-BE49-F238E27FC236}">
                <a16:creationId xmlns:a16="http://schemas.microsoft.com/office/drawing/2014/main" id="{2A386399-0651-F28D-6F14-F15B723129B6}"/>
              </a:ext>
            </a:extLst>
          </p:cNvPr>
          <p:cNvSpPr txBox="1"/>
          <p:nvPr/>
        </p:nvSpPr>
        <p:spPr>
          <a:xfrm>
            <a:off x="4050598" y="651753"/>
            <a:ext cx="3118104" cy="369332"/>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Gouter</a:t>
            </a:r>
            <a:r>
              <a:rPr lang="en-GB" dirty="0">
                <a:latin typeface="Bodoni MT Condensed" panose="02070606080606020203" pitchFamily="18" charset="0"/>
              </a:rPr>
              <a:t> des Enfants Le Nain c.1630</a:t>
            </a:r>
          </a:p>
        </p:txBody>
      </p:sp>
      <p:sp>
        <p:nvSpPr>
          <p:cNvPr id="8" name="TextBox 7">
            <a:extLst>
              <a:ext uri="{FF2B5EF4-FFF2-40B4-BE49-F238E27FC236}">
                <a16:creationId xmlns:a16="http://schemas.microsoft.com/office/drawing/2014/main" id="{59C34129-1A4B-1034-D64F-F81A375B8722}"/>
              </a:ext>
            </a:extLst>
          </p:cNvPr>
          <p:cNvSpPr txBox="1"/>
          <p:nvPr/>
        </p:nvSpPr>
        <p:spPr>
          <a:xfrm>
            <a:off x="905278" y="3540309"/>
            <a:ext cx="3118103" cy="369332"/>
          </a:xfrm>
          <a:prstGeom prst="rect">
            <a:avLst/>
          </a:prstGeom>
          <a:noFill/>
        </p:spPr>
        <p:txBody>
          <a:bodyPr wrap="square" rtlCol="0">
            <a:spAutoFit/>
          </a:bodyPr>
          <a:lstStyle/>
          <a:p>
            <a:r>
              <a:rPr lang="en-GB" dirty="0">
                <a:latin typeface="Bodoni MT Condensed" panose="02070606080606020203" pitchFamily="18" charset="0"/>
              </a:rPr>
              <a:t>Interieur de Maison Le Nain c.1640s</a:t>
            </a:r>
          </a:p>
        </p:txBody>
      </p:sp>
    </p:spTree>
    <p:extLst>
      <p:ext uri="{BB962C8B-B14F-4D97-AF65-F5344CB8AC3E}">
        <p14:creationId xmlns:p14="http://schemas.microsoft.com/office/powerpoint/2010/main" val="11158549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heel(1)">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additive="base">
                                        <p:cTn id="76" dur="500" fill="hold"/>
                                        <p:tgtEl>
                                          <p:spTgt spid="8"/>
                                        </p:tgtEl>
                                        <p:attrNameLst>
                                          <p:attrName>ppt_x</p:attrName>
                                        </p:attrNameLst>
                                      </p:cBhvr>
                                      <p:tavLst>
                                        <p:tav tm="0">
                                          <p:val>
                                            <p:strVal val="#ppt_x"/>
                                          </p:val>
                                        </p:tav>
                                        <p:tav tm="100000">
                                          <p:val>
                                            <p:strVal val="#ppt_x"/>
                                          </p:val>
                                        </p:tav>
                                      </p:tavLst>
                                    </p:anim>
                                    <p:anim calcmode="lin" valueType="num">
                                      <p:cBhvr additive="base">
                                        <p:cTn id="7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4DC-DD3F-4EBA-2CEF-A0553E01031E}"/>
              </a:ext>
            </a:extLst>
          </p:cNvPr>
          <p:cNvSpPr>
            <a:spLocks noGrp="1"/>
          </p:cNvSpPr>
          <p:nvPr>
            <p:ph type="title"/>
          </p:nvPr>
        </p:nvSpPr>
        <p:spPr/>
        <p:txBody>
          <a:bodyPr/>
          <a:lstStyle/>
          <a:p>
            <a:r>
              <a:rPr lang="en-GB" sz="6600" b="1" dirty="0">
                <a:solidFill>
                  <a:srgbClr val="FFC000"/>
                </a:solidFill>
                <a:latin typeface="Ink Free" panose="03080402000500000000" pitchFamily="66" charset="0"/>
              </a:rPr>
              <a:t>Le Nain </a:t>
            </a:r>
            <a:r>
              <a:rPr lang="en-GB" sz="4400" b="1" dirty="0">
                <a:latin typeface="Ink Free" panose="03080402000500000000" pitchFamily="66" charset="0"/>
              </a:rPr>
              <a:t>1600s-1677</a:t>
            </a:r>
            <a:endParaRPr lang="en-GB" dirty="0"/>
          </a:p>
        </p:txBody>
      </p:sp>
      <p:sp>
        <p:nvSpPr>
          <p:cNvPr id="3" name="Text Placeholder 2">
            <a:extLst>
              <a:ext uri="{FF2B5EF4-FFF2-40B4-BE49-F238E27FC236}">
                <a16:creationId xmlns:a16="http://schemas.microsoft.com/office/drawing/2014/main" id="{29F518D2-2F77-DB9B-EF58-EB6425FAD1DB}"/>
              </a:ext>
            </a:extLst>
          </p:cNvPr>
          <p:cNvSpPr>
            <a:spLocks noGrp="1"/>
          </p:cNvSpPr>
          <p:nvPr>
            <p:ph type="body"/>
          </p:nvPr>
        </p:nvSpPr>
        <p:spPr/>
        <p:txBody>
          <a:bodyPr/>
          <a:lstStyle/>
          <a:p>
            <a:endParaRPr lang="en-GB" dirty="0"/>
          </a:p>
        </p:txBody>
      </p:sp>
      <p:pic>
        <p:nvPicPr>
          <p:cNvPr id="1026" name="Picture 2" descr="See the source image">
            <a:extLst>
              <a:ext uri="{FF2B5EF4-FFF2-40B4-BE49-F238E27FC236}">
                <a16:creationId xmlns:a16="http://schemas.microsoft.com/office/drawing/2014/main" id="{45C32BC4-7B87-A24A-A55B-CB5AD0FA4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86800"/>
            <a:ext cx="3287107" cy="3976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D8077C-6564-79A8-E012-6E9693D572E5}"/>
              </a:ext>
            </a:extLst>
          </p:cNvPr>
          <p:cNvSpPr txBox="1"/>
          <p:nvPr/>
        </p:nvSpPr>
        <p:spPr>
          <a:xfrm>
            <a:off x="190514" y="5463361"/>
            <a:ext cx="3575706" cy="369332"/>
          </a:xfrm>
          <a:prstGeom prst="rect">
            <a:avLst/>
          </a:prstGeom>
          <a:noFill/>
        </p:spPr>
        <p:txBody>
          <a:bodyPr wrap="square" rtlCol="0">
            <a:spAutoFit/>
          </a:bodyPr>
          <a:lstStyle/>
          <a:p>
            <a:pPr algn="ctr"/>
            <a:r>
              <a:rPr lang="en-GB" dirty="0">
                <a:latin typeface="Bodoni MT Condensed" panose="02070606080606020203" pitchFamily="18" charset="0"/>
              </a:rPr>
              <a:t>La Forge Louis Le Nain c,1640</a:t>
            </a:r>
          </a:p>
        </p:txBody>
      </p:sp>
      <p:pic>
        <p:nvPicPr>
          <p:cNvPr id="1028" name="Picture 4" descr="See the source image">
            <a:extLst>
              <a:ext uri="{FF2B5EF4-FFF2-40B4-BE49-F238E27FC236}">
                <a16:creationId xmlns:a16="http://schemas.microsoft.com/office/drawing/2014/main" id="{5EB6A2B5-B15B-38EF-5737-6C4C249B92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26663" y="1305999"/>
            <a:ext cx="4475253" cy="3881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228A69-42A2-06A9-7B1A-E450957B3665}"/>
              </a:ext>
            </a:extLst>
          </p:cNvPr>
          <p:cNvSpPr txBox="1"/>
          <p:nvPr/>
        </p:nvSpPr>
        <p:spPr>
          <a:xfrm>
            <a:off x="3623217" y="5511840"/>
            <a:ext cx="4475253" cy="369332"/>
          </a:xfrm>
          <a:prstGeom prst="rect">
            <a:avLst/>
          </a:prstGeom>
          <a:noFill/>
        </p:spPr>
        <p:txBody>
          <a:bodyPr wrap="square" rtlCol="0">
            <a:spAutoFit/>
          </a:bodyPr>
          <a:lstStyle/>
          <a:p>
            <a:pPr algn="ctr"/>
            <a:r>
              <a:rPr lang="en-GB" dirty="0">
                <a:latin typeface="Bodoni MT Condensed" panose="02070606080606020203" pitchFamily="18" charset="0"/>
              </a:rPr>
              <a:t>Le Pays Interieur Antoine Le Nain 1642</a:t>
            </a:r>
          </a:p>
        </p:txBody>
      </p:sp>
      <p:sp>
        <p:nvSpPr>
          <p:cNvPr id="7" name="TextBox 6">
            <a:extLst>
              <a:ext uri="{FF2B5EF4-FFF2-40B4-BE49-F238E27FC236}">
                <a16:creationId xmlns:a16="http://schemas.microsoft.com/office/drawing/2014/main" id="{420BDF1F-FF4B-36B2-7337-05A40635DCC9}"/>
              </a:ext>
            </a:extLst>
          </p:cNvPr>
          <p:cNvSpPr txBox="1"/>
          <p:nvPr/>
        </p:nvSpPr>
        <p:spPr>
          <a:xfrm>
            <a:off x="8307953" y="5463361"/>
            <a:ext cx="3273248" cy="369332"/>
          </a:xfrm>
          <a:prstGeom prst="rect">
            <a:avLst/>
          </a:prstGeom>
          <a:noFill/>
        </p:spPr>
        <p:txBody>
          <a:bodyPr wrap="square" rtlCol="0">
            <a:spAutoFit/>
          </a:bodyPr>
          <a:lstStyle/>
          <a:p>
            <a:pPr algn="ctr"/>
            <a:r>
              <a:rPr lang="en-GB" dirty="0">
                <a:latin typeface="Bodoni MT Condensed" panose="02070606080606020203" pitchFamily="18" charset="0"/>
              </a:rPr>
              <a:t>Jules Mazarin Mathieu Le Nain 1650s</a:t>
            </a:r>
          </a:p>
        </p:txBody>
      </p:sp>
      <p:pic>
        <p:nvPicPr>
          <p:cNvPr id="1032" name="Picture 8" descr="See the source image">
            <a:extLst>
              <a:ext uri="{FF2B5EF4-FFF2-40B4-BE49-F238E27FC236}">
                <a16:creationId xmlns:a16="http://schemas.microsoft.com/office/drawing/2014/main" id="{EF17A7EE-0064-AC17-5760-7295C5C6A56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41473" y="1093873"/>
            <a:ext cx="3396967" cy="4381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E76EAD-E71A-EBB0-20BE-9DECC0959059}"/>
              </a:ext>
            </a:extLst>
          </p:cNvPr>
          <p:cNvSpPr txBox="1"/>
          <p:nvPr/>
        </p:nvSpPr>
        <p:spPr>
          <a:xfrm>
            <a:off x="1980514" y="6156654"/>
            <a:ext cx="7482525" cy="276999"/>
          </a:xfrm>
          <a:prstGeom prst="rect">
            <a:avLst/>
          </a:prstGeom>
          <a:noFill/>
        </p:spPr>
        <p:txBody>
          <a:bodyPr wrap="square">
            <a:sp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Art This Week-At the Kimbell-The Brothers Le Nain: Painters of Seventeenth-Century France - YouTube</a:t>
            </a:r>
            <a:endParaRPr lang="en-GB" sz="1200" dirty="0">
              <a:solidFill>
                <a:srgbClr val="FFFF00"/>
              </a:solidFill>
            </a:endParaRPr>
          </a:p>
        </p:txBody>
      </p:sp>
      <p:sp>
        <p:nvSpPr>
          <p:cNvPr id="9" name="TextBox 8">
            <a:extLst>
              <a:ext uri="{FF2B5EF4-FFF2-40B4-BE49-F238E27FC236}">
                <a16:creationId xmlns:a16="http://schemas.microsoft.com/office/drawing/2014/main" id="{2E8629BF-F777-0A95-F385-A0F26439676A}"/>
              </a:ext>
            </a:extLst>
          </p:cNvPr>
          <p:cNvSpPr txBox="1"/>
          <p:nvPr/>
        </p:nvSpPr>
        <p:spPr>
          <a:xfrm>
            <a:off x="6685961" y="254508"/>
            <a:ext cx="6094428" cy="646331"/>
          </a:xfrm>
          <a:prstGeom prst="rect">
            <a:avLst/>
          </a:prstGeom>
          <a:noFill/>
        </p:spPr>
        <p:txBody>
          <a:bodyPr wrap="square">
            <a:spAutoFit/>
          </a:bodyPr>
          <a:lstStyle/>
          <a:p>
            <a:r>
              <a:rPr lang="en-GB" dirty="0">
                <a:solidFill>
                  <a:schemeClr val="bg1"/>
                </a:solidFill>
                <a:hlinkClick r:id="rId6">
                  <a:extLst>
                    <a:ext uri="{A12FA001-AC4F-418D-AE19-62706E023703}">
                      <ahyp:hlinkClr xmlns:ahyp="http://schemas.microsoft.com/office/drawing/2018/hyperlinkcolor" val="tx"/>
                    </a:ext>
                  </a:extLst>
                </a:hlinkClick>
              </a:rPr>
              <a:t>J. S. Bach - Lute Suite in E Major BWV 1006a - Evangelina </a:t>
            </a:r>
            <a:r>
              <a:rPr lang="en-GB" dirty="0" err="1">
                <a:solidFill>
                  <a:schemeClr val="bg1"/>
                </a:solidFill>
                <a:hlinkClick r:id="rId6">
                  <a:extLst>
                    <a:ext uri="{A12FA001-AC4F-418D-AE19-62706E023703}">
                      <ahyp:hlinkClr xmlns:ahyp="http://schemas.microsoft.com/office/drawing/2018/hyperlinkcolor" val="tx"/>
                    </a:ext>
                  </a:extLst>
                </a:hlinkClick>
              </a:rPr>
              <a:t>Mascardi</a:t>
            </a:r>
            <a:r>
              <a:rPr lang="en-GB" dirty="0">
                <a:solidFill>
                  <a:schemeClr val="bg1"/>
                </a:solidFill>
                <a:hlinkClick r:id="rId6">
                  <a:extLst>
                    <a:ext uri="{A12FA001-AC4F-418D-AE19-62706E023703}">
                      <ahyp:hlinkClr xmlns:ahyp="http://schemas.microsoft.com/office/drawing/2018/hyperlinkcolor" val="tx"/>
                    </a:ext>
                  </a:extLst>
                </a:hlinkClick>
              </a:rPr>
              <a:t>, Baroque Lute - YouTube</a:t>
            </a:r>
            <a:endParaRPr lang="en-GB" dirty="0">
              <a:solidFill>
                <a:schemeClr val="bg1"/>
              </a:solidFill>
            </a:endParaRPr>
          </a:p>
        </p:txBody>
      </p:sp>
    </p:spTree>
    <p:extLst>
      <p:ext uri="{BB962C8B-B14F-4D97-AF65-F5344CB8AC3E}">
        <p14:creationId xmlns:p14="http://schemas.microsoft.com/office/powerpoint/2010/main" val="7727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barn(inVertical)">
                                      <p:cBhvr>
                                        <p:cTn id="35" dur="500"/>
                                        <p:tgtEl>
                                          <p:spTgt spid="103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 calcmode="lin" valueType="num">
                                      <p:cBhvr additive="base">
                                        <p:cTn id="5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7399-545E-440F-A743-E462C4A8994E}"/>
              </a:ext>
            </a:extLst>
          </p:cNvPr>
          <p:cNvSpPr>
            <a:spLocks noGrp="1"/>
          </p:cNvSpPr>
          <p:nvPr>
            <p:ph type="title"/>
          </p:nvPr>
        </p:nvSpPr>
        <p:spPr>
          <a:xfrm>
            <a:off x="762001" y="803325"/>
            <a:ext cx="5314536" cy="1325563"/>
          </a:xfrm>
        </p:spPr>
        <p:txBody>
          <a:bodyPr>
            <a:normAutofit/>
          </a:bodyPr>
          <a:lstStyle/>
          <a:p>
            <a:r>
              <a:rPr lang="en-GB" sz="4400" b="1" dirty="0">
                <a:solidFill>
                  <a:srgbClr val="FFC000"/>
                </a:solidFill>
                <a:latin typeface="Ink Free" panose="03080402000500000000" pitchFamily="66" charset="0"/>
              </a:rPr>
              <a:t>Claude Gelée </a:t>
            </a:r>
            <a:r>
              <a:rPr lang="en-GB" sz="4400" b="1" dirty="0" err="1">
                <a:solidFill>
                  <a:srgbClr val="FFC000"/>
                </a:solidFill>
                <a:latin typeface="Ink Free" panose="03080402000500000000" pitchFamily="66" charset="0"/>
              </a:rPr>
              <a:t>dit</a:t>
            </a:r>
            <a:r>
              <a:rPr lang="en-GB" sz="4400" b="1" dirty="0">
                <a:solidFill>
                  <a:srgbClr val="FFC000"/>
                </a:solidFill>
                <a:latin typeface="Ink Free" panose="03080402000500000000" pitchFamily="66" charset="0"/>
              </a:rPr>
              <a:t> Lorrain </a:t>
            </a:r>
            <a:r>
              <a:rPr lang="en-GB" sz="2800" b="1" dirty="0">
                <a:latin typeface="Ink Free" panose="03080402000500000000" pitchFamily="66" charset="0"/>
              </a:rPr>
              <a:t>1600-1682</a:t>
            </a:r>
          </a:p>
        </p:txBody>
      </p:sp>
      <p:sp>
        <p:nvSpPr>
          <p:cNvPr id="3" name="Text Placeholder 2">
            <a:extLst>
              <a:ext uri="{FF2B5EF4-FFF2-40B4-BE49-F238E27FC236}">
                <a16:creationId xmlns:a16="http://schemas.microsoft.com/office/drawing/2014/main" id="{DB72716B-7078-45D1-8B44-18B8367CFBCF}"/>
              </a:ext>
            </a:extLst>
          </p:cNvPr>
          <p:cNvSpPr>
            <a:spLocks noGrp="1"/>
          </p:cNvSpPr>
          <p:nvPr>
            <p:ph type="body"/>
          </p:nvPr>
        </p:nvSpPr>
        <p:spPr>
          <a:xfrm>
            <a:off x="762000" y="2279018"/>
            <a:ext cx="5314543" cy="3375920"/>
          </a:xfrm>
        </p:spPr>
        <p:txBody>
          <a:bodyPr anchor="t">
            <a:normAutofit fontScale="77500" lnSpcReduction="20000"/>
          </a:bodyPr>
          <a:lstStyle/>
          <a:p>
            <a:pPr>
              <a:spcAft>
                <a:spcPts val="600"/>
              </a:spcAft>
            </a:pPr>
            <a:r>
              <a:rPr lang="en-GB" b="1" dirty="0">
                <a:latin typeface="Ink Free" panose="03080402000500000000" pitchFamily="66" charset="0"/>
              </a:rPr>
              <a:t>Known as Claude Lorrain As he came from there</a:t>
            </a:r>
          </a:p>
          <a:p>
            <a:pPr>
              <a:spcAft>
                <a:spcPts val="600"/>
              </a:spcAft>
            </a:pPr>
            <a:r>
              <a:rPr lang="en-GB" b="1" dirty="0">
                <a:latin typeface="Ink Free" panose="03080402000500000000" pitchFamily="66" charset="0"/>
              </a:rPr>
              <a:t>Painted mainly landscapes</a:t>
            </a:r>
          </a:p>
          <a:p>
            <a:pPr>
              <a:spcAft>
                <a:spcPts val="600"/>
              </a:spcAft>
            </a:pPr>
            <a:r>
              <a:rPr lang="en-GB" b="1" dirty="0">
                <a:latin typeface="Ink Free" panose="03080402000500000000" pitchFamily="66" charset="0"/>
              </a:rPr>
              <a:t>One of the few to do so apart from Dutch school</a:t>
            </a:r>
          </a:p>
          <a:p>
            <a:pPr>
              <a:spcAft>
                <a:spcPts val="600"/>
              </a:spcAft>
            </a:pPr>
            <a:r>
              <a:rPr lang="en-GB" b="1" dirty="0">
                <a:latin typeface="Ink Free" panose="03080402000500000000" pitchFamily="66" charset="0"/>
              </a:rPr>
              <a:t>Inspired many other French and foreign painters</a:t>
            </a:r>
          </a:p>
          <a:p>
            <a:pPr>
              <a:spcAft>
                <a:spcPts val="600"/>
              </a:spcAft>
            </a:pPr>
            <a:r>
              <a:rPr lang="en-GB" b="1" dirty="0">
                <a:latin typeface="Ink Free" panose="03080402000500000000" pitchFamily="66" charset="0"/>
              </a:rPr>
              <a:t>Very fashionable nowadays</a:t>
            </a:r>
          </a:p>
          <a:p>
            <a:pPr>
              <a:spcAft>
                <a:spcPts val="600"/>
              </a:spcAft>
            </a:pPr>
            <a:endParaRPr lang="en-GB" sz="1800" dirty="0"/>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ack and white photo of a person&#10;&#10;Description automatically generated">
            <a:extLst>
              <a:ext uri="{FF2B5EF4-FFF2-40B4-BE49-F238E27FC236}">
                <a16:creationId xmlns:a16="http://schemas.microsoft.com/office/drawing/2014/main" id="{D14121B1-BADE-4D07-BD09-143F19A5F0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468174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EBB7-072A-197B-5D68-8DAA47DA38E5}"/>
              </a:ext>
            </a:extLst>
          </p:cNvPr>
          <p:cNvSpPr>
            <a:spLocks noGrp="1"/>
          </p:cNvSpPr>
          <p:nvPr>
            <p:ph type="title"/>
          </p:nvPr>
        </p:nvSpPr>
        <p:spPr/>
        <p:txBody>
          <a:bodyPr/>
          <a:lstStyle/>
          <a:p>
            <a:r>
              <a:rPr lang="en-GB" b="1" dirty="0">
                <a:latin typeface="Ink Free" panose="03080402000500000000" pitchFamily="66" charset="0"/>
              </a:rPr>
              <a:t>Les </a:t>
            </a:r>
            <a:r>
              <a:rPr lang="en-GB" b="1" dirty="0" err="1">
                <a:latin typeface="Ink Free" panose="03080402000500000000" pitchFamily="66" charset="0"/>
              </a:rPr>
              <a:t>Peintures</a:t>
            </a:r>
            <a:r>
              <a:rPr lang="en-GB" b="1" dirty="0">
                <a:latin typeface="Ink Free" panose="03080402000500000000" pitchFamily="66" charset="0"/>
              </a:rPr>
              <a:t> </a:t>
            </a:r>
            <a:r>
              <a:rPr lang="en-GB" b="1" dirty="0" err="1">
                <a:latin typeface="Ink Free" panose="03080402000500000000" pitchFamily="66" charset="0"/>
              </a:rPr>
              <a:t>Rupestres</a:t>
            </a:r>
            <a:endParaRPr lang="en-GB" b="1" dirty="0">
              <a:latin typeface="Ink Free" panose="03080402000500000000" pitchFamily="66" charset="0"/>
            </a:endParaRPr>
          </a:p>
        </p:txBody>
      </p:sp>
      <p:sp>
        <p:nvSpPr>
          <p:cNvPr id="3" name="Subtitle 2">
            <a:extLst>
              <a:ext uri="{FF2B5EF4-FFF2-40B4-BE49-F238E27FC236}">
                <a16:creationId xmlns:a16="http://schemas.microsoft.com/office/drawing/2014/main" id="{C3A99F0C-6734-4AF5-9F30-84062837DA91}"/>
              </a:ext>
            </a:extLst>
          </p:cNvPr>
          <p:cNvSpPr>
            <a:spLocks noGrp="1"/>
          </p:cNvSpPr>
          <p:nvPr>
            <p:ph type="subTitle"/>
          </p:nvPr>
        </p:nvSpPr>
        <p:spPr/>
        <p:txBody>
          <a:bodyPr/>
          <a:lstStyle/>
          <a:p>
            <a:endParaRPr lang="en-GB"/>
          </a:p>
        </p:txBody>
      </p:sp>
      <p:pic>
        <p:nvPicPr>
          <p:cNvPr id="1026" name="Picture 2" descr="See the source image">
            <a:extLst>
              <a:ext uri="{FF2B5EF4-FFF2-40B4-BE49-F238E27FC236}">
                <a16:creationId xmlns:a16="http://schemas.microsoft.com/office/drawing/2014/main" id="{B79E57D8-04A8-29C7-1801-2C7D69A4AF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5785" y="2464694"/>
            <a:ext cx="6090883" cy="27070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A8E382-176B-4E8F-C37A-AE704A926B08}"/>
              </a:ext>
            </a:extLst>
          </p:cNvPr>
          <p:cNvSpPr txBox="1"/>
          <p:nvPr/>
        </p:nvSpPr>
        <p:spPr>
          <a:xfrm>
            <a:off x="14185" y="5191750"/>
            <a:ext cx="6090883" cy="369332"/>
          </a:xfrm>
          <a:prstGeom prst="rect">
            <a:avLst/>
          </a:prstGeom>
          <a:noFill/>
        </p:spPr>
        <p:txBody>
          <a:bodyPr wrap="square" rtlCol="0">
            <a:spAutoFit/>
          </a:bodyPr>
          <a:lstStyle/>
          <a:p>
            <a:pPr algn="ctr"/>
            <a:r>
              <a:rPr lang="en-GB" dirty="0">
                <a:latin typeface="Bodoni MT Condensed" panose="02070606080606020203" pitchFamily="18" charset="0"/>
              </a:rPr>
              <a:t>Bull and Boar </a:t>
            </a:r>
            <a:r>
              <a:rPr lang="en-GB" dirty="0" err="1">
                <a:latin typeface="Bodoni MT Condensed" panose="02070606080606020203" pitchFamily="18" charset="0"/>
              </a:rPr>
              <a:t>Grottes</a:t>
            </a:r>
            <a:r>
              <a:rPr lang="en-GB" dirty="0">
                <a:latin typeface="Bodoni MT Condensed" panose="02070606080606020203" pitchFamily="18" charset="0"/>
              </a:rPr>
              <a:t> de Lascaux France Anonymous </a:t>
            </a:r>
          </a:p>
        </p:txBody>
      </p:sp>
      <p:pic>
        <p:nvPicPr>
          <p:cNvPr id="1028" name="Picture 4" descr="See the source image">
            <a:extLst>
              <a:ext uri="{FF2B5EF4-FFF2-40B4-BE49-F238E27FC236}">
                <a16:creationId xmlns:a16="http://schemas.microsoft.com/office/drawing/2014/main" id="{C64275BD-6640-5A5F-E0F4-C6DF70F923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5281" y="519682"/>
            <a:ext cx="5300476" cy="2650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327F12-F1DA-9A61-8AC4-F8D1E95C60C3}"/>
              </a:ext>
            </a:extLst>
          </p:cNvPr>
          <p:cNvSpPr txBox="1"/>
          <p:nvPr/>
        </p:nvSpPr>
        <p:spPr>
          <a:xfrm>
            <a:off x="7011225" y="3317921"/>
            <a:ext cx="5300476" cy="369332"/>
          </a:xfrm>
          <a:prstGeom prst="rect">
            <a:avLst/>
          </a:prstGeom>
          <a:noFill/>
        </p:spPr>
        <p:txBody>
          <a:bodyPr wrap="square" rtlCol="0">
            <a:spAutoFit/>
          </a:bodyPr>
          <a:lstStyle/>
          <a:p>
            <a:pPr algn="ctr"/>
            <a:r>
              <a:rPr lang="en-GB" dirty="0">
                <a:latin typeface="Bodoni MT Condensed" panose="02070606080606020203" pitchFamily="18" charset="0"/>
              </a:rPr>
              <a:t>A Variety of Animals </a:t>
            </a:r>
            <a:r>
              <a:rPr lang="en-GB" dirty="0" err="1">
                <a:latin typeface="Bodoni MT Condensed" panose="02070606080606020203" pitchFamily="18" charset="0"/>
              </a:rPr>
              <a:t>Grotte</a:t>
            </a:r>
            <a:r>
              <a:rPr lang="en-GB" dirty="0">
                <a:latin typeface="Bodoni MT Condensed" panose="02070606080606020203" pitchFamily="18" charset="0"/>
              </a:rPr>
              <a:t> |Chauvet France (Replica) Anonymous </a:t>
            </a:r>
          </a:p>
        </p:txBody>
      </p:sp>
      <p:pic>
        <p:nvPicPr>
          <p:cNvPr id="1030" name="Picture 6" descr="Image result for Peintures prehistoriques murales en France">
            <a:extLst>
              <a:ext uri="{FF2B5EF4-FFF2-40B4-BE49-F238E27FC236}">
                <a16:creationId xmlns:a16="http://schemas.microsoft.com/office/drawing/2014/main" id="{AB32936A-4166-6A80-7AAE-645550AFA1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61204" y="3835254"/>
            <a:ext cx="4021751" cy="2891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E2183C-FE23-0ECD-3FEC-56765CCA4AA1}"/>
              </a:ext>
            </a:extLst>
          </p:cNvPr>
          <p:cNvSpPr txBox="1"/>
          <p:nvPr/>
        </p:nvSpPr>
        <p:spPr>
          <a:xfrm>
            <a:off x="4298598" y="6215068"/>
            <a:ext cx="3612940" cy="369332"/>
          </a:xfrm>
          <a:prstGeom prst="rect">
            <a:avLst/>
          </a:prstGeom>
          <a:noFill/>
        </p:spPr>
        <p:txBody>
          <a:bodyPr wrap="square" rtlCol="0">
            <a:spAutoFit/>
          </a:bodyPr>
          <a:lstStyle/>
          <a:p>
            <a:r>
              <a:rPr lang="en-GB" dirty="0">
                <a:latin typeface="Bodoni MT Condensed" panose="02070606080606020203" pitchFamily="18" charset="0"/>
              </a:rPr>
              <a:t>Bison </a:t>
            </a:r>
            <a:r>
              <a:rPr lang="en-GB" dirty="0" err="1">
                <a:latin typeface="Bodoni MT Condensed" panose="02070606080606020203" pitchFamily="18" charset="0"/>
              </a:rPr>
              <a:t>Européen</a:t>
            </a:r>
            <a:r>
              <a:rPr lang="en-GB" dirty="0">
                <a:latin typeface="Bodoni MT Condensed" panose="02070606080606020203" pitchFamily="18" charset="0"/>
              </a:rPr>
              <a:t> </a:t>
            </a:r>
            <a:r>
              <a:rPr lang="en-GB" dirty="0" err="1">
                <a:latin typeface="Bodoni MT Condensed" panose="02070606080606020203" pitchFamily="18" charset="0"/>
              </a:rPr>
              <a:t>Grotte</a:t>
            </a:r>
            <a:r>
              <a:rPr lang="en-GB" dirty="0">
                <a:latin typeface="Bodoni MT Condensed" panose="02070606080606020203" pitchFamily="18" charset="0"/>
              </a:rPr>
              <a:t> de </a:t>
            </a:r>
            <a:r>
              <a:rPr lang="en-GB" dirty="0" err="1">
                <a:latin typeface="Bodoni MT Condensed" panose="02070606080606020203" pitchFamily="18" charset="0"/>
              </a:rPr>
              <a:t>l’Arc</a:t>
            </a:r>
            <a:r>
              <a:rPr lang="en-GB" dirty="0">
                <a:latin typeface="Bodoni MT Condensed" panose="02070606080606020203" pitchFamily="18" charset="0"/>
              </a:rPr>
              <a:t> France Anonymous </a:t>
            </a:r>
          </a:p>
        </p:txBody>
      </p:sp>
      <p:sp>
        <p:nvSpPr>
          <p:cNvPr id="8" name="TextBox 7">
            <a:extLst>
              <a:ext uri="{FF2B5EF4-FFF2-40B4-BE49-F238E27FC236}">
                <a16:creationId xmlns:a16="http://schemas.microsoft.com/office/drawing/2014/main" id="{55A1CB61-4C6F-ED0E-5068-592A01005052}"/>
              </a:ext>
            </a:extLst>
          </p:cNvPr>
          <p:cNvSpPr txBox="1"/>
          <p:nvPr/>
        </p:nvSpPr>
        <p:spPr>
          <a:xfrm>
            <a:off x="1023835" y="1675976"/>
            <a:ext cx="6327842" cy="276999"/>
          </a:xfrm>
          <a:prstGeom prst="rect">
            <a:avLst/>
          </a:prstGeom>
          <a:noFill/>
        </p:spPr>
        <p:txBody>
          <a:bodyPr wrap="square">
            <a:spAutoFit/>
          </a:bodyPr>
          <a:lstStyle/>
          <a:p>
            <a:r>
              <a:rPr lang="en-GB" sz="1200" dirty="0">
                <a:solidFill>
                  <a:srgbClr val="FFFF00"/>
                </a:solidFill>
                <a:hlinkClick r:id="rId5">
                  <a:extLst>
                    <a:ext uri="{A12FA001-AC4F-418D-AE19-62706E023703}">
                      <ahyp:hlinkClr xmlns:ahyp="http://schemas.microsoft.com/office/drawing/2018/hyperlinkcolor" val="tx"/>
                    </a:ext>
                  </a:extLst>
                </a:hlinkClick>
              </a:rPr>
              <a:t>Chauvet cave: Preserving prehistoric art - BBC News - Bing video</a:t>
            </a:r>
            <a:endParaRPr lang="en-GB" sz="1200" dirty="0">
              <a:solidFill>
                <a:srgbClr val="FFFF00"/>
              </a:solidFill>
            </a:endParaRPr>
          </a:p>
        </p:txBody>
      </p:sp>
    </p:spTree>
    <p:extLst>
      <p:ext uri="{BB962C8B-B14F-4D97-AF65-F5344CB8AC3E}">
        <p14:creationId xmlns:p14="http://schemas.microsoft.com/office/powerpoint/2010/main" val="42882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heel(1)">
                                      <p:cBhvr>
                                        <p:cTn id="24" dur="20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down)">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E2E0AFE-704B-4CB8-AB9D-D4472787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D99CA-3DB6-45EC-8776-CBA5313EB7EC}"/>
              </a:ext>
            </a:extLst>
          </p:cNvPr>
          <p:cNvSpPr>
            <a:spLocks noGrp="1"/>
          </p:cNvSpPr>
          <p:nvPr>
            <p:ph type="title"/>
          </p:nvPr>
        </p:nvSpPr>
        <p:spPr>
          <a:xfrm>
            <a:off x="821516" y="640263"/>
            <a:ext cx="4911826" cy="1344975"/>
          </a:xfrm>
        </p:spPr>
        <p:txBody>
          <a:bodyPr>
            <a:normAutofit/>
          </a:bodyPr>
          <a:lstStyle/>
          <a:p>
            <a:r>
              <a:rPr lang="en-GB" sz="4000" b="1" dirty="0">
                <a:solidFill>
                  <a:srgbClr val="FFC000"/>
                </a:solidFill>
                <a:latin typeface="Ink Free" panose="03080402000500000000" pitchFamily="66" charset="0"/>
              </a:rPr>
              <a:t>Claude Lorrain </a:t>
            </a:r>
            <a:r>
              <a:rPr lang="en-GB" sz="1800" b="1" dirty="0">
                <a:latin typeface="Ink Free" panose="03080402000500000000" pitchFamily="66" charset="0"/>
              </a:rPr>
              <a:t>1600-1682</a:t>
            </a:r>
          </a:p>
        </p:txBody>
      </p:sp>
      <p:sp>
        <p:nvSpPr>
          <p:cNvPr id="3" name="Text Placeholder 2">
            <a:extLst>
              <a:ext uri="{FF2B5EF4-FFF2-40B4-BE49-F238E27FC236}">
                <a16:creationId xmlns:a16="http://schemas.microsoft.com/office/drawing/2014/main" id="{1D0E5553-7F26-45EF-BC05-0E36A73A1EEC}"/>
              </a:ext>
            </a:extLst>
          </p:cNvPr>
          <p:cNvSpPr>
            <a:spLocks noGrp="1"/>
          </p:cNvSpPr>
          <p:nvPr>
            <p:ph type="body"/>
          </p:nvPr>
        </p:nvSpPr>
        <p:spPr>
          <a:xfrm>
            <a:off x="760527" y="2384587"/>
            <a:ext cx="4911827" cy="2450238"/>
          </a:xfrm>
        </p:spPr>
        <p:txBody>
          <a:bodyPr>
            <a:normAutofit fontScale="70000" lnSpcReduction="20000"/>
          </a:bodyPr>
          <a:lstStyle/>
          <a:p>
            <a:r>
              <a:rPr lang="en-GB" b="1" dirty="0">
                <a:latin typeface="Ink Free" panose="03080402000500000000" pitchFamily="66" charset="0"/>
              </a:rPr>
              <a:t>Strong line to weak line</a:t>
            </a:r>
          </a:p>
          <a:p>
            <a:r>
              <a:rPr lang="en-GB" b="1" dirty="0">
                <a:latin typeface="Ink Free" panose="03080402000500000000" pitchFamily="66" charset="0"/>
              </a:rPr>
              <a:t>Themed</a:t>
            </a:r>
          </a:p>
          <a:p>
            <a:r>
              <a:rPr lang="en-GB" b="1" dirty="0">
                <a:latin typeface="Ink Free" panose="03080402000500000000" pitchFamily="66" charset="0"/>
              </a:rPr>
              <a:t>Structured and composed</a:t>
            </a:r>
          </a:p>
          <a:p>
            <a:r>
              <a:rPr lang="en-GB" b="1" dirty="0">
                <a:latin typeface="Ink Free" panose="03080402000500000000" pitchFamily="66" charset="0"/>
              </a:rPr>
              <a:t>Colours verge on naturalism</a:t>
            </a:r>
          </a:p>
          <a:p>
            <a:r>
              <a:rPr lang="en-GB" b="1" dirty="0">
                <a:latin typeface="Ink Free" panose="03080402000500000000" pitchFamily="66" charset="0"/>
              </a:rPr>
              <a:t>Some </a:t>
            </a:r>
            <a:r>
              <a:rPr lang="en-GB" b="1" dirty="0" err="1">
                <a:latin typeface="Ink Free" panose="03080402000500000000" pitchFamily="66" charset="0"/>
              </a:rPr>
              <a:t>clair</a:t>
            </a:r>
            <a:r>
              <a:rPr lang="en-GB" b="1" dirty="0">
                <a:latin typeface="Ink Free" panose="03080402000500000000" pitchFamily="66" charset="0"/>
              </a:rPr>
              <a:t>-obscure but also light</a:t>
            </a:r>
          </a:p>
        </p:txBody>
      </p:sp>
      <p:pic>
        <p:nvPicPr>
          <p:cNvPr id="5" name="Picture 4" descr="A group of people in a body of water&#10;&#10;Description automatically generated">
            <a:extLst>
              <a:ext uri="{FF2B5EF4-FFF2-40B4-BE49-F238E27FC236}">
                <a16:creationId xmlns:a16="http://schemas.microsoft.com/office/drawing/2014/main" id="{638B2C8D-095D-4580-8F46-CFBA11E00A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8732" y="445136"/>
            <a:ext cx="2555747" cy="1942367"/>
          </a:xfrm>
          <a:prstGeom prst="rect">
            <a:avLst/>
          </a:prstGeom>
        </p:spPr>
      </p:pic>
      <p:pic>
        <p:nvPicPr>
          <p:cNvPr id="9" name="Picture 8" descr="A picture containing outdoor, water, building, boat&#10;&#10;Description automatically generated">
            <a:extLst>
              <a:ext uri="{FF2B5EF4-FFF2-40B4-BE49-F238E27FC236}">
                <a16:creationId xmlns:a16="http://schemas.microsoft.com/office/drawing/2014/main" id="{BDED888B-6F66-4435-8B32-8F1EB04C78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6212" y="448609"/>
            <a:ext cx="2555747" cy="1935978"/>
          </a:xfrm>
          <a:prstGeom prst="rect">
            <a:avLst/>
          </a:prstGeom>
        </p:spPr>
      </p:pic>
      <p:pic>
        <p:nvPicPr>
          <p:cNvPr id="11" name="Picture 10" descr="A tree next to a body of water&#10;&#10;Description automatically generated">
            <a:extLst>
              <a:ext uri="{FF2B5EF4-FFF2-40B4-BE49-F238E27FC236}">
                <a16:creationId xmlns:a16="http://schemas.microsoft.com/office/drawing/2014/main" id="{88E672FE-7310-4DB0-93DD-E326304420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7331" y="2810760"/>
            <a:ext cx="5423409" cy="3823504"/>
          </a:xfrm>
          <a:prstGeom prst="rect">
            <a:avLst/>
          </a:prstGeom>
        </p:spPr>
      </p:pic>
      <p:sp>
        <p:nvSpPr>
          <p:cNvPr id="4" name="TextBox 3">
            <a:extLst>
              <a:ext uri="{FF2B5EF4-FFF2-40B4-BE49-F238E27FC236}">
                <a16:creationId xmlns:a16="http://schemas.microsoft.com/office/drawing/2014/main" id="{4B033FA9-3484-8F17-4957-78D537877B7A}"/>
              </a:ext>
            </a:extLst>
          </p:cNvPr>
          <p:cNvSpPr txBox="1"/>
          <p:nvPr/>
        </p:nvSpPr>
        <p:spPr>
          <a:xfrm>
            <a:off x="9299370" y="2420098"/>
            <a:ext cx="2685484" cy="369332"/>
          </a:xfrm>
          <a:prstGeom prst="rect">
            <a:avLst/>
          </a:prstGeom>
          <a:noFill/>
        </p:spPr>
        <p:txBody>
          <a:bodyPr wrap="square" rtlCol="0">
            <a:spAutoFit/>
          </a:bodyPr>
          <a:lstStyle/>
          <a:p>
            <a:r>
              <a:rPr lang="en-GB" dirty="0">
                <a:latin typeface="Bodoni MT Condensed" panose="02070606080606020203" pitchFamily="18" charset="0"/>
              </a:rPr>
              <a:t>Seaport at Sunset 1639 Claude Lorrain </a:t>
            </a:r>
          </a:p>
        </p:txBody>
      </p:sp>
      <p:sp>
        <p:nvSpPr>
          <p:cNvPr id="6" name="TextBox 5">
            <a:extLst>
              <a:ext uri="{FF2B5EF4-FFF2-40B4-BE49-F238E27FC236}">
                <a16:creationId xmlns:a16="http://schemas.microsoft.com/office/drawing/2014/main" id="{62A52D57-14B9-9141-E687-A2A6D2EE575A}"/>
              </a:ext>
            </a:extLst>
          </p:cNvPr>
          <p:cNvSpPr txBox="1"/>
          <p:nvPr/>
        </p:nvSpPr>
        <p:spPr>
          <a:xfrm>
            <a:off x="6301555" y="2384587"/>
            <a:ext cx="2877480" cy="369332"/>
          </a:xfrm>
          <a:prstGeom prst="rect">
            <a:avLst/>
          </a:prstGeom>
          <a:noFill/>
        </p:spPr>
        <p:txBody>
          <a:bodyPr wrap="square" rtlCol="0">
            <a:spAutoFit/>
          </a:bodyPr>
          <a:lstStyle/>
          <a:p>
            <a:r>
              <a:rPr lang="en-GB" dirty="0">
                <a:latin typeface="Bodoni MT Condensed" panose="02070606080606020203" pitchFamily="18" charset="0"/>
              </a:rPr>
              <a:t>Campagne Romaine c.1639 Claude Lorrain</a:t>
            </a:r>
          </a:p>
        </p:txBody>
      </p:sp>
      <p:sp>
        <p:nvSpPr>
          <p:cNvPr id="7" name="TextBox 6">
            <a:extLst>
              <a:ext uri="{FF2B5EF4-FFF2-40B4-BE49-F238E27FC236}">
                <a16:creationId xmlns:a16="http://schemas.microsoft.com/office/drawing/2014/main" id="{1752B507-82B2-D7BD-BA69-FE4D5D35ADCC}"/>
              </a:ext>
            </a:extLst>
          </p:cNvPr>
          <p:cNvSpPr txBox="1"/>
          <p:nvPr/>
        </p:nvSpPr>
        <p:spPr>
          <a:xfrm>
            <a:off x="6662215" y="6506439"/>
            <a:ext cx="5033639" cy="369332"/>
          </a:xfrm>
          <a:prstGeom prst="rect">
            <a:avLst/>
          </a:prstGeom>
          <a:noFill/>
        </p:spPr>
        <p:txBody>
          <a:bodyPr wrap="square" rtlCol="0">
            <a:spAutoFit/>
          </a:bodyPr>
          <a:lstStyle/>
          <a:p>
            <a:pPr algn="ctr"/>
            <a:r>
              <a:rPr lang="fr-FR" dirty="0">
                <a:latin typeface="Bodoni MT Condensed" panose="02070606080606020203" pitchFamily="18" charset="0"/>
              </a:rPr>
              <a:t>Vue de Delphes Avec Procession </a:t>
            </a:r>
            <a:r>
              <a:rPr lang="en-GB" dirty="0">
                <a:latin typeface="Bodoni MT Condensed" panose="02070606080606020203" pitchFamily="18" charset="0"/>
              </a:rPr>
              <a:t>c.1637 Claude Lorrain</a:t>
            </a:r>
          </a:p>
        </p:txBody>
      </p:sp>
    </p:spTree>
    <p:extLst>
      <p:ext uri="{BB962C8B-B14F-4D97-AF65-F5344CB8AC3E}">
        <p14:creationId xmlns:p14="http://schemas.microsoft.com/office/powerpoint/2010/main" val="91936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heel(1)">
                                      <p:cBhvr>
                                        <p:cTn id="65" dur="20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ppt_x"/>
                                          </p:val>
                                        </p:tav>
                                        <p:tav tm="100000">
                                          <p:val>
                                            <p:strVal val="#ppt_x"/>
                                          </p:val>
                                        </p:tav>
                                      </p:tavLst>
                                    </p:anim>
                                    <p:anim calcmode="lin" valueType="num">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59D0-4A81-FAA5-8795-CCD10C67779D}"/>
              </a:ext>
            </a:extLst>
          </p:cNvPr>
          <p:cNvSpPr>
            <a:spLocks noGrp="1"/>
          </p:cNvSpPr>
          <p:nvPr>
            <p:ph type="title"/>
          </p:nvPr>
        </p:nvSpPr>
        <p:spPr/>
        <p:txBody>
          <a:bodyPr/>
          <a:lstStyle/>
          <a:p>
            <a:r>
              <a:rPr lang="en-GB" sz="4400" b="1" dirty="0">
                <a:solidFill>
                  <a:srgbClr val="FFC000"/>
                </a:solidFill>
                <a:latin typeface="Ink Free" panose="03080402000500000000" pitchFamily="66" charset="0"/>
              </a:rPr>
              <a:t>Claude Lorrain </a:t>
            </a:r>
            <a:r>
              <a:rPr lang="en-GB" sz="3200" b="1" dirty="0">
                <a:latin typeface="Ink Free" panose="03080402000500000000" pitchFamily="66" charset="0"/>
              </a:rPr>
              <a:t>1600-1682</a:t>
            </a:r>
            <a:endParaRPr lang="en-GB" dirty="0"/>
          </a:p>
        </p:txBody>
      </p:sp>
      <p:sp>
        <p:nvSpPr>
          <p:cNvPr id="3" name="Text Placeholder 2">
            <a:extLst>
              <a:ext uri="{FF2B5EF4-FFF2-40B4-BE49-F238E27FC236}">
                <a16:creationId xmlns:a16="http://schemas.microsoft.com/office/drawing/2014/main" id="{DB71B33B-D74F-5668-3B0C-7105E6F12AB4}"/>
              </a:ext>
            </a:extLst>
          </p:cNvPr>
          <p:cNvSpPr>
            <a:spLocks noGrp="1"/>
          </p:cNvSpPr>
          <p:nvPr>
            <p:ph type="body"/>
          </p:nvPr>
        </p:nvSpPr>
        <p:spPr/>
        <p:txBody>
          <a:bodyPr/>
          <a:lstStyle/>
          <a:p>
            <a:endParaRPr lang="en-GB" dirty="0"/>
          </a:p>
        </p:txBody>
      </p:sp>
      <p:pic>
        <p:nvPicPr>
          <p:cNvPr id="1026" name="Picture 2" descr="See the source image">
            <a:extLst>
              <a:ext uri="{FF2B5EF4-FFF2-40B4-BE49-F238E27FC236}">
                <a16:creationId xmlns:a16="http://schemas.microsoft.com/office/drawing/2014/main" id="{66AB6949-6CE5-4BAF-F6C6-8A4C6A24AE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7646" y="144947"/>
            <a:ext cx="8258785" cy="6568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F34ABC-3164-1809-28F2-4CC2DCE8DD69}"/>
              </a:ext>
            </a:extLst>
          </p:cNvPr>
          <p:cNvSpPr txBox="1"/>
          <p:nvPr/>
        </p:nvSpPr>
        <p:spPr>
          <a:xfrm>
            <a:off x="8887545" y="4153710"/>
            <a:ext cx="2354093" cy="1200329"/>
          </a:xfrm>
          <a:prstGeom prst="rect">
            <a:avLst/>
          </a:prstGeom>
          <a:noFill/>
        </p:spPr>
        <p:txBody>
          <a:bodyPr wrap="square" rtlCol="0">
            <a:spAutoFit/>
          </a:bodyPr>
          <a:lstStyle/>
          <a:p>
            <a:r>
              <a:rPr lang="en-GB" sz="2400" dirty="0" err="1">
                <a:latin typeface="Bodoni MT Condensed" panose="02070606080606020203" pitchFamily="18" charset="0"/>
              </a:rPr>
              <a:t>Paysage</a:t>
            </a:r>
            <a:r>
              <a:rPr lang="en-GB" sz="2400" dirty="0">
                <a:latin typeface="Bodoni MT Condensed" panose="02070606080606020203" pitchFamily="18" charset="0"/>
              </a:rPr>
              <a:t> avec </a:t>
            </a:r>
            <a:r>
              <a:rPr lang="en-GB" sz="2400" dirty="0" err="1">
                <a:latin typeface="Bodoni MT Condensed" panose="02070606080606020203" pitchFamily="18" charset="0"/>
              </a:rPr>
              <a:t>Ascagne</a:t>
            </a:r>
            <a:r>
              <a:rPr lang="en-GB" sz="2400" dirty="0">
                <a:latin typeface="Bodoni MT Condensed" panose="02070606080606020203" pitchFamily="18" charset="0"/>
              </a:rPr>
              <a:t>, </a:t>
            </a:r>
            <a:r>
              <a:rPr lang="en-GB" sz="2400" dirty="0" err="1">
                <a:latin typeface="Bodoni MT Condensed" panose="02070606080606020203" pitchFamily="18" charset="0"/>
              </a:rPr>
              <a:t>tir</a:t>
            </a:r>
            <a:r>
              <a:rPr lang="en-GB" sz="2400" dirty="0">
                <a:latin typeface="Bodoni MT Condensed" panose="02070606080606020203" pitchFamily="18" charset="0"/>
              </a:rPr>
              <a:t> au </a:t>
            </a:r>
            <a:r>
              <a:rPr lang="en-GB" sz="2400" dirty="0" err="1">
                <a:latin typeface="Bodoni MT Condensed" panose="02070606080606020203" pitchFamily="18" charset="0"/>
              </a:rPr>
              <a:t>cerf</a:t>
            </a:r>
            <a:r>
              <a:rPr lang="en-GB" sz="2400" dirty="0">
                <a:latin typeface="Bodoni MT Condensed" panose="02070606080606020203" pitchFamily="18" charset="0"/>
              </a:rPr>
              <a:t>  de Sylvia 1682 Claude Lorrain</a:t>
            </a:r>
          </a:p>
        </p:txBody>
      </p:sp>
      <p:sp>
        <p:nvSpPr>
          <p:cNvPr id="8" name="TextBox 7">
            <a:extLst>
              <a:ext uri="{FF2B5EF4-FFF2-40B4-BE49-F238E27FC236}">
                <a16:creationId xmlns:a16="http://schemas.microsoft.com/office/drawing/2014/main" id="{1DE31FC5-D31E-2F30-8347-1AD09BA9A93A}"/>
              </a:ext>
            </a:extLst>
          </p:cNvPr>
          <p:cNvSpPr txBox="1"/>
          <p:nvPr/>
        </p:nvSpPr>
        <p:spPr>
          <a:xfrm>
            <a:off x="10573514" y="4958726"/>
            <a:ext cx="1336249" cy="1754326"/>
          </a:xfrm>
          <a:prstGeom prst="rect">
            <a:avLst/>
          </a:prstGeom>
          <a:noFill/>
        </p:spPr>
        <p:txBody>
          <a:bodyPr wrap="square">
            <a:spAutoFit/>
          </a:bodyPr>
          <a:lstStyle/>
          <a:p>
            <a:r>
              <a:rPr lang="en-GB" sz="1200" dirty="0">
                <a:hlinkClick r:id="rId3"/>
              </a:rPr>
              <a:t>https://www.bing.com/videos/search?q=claude+lorrain&amp;&amp;view=detail&amp;mid=10C43F53D1FEE209809C10C43F53D1FEE209809C&amp;&amp;FORM=VDRVRV</a:t>
            </a:r>
            <a:endParaRPr lang="en-GB" sz="1200" dirty="0"/>
          </a:p>
        </p:txBody>
      </p:sp>
      <p:sp>
        <p:nvSpPr>
          <p:cNvPr id="5" name="TextBox 4">
            <a:extLst>
              <a:ext uri="{FF2B5EF4-FFF2-40B4-BE49-F238E27FC236}">
                <a16:creationId xmlns:a16="http://schemas.microsoft.com/office/drawing/2014/main" id="{C333D272-8B1A-F491-6719-43EF7E1505B6}"/>
              </a:ext>
            </a:extLst>
          </p:cNvPr>
          <p:cNvSpPr txBox="1"/>
          <p:nvPr/>
        </p:nvSpPr>
        <p:spPr>
          <a:xfrm>
            <a:off x="8887545" y="749030"/>
            <a:ext cx="3203936" cy="1754326"/>
          </a:xfrm>
          <a:prstGeom prst="rect">
            <a:avLst/>
          </a:prstGeom>
          <a:noFill/>
        </p:spPr>
        <p:txBody>
          <a:bodyPr wrap="square" rtlCol="0">
            <a:spAutoFit/>
          </a:bodyPr>
          <a:lstStyle/>
          <a:p>
            <a:r>
              <a:rPr lang="en-GB" b="0" i="0" dirty="0">
                <a:effectLst/>
                <a:latin typeface="Bodoni MT" panose="02070603080606020203" pitchFamily="18" charset="0"/>
              </a:rPr>
              <a:t>“So great was Claude's influence that JMW Turner stipulated in his will that his works hang alongside Claude's in the National Gallery, London”</a:t>
            </a:r>
            <a:endParaRPr lang="en-GB" dirty="0">
              <a:latin typeface="Bodoni MT" panose="02070603080606020203" pitchFamily="18" charset="0"/>
            </a:endParaRPr>
          </a:p>
        </p:txBody>
      </p:sp>
      <p:sp>
        <p:nvSpPr>
          <p:cNvPr id="7" name="TextBox 6">
            <a:extLst>
              <a:ext uri="{FF2B5EF4-FFF2-40B4-BE49-F238E27FC236}">
                <a16:creationId xmlns:a16="http://schemas.microsoft.com/office/drawing/2014/main" id="{91B9D839-2484-880B-3110-CD39328579B5}"/>
              </a:ext>
            </a:extLst>
          </p:cNvPr>
          <p:cNvSpPr txBox="1"/>
          <p:nvPr/>
        </p:nvSpPr>
        <p:spPr>
          <a:xfrm>
            <a:off x="8887545" y="3290499"/>
            <a:ext cx="6094520" cy="276999"/>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Poussin, Landscape with St. John - Bing video</a:t>
            </a:r>
            <a:endParaRPr lang="en-GB" sz="1200" dirty="0">
              <a:solidFill>
                <a:srgbClr val="FFFF00"/>
              </a:solidFill>
            </a:endParaRPr>
          </a:p>
        </p:txBody>
      </p:sp>
    </p:spTree>
    <p:extLst>
      <p:ext uri="{BB962C8B-B14F-4D97-AF65-F5344CB8AC3E}">
        <p14:creationId xmlns:p14="http://schemas.microsoft.com/office/powerpoint/2010/main" val="23883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CF55-B8B4-B5D9-2562-5F8D4A07B875}"/>
              </a:ext>
            </a:extLst>
          </p:cNvPr>
          <p:cNvSpPr>
            <a:spLocks noGrp="1"/>
          </p:cNvSpPr>
          <p:nvPr>
            <p:ph type="title"/>
          </p:nvPr>
        </p:nvSpPr>
        <p:spPr/>
        <p:txBody>
          <a:bodyPr/>
          <a:lstStyle/>
          <a:p>
            <a:r>
              <a:rPr lang="en-GB" dirty="0">
                <a:latin typeface="Bodoni MT" panose="02070603080606020203" pitchFamily="18" charset="0"/>
              </a:rPr>
              <a:t>Unfair Comparison</a:t>
            </a:r>
          </a:p>
        </p:txBody>
      </p:sp>
      <p:sp>
        <p:nvSpPr>
          <p:cNvPr id="3" name="Text Placeholder 2">
            <a:extLst>
              <a:ext uri="{FF2B5EF4-FFF2-40B4-BE49-F238E27FC236}">
                <a16:creationId xmlns:a16="http://schemas.microsoft.com/office/drawing/2014/main" id="{D77D6246-F48F-0A9E-384F-3B807E89EC65}"/>
              </a:ext>
            </a:extLst>
          </p:cNvPr>
          <p:cNvSpPr>
            <a:spLocks noGrp="1"/>
          </p:cNvSpPr>
          <p:nvPr>
            <p:ph type="body"/>
          </p:nvPr>
        </p:nvSpPr>
        <p:spPr/>
        <p:txBody>
          <a:bodyPr/>
          <a:lstStyle/>
          <a:p>
            <a:endParaRPr lang="en-GB" dirty="0"/>
          </a:p>
        </p:txBody>
      </p:sp>
      <p:pic>
        <p:nvPicPr>
          <p:cNvPr id="4100" name="Picture 4" descr="See the source image">
            <a:extLst>
              <a:ext uri="{FF2B5EF4-FFF2-40B4-BE49-F238E27FC236}">
                <a16:creationId xmlns:a16="http://schemas.microsoft.com/office/drawing/2014/main" id="{7ED2502A-F030-CFBA-6CC8-A042A4FF9C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35" y="1481446"/>
            <a:ext cx="5951385" cy="4323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B418D5-EE50-664E-B4D8-9782B11C482D}"/>
              </a:ext>
            </a:extLst>
          </p:cNvPr>
          <p:cNvSpPr txBox="1"/>
          <p:nvPr/>
        </p:nvSpPr>
        <p:spPr>
          <a:xfrm>
            <a:off x="163790" y="6108970"/>
            <a:ext cx="5497708" cy="369332"/>
          </a:xfrm>
          <a:prstGeom prst="rect">
            <a:avLst/>
          </a:prstGeom>
          <a:noFill/>
        </p:spPr>
        <p:txBody>
          <a:bodyPr wrap="square" rtlCol="0">
            <a:spAutoFit/>
          </a:bodyPr>
          <a:lstStyle/>
          <a:p>
            <a:pPr algn="ctr"/>
            <a:r>
              <a:rPr lang="en-GB" dirty="0">
                <a:latin typeface="Bodoni MT Condensed" panose="02070606080606020203" pitchFamily="18" charset="0"/>
              </a:rPr>
              <a:t>Summer (Ruth and Boaz) Nicolas Poussin c.1664</a:t>
            </a:r>
          </a:p>
        </p:txBody>
      </p:sp>
      <p:pic>
        <p:nvPicPr>
          <p:cNvPr id="4102" name="Picture 6" descr="See the source image">
            <a:extLst>
              <a:ext uri="{FF2B5EF4-FFF2-40B4-BE49-F238E27FC236}">
                <a16:creationId xmlns:a16="http://schemas.microsoft.com/office/drawing/2014/main" id="{CD21B6B5-47BA-4DEA-5D89-7C71E55B97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2381" y="1481446"/>
            <a:ext cx="5863149" cy="4338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48531C-CECD-8CB2-4BAF-0A3177B77ABB}"/>
              </a:ext>
            </a:extLst>
          </p:cNvPr>
          <p:cNvSpPr txBox="1"/>
          <p:nvPr/>
        </p:nvSpPr>
        <p:spPr>
          <a:xfrm>
            <a:off x="6332706" y="6089515"/>
            <a:ext cx="5497709" cy="369332"/>
          </a:xfrm>
          <a:prstGeom prst="rect">
            <a:avLst/>
          </a:prstGeom>
          <a:noFill/>
        </p:spPr>
        <p:txBody>
          <a:bodyPr wrap="square" rtlCol="0">
            <a:spAutoFit/>
          </a:bodyPr>
          <a:lstStyle/>
          <a:p>
            <a:pPr algn="ctr"/>
            <a:r>
              <a:rPr lang="en-GB" dirty="0">
                <a:latin typeface="Bodoni MT Condensed" panose="02070606080606020203" pitchFamily="18" charset="0"/>
              </a:rPr>
              <a:t>Vue d’un Port de Mer Claude Lorrain c.1640</a:t>
            </a:r>
          </a:p>
        </p:txBody>
      </p:sp>
      <p:sp>
        <p:nvSpPr>
          <p:cNvPr id="7" name="TextBox 6">
            <a:extLst>
              <a:ext uri="{FF2B5EF4-FFF2-40B4-BE49-F238E27FC236}">
                <a16:creationId xmlns:a16="http://schemas.microsoft.com/office/drawing/2014/main" id="{37122178-9C8B-3865-4B5D-720A85E80861}"/>
              </a:ext>
            </a:extLst>
          </p:cNvPr>
          <p:cNvSpPr txBox="1"/>
          <p:nvPr/>
        </p:nvSpPr>
        <p:spPr>
          <a:xfrm>
            <a:off x="2720481" y="6478302"/>
            <a:ext cx="6638278" cy="276999"/>
          </a:xfrm>
          <a:prstGeom prst="rect">
            <a:avLst/>
          </a:prstGeom>
          <a:noFill/>
        </p:spPr>
        <p:txBody>
          <a:bodyPr wrap="square">
            <a:spAutoFit/>
          </a:bodyPr>
          <a:lstStyle/>
          <a:p>
            <a:r>
              <a:rPr lang="en-GB" sz="1200" dirty="0">
                <a:solidFill>
                  <a:srgbClr val="00B050"/>
                </a:solidFill>
                <a:hlinkClick r:id="rId4">
                  <a:extLst>
                    <a:ext uri="{A12FA001-AC4F-418D-AE19-62706E023703}">
                      <ahyp:hlinkClr xmlns:ahyp="http://schemas.microsoft.com/office/drawing/2018/hyperlinkcolor" val="tx"/>
                    </a:ext>
                  </a:extLst>
                </a:hlinkClick>
              </a:rPr>
              <a:t>The Complete Louvre Part 29: The French Baroque Part II - Poussin &amp; Claude - YouTube</a:t>
            </a:r>
            <a:endParaRPr lang="en-GB" sz="1200" dirty="0">
              <a:solidFill>
                <a:srgbClr val="00B050"/>
              </a:solidFill>
            </a:endParaRPr>
          </a:p>
        </p:txBody>
      </p:sp>
    </p:spTree>
    <p:extLst>
      <p:ext uri="{BB962C8B-B14F-4D97-AF65-F5344CB8AC3E}">
        <p14:creationId xmlns:p14="http://schemas.microsoft.com/office/powerpoint/2010/main" val="28321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randombar(horizontal)">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barn(inVertical)">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1D10-CF1F-E28D-6246-B8466EA5642A}"/>
              </a:ext>
            </a:extLst>
          </p:cNvPr>
          <p:cNvSpPr>
            <a:spLocks noGrp="1"/>
          </p:cNvSpPr>
          <p:nvPr>
            <p:ph type="title"/>
          </p:nvPr>
        </p:nvSpPr>
        <p:spPr/>
        <p:txBody>
          <a:bodyPr/>
          <a:lstStyle/>
          <a:p>
            <a:r>
              <a:rPr lang="en-GB" dirty="0"/>
              <a:t>Unfair Comparison </a:t>
            </a:r>
          </a:p>
        </p:txBody>
      </p:sp>
      <p:sp>
        <p:nvSpPr>
          <p:cNvPr id="3" name="Text Placeholder 2">
            <a:extLst>
              <a:ext uri="{FF2B5EF4-FFF2-40B4-BE49-F238E27FC236}">
                <a16:creationId xmlns:a16="http://schemas.microsoft.com/office/drawing/2014/main" id="{69648C59-92E0-33AB-01D8-83B750AED106}"/>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90D51BCD-07A6-46CF-0CA3-7DCFB6953C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138" y="1709090"/>
            <a:ext cx="5923862" cy="43685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orning in the Harbour&quot; Claude Lorrain - Artwork on USEUM">
            <a:extLst>
              <a:ext uri="{FF2B5EF4-FFF2-40B4-BE49-F238E27FC236}">
                <a16:creationId xmlns:a16="http://schemas.microsoft.com/office/drawing/2014/main" id="{B06F9B46-1390-650D-6294-EA25286DBA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8140" y="1719742"/>
            <a:ext cx="5716310" cy="4357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384CB0-E950-95BA-7494-2924C3E76AE8}"/>
              </a:ext>
            </a:extLst>
          </p:cNvPr>
          <p:cNvSpPr txBox="1"/>
          <p:nvPr/>
        </p:nvSpPr>
        <p:spPr>
          <a:xfrm>
            <a:off x="609480" y="6088312"/>
            <a:ext cx="5311926" cy="369332"/>
          </a:xfrm>
          <a:prstGeom prst="rect">
            <a:avLst/>
          </a:prstGeom>
          <a:noFill/>
        </p:spPr>
        <p:txBody>
          <a:bodyPr wrap="square" rtlCol="0">
            <a:spAutoFit/>
          </a:bodyPr>
          <a:lstStyle/>
          <a:p>
            <a:pPr algn="ctr"/>
            <a:r>
              <a:rPr lang="en-GB" dirty="0">
                <a:latin typeface="Bodoni MT" panose="02070603080606020203" pitchFamily="18" charset="0"/>
              </a:rPr>
              <a:t>JMW Turner 1775-1851</a:t>
            </a:r>
          </a:p>
        </p:txBody>
      </p:sp>
      <p:sp>
        <p:nvSpPr>
          <p:cNvPr id="5" name="TextBox 4">
            <a:extLst>
              <a:ext uri="{FF2B5EF4-FFF2-40B4-BE49-F238E27FC236}">
                <a16:creationId xmlns:a16="http://schemas.microsoft.com/office/drawing/2014/main" id="{17959623-445E-CB7F-D4C2-306BD89AF35C}"/>
              </a:ext>
            </a:extLst>
          </p:cNvPr>
          <p:cNvSpPr txBox="1"/>
          <p:nvPr/>
        </p:nvSpPr>
        <p:spPr>
          <a:xfrm>
            <a:off x="7155402" y="6215068"/>
            <a:ext cx="4341181" cy="369332"/>
          </a:xfrm>
          <a:prstGeom prst="rect">
            <a:avLst/>
          </a:prstGeom>
          <a:noFill/>
        </p:spPr>
        <p:txBody>
          <a:bodyPr wrap="square" rtlCol="0">
            <a:spAutoFit/>
          </a:bodyPr>
          <a:lstStyle/>
          <a:p>
            <a:pPr algn="ctr"/>
            <a:r>
              <a:rPr lang="en-GB" dirty="0">
                <a:latin typeface="Bodoni MT" panose="02070603080606020203" pitchFamily="18" charset="0"/>
              </a:rPr>
              <a:t>Claude Lorrain 1600-1682</a:t>
            </a:r>
          </a:p>
        </p:txBody>
      </p:sp>
      <p:sp>
        <p:nvSpPr>
          <p:cNvPr id="7" name="TextBox 6">
            <a:extLst>
              <a:ext uri="{FF2B5EF4-FFF2-40B4-BE49-F238E27FC236}">
                <a16:creationId xmlns:a16="http://schemas.microsoft.com/office/drawing/2014/main" id="{0D7939B4-8437-5533-84D2-5FB247DC7F5E}"/>
              </a:ext>
            </a:extLst>
          </p:cNvPr>
          <p:cNvSpPr txBox="1"/>
          <p:nvPr/>
        </p:nvSpPr>
        <p:spPr>
          <a:xfrm>
            <a:off x="6465163" y="738608"/>
            <a:ext cx="6094520" cy="369332"/>
          </a:xfrm>
          <a:prstGeom prst="rect">
            <a:avLst/>
          </a:prstGeom>
          <a:noFill/>
        </p:spPr>
        <p:txBody>
          <a:bodyPr wrap="square">
            <a:spAutoFit/>
          </a:bodyPr>
          <a:lstStyle/>
          <a:p>
            <a:r>
              <a:rPr lang="en-GB" dirty="0">
                <a:hlinkClick r:id="rId4"/>
              </a:rPr>
              <a:t>Turner Inspired at the National Gallery - YouTube</a:t>
            </a:r>
            <a:endParaRPr lang="en-GB" dirty="0"/>
          </a:p>
        </p:txBody>
      </p:sp>
    </p:spTree>
    <p:extLst>
      <p:ext uri="{BB962C8B-B14F-4D97-AF65-F5344CB8AC3E}">
        <p14:creationId xmlns:p14="http://schemas.microsoft.com/office/powerpoint/2010/main" val="42893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randombar(horizontal)">
                                      <p:cBhvr>
                                        <p:cTn id="18" dur="500"/>
                                        <p:tgtEl>
                                          <p:spTgt spid="20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B2EA0-5B6A-9E42-6092-708C716C6DE0}"/>
              </a:ext>
            </a:extLst>
          </p:cNvPr>
          <p:cNvSpPr>
            <a:spLocks noGrp="1"/>
          </p:cNvSpPr>
          <p:nvPr>
            <p:ph type="title"/>
          </p:nvPr>
        </p:nvSpPr>
        <p:spPr/>
        <p:txBody>
          <a:bodyPr/>
          <a:lstStyle/>
          <a:p>
            <a:r>
              <a:rPr lang="en-GB" dirty="0">
                <a:latin typeface="Bodoni MT" panose="02070603080606020203" pitchFamily="18" charset="0"/>
              </a:rPr>
              <a:t>François</a:t>
            </a:r>
            <a:r>
              <a:rPr lang="en-GB" sz="1800" dirty="0">
                <a:latin typeface="Bodoni MT" panose="02070603080606020203" pitchFamily="18" charset="0"/>
              </a:rPr>
              <a:t> (1604-1669) and </a:t>
            </a:r>
            <a:r>
              <a:rPr lang="en-GB" dirty="0">
                <a:latin typeface="Bodoni MT" panose="02070603080606020203" pitchFamily="18" charset="0"/>
              </a:rPr>
              <a:t>Michel </a:t>
            </a:r>
            <a:r>
              <a:rPr lang="en-GB" sz="1800" dirty="0">
                <a:latin typeface="Bodoni MT" panose="02070603080606020203" pitchFamily="18" charset="0"/>
              </a:rPr>
              <a:t>(1614-1686) </a:t>
            </a:r>
            <a:r>
              <a:rPr lang="en-GB" dirty="0" err="1">
                <a:latin typeface="Bodoni MT" panose="02070603080606020203" pitchFamily="18" charset="0"/>
              </a:rPr>
              <a:t>Anguier</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CFBB3562-EFAD-3144-450A-88B34A7F5F14}"/>
              </a:ext>
            </a:extLst>
          </p:cNvPr>
          <p:cNvSpPr>
            <a:spLocks noGrp="1"/>
          </p:cNvSpPr>
          <p:nvPr>
            <p:ph type="body"/>
          </p:nvPr>
        </p:nvSpPr>
        <p:spPr>
          <a:xfrm>
            <a:off x="609480" y="2013081"/>
            <a:ext cx="5976146" cy="3976560"/>
          </a:xfrm>
        </p:spPr>
        <p:txBody>
          <a:bodyPr>
            <a:normAutofit fontScale="77500" lnSpcReduction="20000"/>
          </a:bodyPr>
          <a:lstStyle/>
          <a:p>
            <a:r>
              <a:rPr lang="en-GB" dirty="0">
                <a:latin typeface="Bodoni MT" panose="02070603080606020203" pitchFamily="18" charset="0"/>
              </a:rPr>
              <a:t>Brothers who worked together in France</a:t>
            </a:r>
          </a:p>
          <a:p>
            <a:r>
              <a:rPr lang="en-GB" dirty="0">
                <a:latin typeface="Bodoni MT" panose="02070603080606020203" pitchFamily="18" charset="0"/>
              </a:rPr>
              <a:t>Francois travelled to Flanders and to Italy</a:t>
            </a:r>
          </a:p>
          <a:p>
            <a:r>
              <a:rPr lang="en-GB" dirty="0">
                <a:latin typeface="Bodoni MT" panose="02070603080606020203" pitchFamily="18" charset="0"/>
              </a:rPr>
              <a:t>The two brothers were commissioned together to work in England</a:t>
            </a:r>
          </a:p>
          <a:p>
            <a:r>
              <a:rPr lang="en-GB" dirty="0">
                <a:latin typeface="Bodoni MT" panose="02070603080606020203" pitchFamily="18" charset="0"/>
              </a:rPr>
              <a:t>Back in France they work on the funeral monument for the Duke of Montmorency </a:t>
            </a:r>
          </a:p>
        </p:txBody>
      </p:sp>
      <p:pic>
        <p:nvPicPr>
          <p:cNvPr id="1026" name="Picture 2">
            <a:extLst>
              <a:ext uri="{FF2B5EF4-FFF2-40B4-BE49-F238E27FC236}">
                <a16:creationId xmlns:a16="http://schemas.microsoft.com/office/drawing/2014/main" id="{C7BDECF4-60A5-D3CE-4F4A-1040A26AEB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649" y="1386508"/>
            <a:ext cx="6755351" cy="4084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DECB2E-A511-26DE-6FDC-E97ADCED013D}"/>
              </a:ext>
            </a:extLst>
          </p:cNvPr>
          <p:cNvSpPr txBox="1"/>
          <p:nvPr/>
        </p:nvSpPr>
        <p:spPr>
          <a:xfrm>
            <a:off x="5836596" y="5668628"/>
            <a:ext cx="5744604" cy="369332"/>
          </a:xfrm>
          <a:prstGeom prst="rect">
            <a:avLst/>
          </a:prstGeom>
          <a:noFill/>
        </p:spPr>
        <p:txBody>
          <a:bodyPr wrap="square" rtlCol="0">
            <a:spAutoFit/>
          </a:bodyPr>
          <a:lstStyle/>
          <a:p>
            <a:pPr algn="ctr"/>
            <a:r>
              <a:rPr lang="fr-FR" dirty="0">
                <a:latin typeface="Bodoni MT Condensed" panose="02070606080606020203" pitchFamily="18" charset="0"/>
              </a:rPr>
              <a:t>Monument Funéraire de Jacques de Souvré c.1665 François et Michel Anguier</a:t>
            </a:r>
          </a:p>
        </p:txBody>
      </p:sp>
    </p:spTree>
    <p:extLst>
      <p:ext uri="{BB962C8B-B14F-4D97-AF65-F5344CB8AC3E}">
        <p14:creationId xmlns:p14="http://schemas.microsoft.com/office/powerpoint/2010/main" val="13765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barn(inVertical)">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E048-2F3C-235C-2098-697B269D9221}"/>
              </a:ext>
            </a:extLst>
          </p:cNvPr>
          <p:cNvSpPr>
            <a:spLocks noGrp="1"/>
          </p:cNvSpPr>
          <p:nvPr>
            <p:ph type="title"/>
          </p:nvPr>
        </p:nvSpPr>
        <p:spPr/>
        <p:txBody>
          <a:bodyPr/>
          <a:lstStyle/>
          <a:p>
            <a:r>
              <a:rPr lang="en-GB" dirty="0">
                <a:latin typeface="Bodoni MT" panose="02070603080606020203" pitchFamily="18" charset="0"/>
              </a:rPr>
              <a:t>Thomas </a:t>
            </a:r>
            <a:r>
              <a:rPr lang="en-GB" sz="1800" dirty="0">
                <a:latin typeface="Bodoni MT" panose="02070603080606020203" pitchFamily="18" charset="0"/>
              </a:rPr>
              <a:t>(1574-1637) and </a:t>
            </a:r>
            <a:r>
              <a:rPr lang="en-GB" dirty="0">
                <a:latin typeface="Bodoni MT" panose="02070603080606020203" pitchFamily="18" charset="0"/>
              </a:rPr>
              <a:t>Barthélémy </a:t>
            </a:r>
            <a:r>
              <a:rPr lang="en-GB" sz="1800" dirty="0">
                <a:latin typeface="Bodoni MT" panose="02070603080606020203" pitchFamily="18" charset="0"/>
              </a:rPr>
              <a:t>(1610-1650) </a:t>
            </a:r>
            <a:r>
              <a:rPr lang="en-GB" dirty="0">
                <a:latin typeface="Bodoni MT" panose="02070603080606020203" pitchFamily="18" charset="0"/>
              </a:rPr>
              <a:t>Boudin</a:t>
            </a:r>
          </a:p>
        </p:txBody>
      </p:sp>
      <p:sp>
        <p:nvSpPr>
          <p:cNvPr id="3" name="Text Placeholder 2">
            <a:extLst>
              <a:ext uri="{FF2B5EF4-FFF2-40B4-BE49-F238E27FC236}">
                <a16:creationId xmlns:a16="http://schemas.microsoft.com/office/drawing/2014/main" id="{5D65FB4E-0300-FF60-FF8A-94778F8BB9ED}"/>
              </a:ext>
            </a:extLst>
          </p:cNvPr>
          <p:cNvSpPr>
            <a:spLocks noGrp="1"/>
          </p:cNvSpPr>
          <p:nvPr>
            <p:ph type="body"/>
          </p:nvPr>
        </p:nvSpPr>
        <p:spPr>
          <a:xfrm>
            <a:off x="609480" y="1604520"/>
            <a:ext cx="4731005" cy="3976560"/>
          </a:xfrm>
        </p:spPr>
        <p:txBody>
          <a:bodyPr/>
          <a:lstStyle/>
          <a:p>
            <a:r>
              <a:rPr lang="en-GB" sz="3200" dirty="0">
                <a:latin typeface="Bodoni MT" panose="02070603080606020203" pitchFamily="18" charset="0"/>
              </a:rPr>
              <a:t>Father and son coming from a family of sculptors</a:t>
            </a:r>
          </a:p>
          <a:p>
            <a:r>
              <a:rPr lang="en-GB" sz="3200" dirty="0">
                <a:latin typeface="Bodoni MT" panose="02070603080606020203" pitchFamily="18" charset="0"/>
              </a:rPr>
              <a:t>Thomas was also a master painter for the king of France</a:t>
            </a:r>
          </a:p>
          <a:p>
            <a:r>
              <a:rPr lang="en-GB" sz="3200" dirty="0">
                <a:latin typeface="Bodoni MT" panose="02070603080606020203" pitchFamily="18" charset="0"/>
              </a:rPr>
              <a:t>Father and son worked together in Paris on various projects</a:t>
            </a:r>
          </a:p>
        </p:txBody>
      </p:sp>
      <p:pic>
        <p:nvPicPr>
          <p:cNvPr id="2050" name="Picture 2" descr="See the source image">
            <a:extLst>
              <a:ext uri="{FF2B5EF4-FFF2-40B4-BE49-F238E27FC236}">
                <a16:creationId xmlns:a16="http://schemas.microsoft.com/office/drawing/2014/main" id="{6470A094-F39F-DB4C-974D-182D016121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01976" y="1241799"/>
            <a:ext cx="3521412" cy="4702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B53F0446-F35A-9B7D-3182-75941FD90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480" y="1187998"/>
            <a:ext cx="5712652" cy="4760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3F4DD2-B0C2-0064-2631-F42D9DF547DB}"/>
              </a:ext>
            </a:extLst>
          </p:cNvPr>
          <p:cNvSpPr txBox="1"/>
          <p:nvPr/>
        </p:nvSpPr>
        <p:spPr>
          <a:xfrm>
            <a:off x="8501976" y="6164006"/>
            <a:ext cx="3789575" cy="369332"/>
          </a:xfrm>
          <a:prstGeom prst="rect">
            <a:avLst/>
          </a:prstGeom>
          <a:noFill/>
        </p:spPr>
        <p:txBody>
          <a:bodyPr wrap="square" rtlCol="0">
            <a:spAutoFit/>
          </a:bodyPr>
          <a:lstStyle/>
          <a:p>
            <a:pPr algn="ctr"/>
            <a:r>
              <a:rPr lang="en-GB" dirty="0">
                <a:latin typeface="Bodoni MT Condensed" panose="02070606080606020203" pitchFamily="18" charset="0"/>
              </a:rPr>
              <a:t>Madeleine Marchand Boudin Père et Fils c.1628</a:t>
            </a:r>
          </a:p>
        </p:txBody>
      </p:sp>
      <p:sp>
        <p:nvSpPr>
          <p:cNvPr id="6" name="TextBox 5">
            <a:extLst>
              <a:ext uri="{FF2B5EF4-FFF2-40B4-BE49-F238E27FC236}">
                <a16:creationId xmlns:a16="http://schemas.microsoft.com/office/drawing/2014/main" id="{EF18DD90-9889-50A4-5F3A-E7D261AB0DB4}"/>
              </a:ext>
            </a:extLst>
          </p:cNvPr>
          <p:cNvSpPr txBox="1"/>
          <p:nvPr/>
        </p:nvSpPr>
        <p:spPr>
          <a:xfrm>
            <a:off x="703752" y="6164006"/>
            <a:ext cx="5524107" cy="369332"/>
          </a:xfrm>
          <a:prstGeom prst="rect">
            <a:avLst/>
          </a:prstGeom>
          <a:noFill/>
        </p:spPr>
        <p:txBody>
          <a:bodyPr wrap="square" rtlCol="0">
            <a:spAutoFit/>
          </a:bodyPr>
          <a:lstStyle/>
          <a:p>
            <a:pPr algn="ctr"/>
            <a:r>
              <a:rPr lang="fr-FR" dirty="0">
                <a:latin typeface="Bodoni MT Condensed" panose="02070606080606020203" pitchFamily="18" charset="0"/>
              </a:rPr>
              <a:t>Apôtres et Madeleine Boudin Père et Fils 1630</a:t>
            </a:r>
          </a:p>
        </p:txBody>
      </p:sp>
    </p:spTree>
    <p:extLst>
      <p:ext uri="{BB962C8B-B14F-4D97-AF65-F5344CB8AC3E}">
        <p14:creationId xmlns:p14="http://schemas.microsoft.com/office/powerpoint/2010/main" val="418189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arn(inVertical)">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heel(1)">
                                      <p:cBhvr>
                                        <p:cTn id="42" dur="20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3DFB-A53F-EC59-20E7-9AB28CBCCE8D}"/>
              </a:ext>
            </a:extLst>
          </p:cNvPr>
          <p:cNvSpPr>
            <a:spLocks noGrp="1"/>
          </p:cNvSpPr>
          <p:nvPr>
            <p:ph type="title"/>
          </p:nvPr>
        </p:nvSpPr>
        <p:spPr/>
        <p:txBody>
          <a:bodyPr/>
          <a:lstStyle/>
          <a:p>
            <a:r>
              <a:rPr lang="en-GB" dirty="0">
                <a:latin typeface="Bodoni MT" panose="02070603080606020203" pitchFamily="18" charset="0"/>
              </a:rPr>
              <a:t>Michel </a:t>
            </a:r>
            <a:r>
              <a:rPr lang="en-GB" sz="1800" dirty="0">
                <a:latin typeface="Bodoni MT" panose="02070603080606020203" pitchFamily="18" charset="0"/>
              </a:rPr>
              <a:t>(1585-1645) </a:t>
            </a:r>
            <a:r>
              <a:rPr lang="en-GB" dirty="0">
                <a:latin typeface="Bodoni MT" panose="02070603080606020203" pitchFamily="18" charset="0"/>
              </a:rPr>
              <a:t>and Michel II </a:t>
            </a:r>
            <a:r>
              <a:rPr lang="en-GB" sz="1800" dirty="0">
                <a:latin typeface="Bodoni MT" panose="02070603080606020203" pitchFamily="18" charset="0"/>
              </a:rPr>
              <a:t>(1609-1679) </a:t>
            </a:r>
            <a:r>
              <a:rPr lang="en-GB" dirty="0">
                <a:latin typeface="Bodoni MT" panose="02070603080606020203" pitchFamily="18" charset="0"/>
              </a:rPr>
              <a:t>Bourdin</a:t>
            </a:r>
          </a:p>
        </p:txBody>
      </p:sp>
      <p:sp>
        <p:nvSpPr>
          <p:cNvPr id="3" name="Text Placeholder 2">
            <a:extLst>
              <a:ext uri="{FF2B5EF4-FFF2-40B4-BE49-F238E27FC236}">
                <a16:creationId xmlns:a16="http://schemas.microsoft.com/office/drawing/2014/main" id="{B89FA612-82D7-F506-239D-19FBF75CA7BA}"/>
              </a:ext>
            </a:extLst>
          </p:cNvPr>
          <p:cNvSpPr>
            <a:spLocks noGrp="1"/>
          </p:cNvSpPr>
          <p:nvPr>
            <p:ph type="body"/>
          </p:nvPr>
        </p:nvSpPr>
        <p:spPr>
          <a:xfrm>
            <a:off x="521931" y="1896350"/>
            <a:ext cx="4935286" cy="3976560"/>
          </a:xfrm>
        </p:spPr>
        <p:txBody>
          <a:bodyPr/>
          <a:lstStyle/>
          <a:p>
            <a:r>
              <a:rPr lang="en-GB" sz="3200" dirty="0">
                <a:latin typeface="Bodoni MT" panose="02070603080606020203" pitchFamily="18" charset="0"/>
              </a:rPr>
              <a:t>Father and Son are from a family of artists</a:t>
            </a:r>
          </a:p>
          <a:p>
            <a:r>
              <a:rPr lang="en-GB" sz="3200" dirty="0">
                <a:latin typeface="Bodoni MT" panose="02070603080606020203" pitchFamily="18" charset="0"/>
              </a:rPr>
              <a:t>Both are employed by a succession of Kings of France  </a:t>
            </a:r>
          </a:p>
          <a:p>
            <a:r>
              <a:rPr lang="en-GB" sz="3200" dirty="0">
                <a:latin typeface="Bodoni MT" panose="02070603080606020203" pitchFamily="18" charset="0"/>
              </a:rPr>
              <a:t>Both worked on Orléans Cathedral</a:t>
            </a:r>
          </a:p>
          <a:p>
            <a:r>
              <a:rPr lang="en-GB" sz="3200" dirty="0">
                <a:latin typeface="Bodoni MT" panose="02070603080606020203" pitchFamily="18" charset="0"/>
              </a:rPr>
              <a:t>Sought after as sculptors</a:t>
            </a:r>
          </a:p>
          <a:p>
            <a:endParaRPr lang="en-GB" dirty="0">
              <a:latin typeface="Bodoni MT" panose="02070603080606020203" pitchFamily="18" charset="0"/>
            </a:endParaRPr>
          </a:p>
          <a:p>
            <a:endParaRPr lang="en-GB" dirty="0">
              <a:latin typeface="Bodoni MT" panose="02070603080606020203" pitchFamily="18" charset="0"/>
            </a:endParaRPr>
          </a:p>
        </p:txBody>
      </p:sp>
      <p:pic>
        <p:nvPicPr>
          <p:cNvPr id="3074" name="Picture 2" descr="Saint Gervais.">
            <a:extLst>
              <a:ext uri="{FF2B5EF4-FFF2-40B4-BE49-F238E27FC236}">
                <a16:creationId xmlns:a16="http://schemas.microsoft.com/office/drawing/2014/main" id="{5AD27E61-903A-A34B-84A9-83AA0878CD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06679" y="109331"/>
            <a:ext cx="3232211" cy="5235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79BF92-C95C-B55C-5A96-094E24D4A7B7}"/>
              </a:ext>
            </a:extLst>
          </p:cNvPr>
          <p:cNvSpPr txBox="1"/>
          <p:nvPr/>
        </p:nvSpPr>
        <p:spPr>
          <a:xfrm>
            <a:off x="8617226" y="5575852"/>
            <a:ext cx="3359426" cy="367748"/>
          </a:xfrm>
          <a:prstGeom prst="rect">
            <a:avLst/>
          </a:prstGeom>
          <a:noFill/>
        </p:spPr>
        <p:txBody>
          <a:bodyPr wrap="square" rtlCol="0">
            <a:spAutoFit/>
          </a:bodyPr>
          <a:lstStyle/>
          <a:p>
            <a:pPr algn="ctr"/>
            <a:r>
              <a:rPr lang="en-GB" dirty="0">
                <a:latin typeface="Bodoni MT Condensed" panose="02070606080606020203" pitchFamily="18" charset="0"/>
              </a:rPr>
              <a:t>St Gervais c.1625 Michel Bourdin Orleans</a:t>
            </a:r>
          </a:p>
        </p:txBody>
      </p:sp>
      <p:pic>
        <p:nvPicPr>
          <p:cNvPr id="3076" name="Picture 4" descr="See the source image">
            <a:extLst>
              <a:ext uri="{FF2B5EF4-FFF2-40B4-BE49-F238E27FC236}">
                <a16:creationId xmlns:a16="http://schemas.microsoft.com/office/drawing/2014/main" id="{65CE6EF9-E5F0-DE71-1BB2-31FBFAFA8E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4775" y="109331"/>
            <a:ext cx="4286250" cy="5667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014F93-F3FE-C2B2-81CF-4D50C9A68EC4}"/>
              </a:ext>
            </a:extLst>
          </p:cNvPr>
          <p:cNvSpPr txBox="1"/>
          <p:nvPr/>
        </p:nvSpPr>
        <p:spPr>
          <a:xfrm>
            <a:off x="3871609" y="5872910"/>
            <a:ext cx="4095344" cy="367748"/>
          </a:xfrm>
          <a:prstGeom prst="rect">
            <a:avLst/>
          </a:prstGeom>
          <a:noFill/>
        </p:spPr>
        <p:txBody>
          <a:bodyPr wrap="square" rtlCol="0">
            <a:spAutoFit/>
          </a:bodyPr>
          <a:lstStyle/>
          <a:p>
            <a:pPr algn="ctr"/>
            <a:r>
              <a:rPr lang="en-GB" dirty="0" err="1">
                <a:latin typeface="Bodoni MT Condensed" panose="02070606080606020203" pitchFamily="18" charset="0"/>
              </a:rPr>
              <a:t>Buste</a:t>
            </a:r>
            <a:r>
              <a:rPr lang="en-GB" dirty="0">
                <a:latin typeface="Bodoni MT Condensed" panose="02070606080606020203" pitchFamily="18" charset="0"/>
              </a:rPr>
              <a:t> de Henri IV Michel Bourdin </a:t>
            </a:r>
            <a:r>
              <a:rPr lang="en-GB" dirty="0" err="1">
                <a:latin typeface="Bodoni MT Condensed" panose="02070606080606020203" pitchFamily="18" charset="0"/>
              </a:rPr>
              <a:t>Pére</a:t>
            </a:r>
            <a:r>
              <a:rPr lang="en-GB" dirty="0">
                <a:latin typeface="Bodoni MT Condensed" panose="02070606080606020203" pitchFamily="18" charset="0"/>
              </a:rPr>
              <a:t> 1610</a:t>
            </a:r>
          </a:p>
        </p:txBody>
      </p:sp>
    </p:spTree>
    <p:extLst>
      <p:ext uri="{BB962C8B-B14F-4D97-AF65-F5344CB8AC3E}">
        <p14:creationId xmlns:p14="http://schemas.microsoft.com/office/powerpoint/2010/main" val="303593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wipe(down)">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074"/>
                                        </p:tgtEl>
                                        <p:attrNameLst>
                                          <p:attrName>style.visibility</p:attrName>
                                        </p:attrNameLst>
                                      </p:cBhvr>
                                      <p:to>
                                        <p:strVal val="visible"/>
                                      </p:to>
                                    </p:set>
                                    <p:animEffect transition="in" filter="wheel(1)">
                                      <p:cBhvr>
                                        <p:cTn id="48" dur="2000"/>
                                        <p:tgtEl>
                                          <p:spTgt spid="307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B28A-9DF4-E6C2-8C2A-874320A2D52D}"/>
              </a:ext>
            </a:extLst>
          </p:cNvPr>
          <p:cNvSpPr>
            <a:spLocks noGrp="1"/>
          </p:cNvSpPr>
          <p:nvPr>
            <p:ph type="title"/>
          </p:nvPr>
        </p:nvSpPr>
        <p:spPr/>
        <p:txBody>
          <a:bodyPr/>
          <a:lstStyle/>
          <a:p>
            <a:r>
              <a:rPr lang="en-GB" dirty="0">
                <a:solidFill>
                  <a:srgbClr val="FFFF00"/>
                </a:solidFill>
                <a:latin typeface="Bodoni MT" panose="02070603080606020203" pitchFamily="18" charset="0"/>
              </a:rPr>
              <a:t>Louise Moillon </a:t>
            </a:r>
            <a:r>
              <a:rPr lang="en-GB" sz="2400" dirty="0">
                <a:solidFill>
                  <a:srgbClr val="FFFF00"/>
                </a:solidFill>
                <a:latin typeface="Bodoni MT" panose="02070603080606020203" pitchFamily="18" charset="0"/>
              </a:rPr>
              <a:t>1610-1696</a:t>
            </a:r>
          </a:p>
        </p:txBody>
      </p:sp>
      <p:sp>
        <p:nvSpPr>
          <p:cNvPr id="3" name="Text Placeholder 2">
            <a:extLst>
              <a:ext uri="{FF2B5EF4-FFF2-40B4-BE49-F238E27FC236}">
                <a16:creationId xmlns:a16="http://schemas.microsoft.com/office/drawing/2014/main" id="{FC11173E-5D9C-8018-3EE9-7536CB39C25A}"/>
              </a:ext>
            </a:extLst>
          </p:cNvPr>
          <p:cNvSpPr>
            <a:spLocks noGrp="1"/>
          </p:cNvSpPr>
          <p:nvPr>
            <p:ph type="body"/>
          </p:nvPr>
        </p:nvSpPr>
        <p:spPr>
          <a:xfrm>
            <a:off x="377352" y="1594792"/>
            <a:ext cx="9118180" cy="3976560"/>
          </a:xfrm>
        </p:spPr>
        <p:txBody>
          <a:bodyPr/>
          <a:lstStyle/>
          <a:p>
            <a:r>
              <a:rPr lang="en-GB" sz="3200" dirty="0">
                <a:solidFill>
                  <a:srgbClr val="FFFF00"/>
                </a:solidFill>
                <a:latin typeface="Bodoni MT" panose="02070603080606020203" pitchFamily="18" charset="0"/>
              </a:rPr>
              <a:t>Came from a Calvinist family of artists and artisans</a:t>
            </a:r>
          </a:p>
          <a:p>
            <a:r>
              <a:rPr lang="en-GB" sz="3200" dirty="0">
                <a:solidFill>
                  <a:srgbClr val="FFFF00"/>
                </a:solidFill>
                <a:latin typeface="Bodoni MT" panose="02070603080606020203" pitchFamily="18" charset="0"/>
              </a:rPr>
              <a:t>Father was a painter but died when Louise was young</a:t>
            </a:r>
          </a:p>
          <a:p>
            <a:r>
              <a:rPr lang="en-GB" sz="3200" dirty="0">
                <a:solidFill>
                  <a:srgbClr val="FFFF00"/>
                </a:solidFill>
                <a:latin typeface="Bodoni MT" panose="02070603080606020203" pitchFamily="18" charset="0"/>
              </a:rPr>
              <a:t>He taught her basics of painting</a:t>
            </a:r>
          </a:p>
          <a:p>
            <a:r>
              <a:rPr lang="en-GB" sz="3200" dirty="0">
                <a:solidFill>
                  <a:srgbClr val="FFFF00"/>
                </a:solidFill>
                <a:latin typeface="Bodoni MT" panose="02070603080606020203" pitchFamily="18" charset="0"/>
              </a:rPr>
              <a:t>Mother remarried to another artist</a:t>
            </a:r>
          </a:p>
          <a:p>
            <a:r>
              <a:rPr lang="en-GB" sz="3200" dirty="0">
                <a:solidFill>
                  <a:srgbClr val="FFFF00"/>
                </a:solidFill>
                <a:latin typeface="Bodoni MT" panose="02070603080606020203" pitchFamily="18" charset="0"/>
              </a:rPr>
              <a:t>He too taught Louise the art of painting</a:t>
            </a:r>
          </a:p>
          <a:p>
            <a:r>
              <a:rPr lang="en-GB" sz="3200" dirty="0">
                <a:solidFill>
                  <a:srgbClr val="FFFF00"/>
                </a:solidFill>
                <a:latin typeface="Bodoni MT" panose="02070603080606020203" pitchFamily="18" charset="0"/>
              </a:rPr>
              <a:t>She painted mainly still-life</a:t>
            </a:r>
          </a:p>
          <a:p>
            <a:r>
              <a:rPr lang="en-GB" sz="3200" dirty="0">
                <a:solidFill>
                  <a:srgbClr val="FFFF00"/>
                </a:solidFill>
                <a:latin typeface="Bodoni MT" panose="02070603080606020203" pitchFamily="18" charset="0"/>
              </a:rPr>
              <a:t>Religious persecutions meant that she had to recant </a:t>
            </a:r>
          </a:p>
          <a:p>
            <a:endParaRPr lang="en-GB" dirty="0"/>
          </a:p>
        </p:txBody>
      </p:sp>
      <p:pic>
        <p:nvPicPr>
          <p:cNvPr id="2050" name="Picture 2" descr="See the source image">
            <a:extLst>
              <a:ext uri="{FF2B5EF4-FFF2-40B4-BE49-F238E27FC236}">
                <a16:creationId xmlns:a16="http://schemas.microsoft.com/office/drawing/2014/main" id="{EAF1DB43-2280-CFBA-9E47-B8FEA79842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77073" y="3617119"/>
            <a:ext cx="3244580" cy="2368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AD02DA-96F3-4429-D8AF-C98BAF9E53A9}"/>
              </a:ext>
            </a:extLst>
          </p:cNvPr>
          <p:cNvSpPr txBox="1"/>
          <p:nvPr/>
        </p:nvSpPr>
        <p:spPr>
          <a:xfrm>
            <a:off x="8725711" y="6089515"/>
            <a:ext cx="3180944" cy="369332"/>
          </a:xfrm>
          <a:prstGeom prst="rect">
            <a:avLst/>
          </a:prstGeom>
          <a:noFill/>
        </p:spPr>
        <p:txBody>
          <a:bodyPr wrap="square" rtlCol="0">
            <a:spAutoFit/>
          </a:bodyPr>
          <a:lstStyle/>
          <a:p>
            <a:r>
              <a:rPr lang="en-GB" dirty="0">
                <a:latin typeface="Bodoni MT Condensed" panose="02070606080606020203" pitchFamily="18" charset="0"/>
              </a:rPr>
              <a:t>A </a:t>
            </a:r>
            <a:r>
              <a:rPr lang="en-GB" dirty="0" err="1">
                <a:latin typeface="Bodoni MT Condensed" panose="02070606080606020203" pitchFamily="18" charset="0"/>
              </a:rPr>
              <a:t>l’Etal</a:t>
            </a:r>
            <a:r>
              <a:rPr lang="en-GB" dirty="0">
                <a:latin typeface="Bodoni MT Condensed" panose="02070606080606020203" pitchFamily="18" charset="0"/>
              </a:rPr>
              <a:t> Louise Moillon 1632</a:t>
            </a:r>
          </a:p>
        </p:txBody>
      </p:sp>
    </p:spTree>
    <p:extLst>
      <p:ext uri="{BB962C8B-B14F-4D97-AF65-F5344CB8AC3E}">
        <p14:creationId xmlns:p14="http://schemas.microsoft.com/office/powerpoint/2010/main" val="306182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barn(inVertical)">
                                      <p:cBhvr>
                                        <p:cTn id="55" dur="500"/>
                                        <p:tgtEl>
                                          <p:spTgt spid="205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0E39-D910-86FD-3C0F-6E82581CDA29}"/>
              </a:ext>
            </a:extLst>
          </p:cNvPr>
          <p:cNvSpPr>
            <a:spLocks noGrp="1"/>
          </p:cNvSpPr>
          <p:nvPr>
            <p:ph type="title"/>
          </p:nvPr>
        </p:nvSpPr>
        <p:spPr/>
        <p:txBody>
          <a:bodyPr/>
          <a:lstStyle/>
          <a:p>
            <a:r>
              <a:rPr lang="en-GB" dirty="0">
                <a:solidFill>
                  <a:srgbClr val="FFFF00"/>
                </a:solidFill>
                <a:latin typeface="Bodoni MT" panose="02070603080606020203" pitchFamily="18" charset="0"/>
              </a:rPr>
              <a:t>Louise Moillon </a:t>
            </a:r>
            <a:r>
              <a:rPr lang="en-GB" sz="2400" dirty="0">
                <a:solidFill>
                  <a:srgbClr val="FFFF00"/>
                </a:solidFill>
                <a:latin typeface="Bodoni MT" panose="02070603080606020203" pitchFamily="18" charset="0"/>
              </a:rPr>
              <a:t>1610-1696</a:t>
            </a:r>
            <a:endParaRPr lang="en-GB" dirty="0"/>
          </a:p>
        </p:txBody>
      </p:sp>
      <p:sp>
        <p:nvSpPr>
          <p:cNvPr id="3" name="Text Placeholder 2">
            <a:extLst>
              <a:ext uri="{FF2B5EF4-FFF2-40B4-BE49-F238E27FC236}">
                <a16:creationId xmlns:a16="http://schemas.microsoft.com/office/drawing/2014/main" id="{233C199D-3854-CB53-53A9-6A7973C51539}"/>
              </a:ext>
            </a:extLst>
          </p:cNvPr>
          <p:cNvSpPr>
            <a:spLocks noGrp="1"/>
          </p:cNvSpPr>
          <p:nvPr>
            <p:ph type="body"/>
          </p:nvPr>
        </p:nvSpPr>
        <p:spPr/>
        <p:txBody>
          <a:bodyPr/>
          <a:lstStyle/>
          <a:p>
            <a:endParaRPr lang="en-GB"/>
          </a:p>
        </p:txBody>
      </p:sp>
      <p:pic>
        <p:nvPicPr>
          <p:cNvPr id="1026" name="Picture 2" descr="See the source image">
            <a:extLst>
              <a:ext uri="{FF2B5EF4-FFF2-40B4-BE49-F238E27FC236}">
                <a16:creationId xmlns:a16="http://schemas.microsoft.com/office/drawing/2014/main" id="{E0E49274-E719-FC17-F995-551F8361EE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107" y="1503422"/>
            <a:ext cx="6021527" cy="4565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84749AF-017E-0616-9BEA-2EEE062CB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0806" y="1734959"/>
            <a:ext cx="5715000"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A67574-7AFA-219C-6C68-7153685D8D71}"/>
              </a:ext>
            </a:extLst>
          </p:cNvPr>
          <p:cNvSpPr txBox="1"/>
          <p:nvPr/>
        </p:nvSpPr>
        <p:spPr>
          <a:xfrm>
            <a:off x="6468894" y="6254885"/>
            <a:ext cx="5616912"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Prunes et Fraises Louise Moillon c.1630s</a:t>
            </a:r>
          </a:p>
        </p:txBody>
      </p:sp>
      <p:sp>
        <p:nvSpPr>
          <p:cNvPr id="5" name="TextBox 4">
            <a:extLst>
              <a:ext uri="{FF2B5EF4-FFF2-40B4-BE49-F238E27FC236}">
                <a16:creationId xmlns:a16="http://schemas.microsoft.com/office/drawing/2014/main" id="{E673504A-7ACB-77F3-9DF7-87D8BCA9ABFF}"/>
              </a:ext>
            </a:extLst>
          </p:cNvPr>
          <p:cNvSpPr txBox="1"/>
          <p:nvPr/>
        </p:nvSpPr>
        <p:spPr>
          <a:xfrm>
            <a:off x="293845" y="6254885"/>
            <a:ext cx="5942789" cy="369332"/>
          </a:xfrm>
          <a:prstGeom prst="rect">
            <a:avLst/>
          </a:prstGeom>
          <a:noFill/>
        </p:spPr>
        <p:txBody>
          <a:bodyPr wrap="square" rtlCol="0">
            <a:spAutoFit/>
          </a:bodyPr>
          <a:lstStyle/>
          <a:p>
            <a:pPr algn="ctr"/>
            <a:r>
              <a:rPr lang="en-GB" dirty="0">
                <a:solidFill>
                  <a:srgbClr val="FFFF00"/>
                </a:solidFill>
                <a:latin typeface="Bodoni MT Condensed" panose="02070606080606020203" pitchFamily="18" charset="0"/>
              </a:rPr>
              <a:t>La </a:t>
            </a:r>
            <a:r>
              <a:rPr lang="en-GB" dirty="0" err="1">
                <a:solidFill>
                  <a:srgbClr val="FFFF00"/>
                </a:solidFill>
                <a:latin typeface="Bodoni MT Condensed" panose="02070606080606020203" pitchFamily="18" charset="0"/>
              </a:rPr>
              <a:t>Marchande</a:t>
            </a:r>
            <a:r>
              <a:rPr lang="en-GB" dirty="0">
                <a:solidFill>
                  <a:srgbClr val="FFFF00"/>
                </a:solidFill>
                <a:latin typeface="Bodoni MT Condensed" panose="02070606080606020203" pitchFamily="18" charset="0"/>
              </a:rPr>
              <a:t> de Fruits et Legumes Louise Moillon 1630s</a:t>
            </a:r>
          </a:p>
        </p:txBody>
      </p:sp>
      <p:sp>
        <p:nvSpPr>
          <p:cNvPr id="7" name="TextBox 6">
            <a:extLst>
              <a:ext uri="{FF2B5EF4-FFF2-40B4-BE49-F238E27FC236}">
                <a16:creationId xmlns:a16="http://schemas.microsoft.com/office/drawing/2014/main" id="{F97EF242-D3C4-7936-973E-5965801D64C8}"/>
              </a:ext>
            </a:extLst>
          </p:cNvPr>
          <p:cNvSpPr txBox="1"/>
          <p:nvPr/>
        </p:nvSpPr>
        <p:spPr>
          <a:xfrm>
            <a:off x="-67132" y="6584400"/>
            <a:ext cx="6162472" cy="276999"/>
          </a:xfrm>
          <a:prstGeom prst="rect">
            <a:avLst/>
          </a:prstGeom>
          <a:noFill/>
        </p:spPr>
        <p:txBody>
          <a:bodyPr wrap="square">
            <a:spAutoFit/>
          </a:bodyPr>
          <a:lstStyle/>
          <a:p>
            <a:r>
              <a:rPr lang="fr-FR" sz="1200" dirty="0">
                <a:solidFill>
                  <a:schemeClr val="bg1"/>
                </a:solidFill>
                <a:hlinkClick r:id="rId4">
                  <a:extLst>
                    <a:ext uri="{A12FA001-AC4F-418D-AE19-62706E023703}">
                      <ahyp:hlinkClr xmlns:ahyp="http://schemas.microsoft.com/office/drawing/2018/hyperlinkcolor" val="tx"/>
                    </a:ext>
                  </a:extLst>
                </a:hlinkClick>
              </a:rPr>
              <a:t>Louise Moillon </a:t>
            </a:r>
            <a:r>
              <a:rPr lang="fr-FR" sz="1200" dirty="0" err="1">
                <a:solidFill>
                  <a:schemeClr val="bg1"/>
                </a:solidFill>
                <a:hlinkClick r:id="rId4">
                  <a:extLst>
                    <a:ext uri="{A12FA001-AC4F-418D-AE19-62706E023703}">
                      <ahyp:hlinkClr xmlns:ahyp="http://schemas.microsoft.com/office/drawing/2018/hyperlinkcolor" val="tx"/>
                    </a:ext>
                  </a:extLst>
                </a:hlinkClick>
              </a:rPr>
              <a:t>paintings</a:t>
            </a:r>
            <a:r>
              <a:rPr lang="fr-FR" sz="1200" dirty="0">
                <a:solidFill>
                  <a:schemeClr val="bg1"/>
                </a:solidFill>
                <a:hlinkClick r:id="rId4">
                  <a:extLst>
                    <a:ext uri="{A12FA001-AC4F-418D-AE19-62706E023703}">
                      <ahyp:hlinkClr xmlns:ahyp="http://schemas.microsoft.com/office/drawing/2018/hyperlinkcolor" val="tx"/>
                    </a:ext>
                  </a:extLst>
                </a:hlinkClick>
              </a:rPr>
              <a:t> Jacques de </a:t>
            </a:r>
            <a:r>
              <a:rPr lang="fr-FR" sz="1200" dirty="0" err="1">
                <a:solidFill>
                  <a:schemeClr val="bg1"/>
                </a:solidFill>
                <a:hlinkClick r:id="rId4">
                  <a:extLst>
                    <a:ext uri="{A12FA001-AC4F-418D-AE19-62706E023703}">
                      <ahyp:hlinkClr xmlns:ahyp="http://schemas.microsoft.com/office/drawing/2018/hyperlinkcolor" val="tx"/>
                    </a:ext>
                  </a:extLst>
                </a:hlinkClick>
              </a:rPr>
              <a:t>Wert</a:t>
            </a:r>
            <a:r>
              <a:rPr lang="fr-FR" sz="1200" dirty="0">
                <a:solidFill>
                  <a:schemeClr val="bg1"/>
                </a:solidFill>
                <a:hlinkClick r:id="rId4">
                  <a:extLst>
                    <a:ext uri="{A12FA001-AC4F-418D-AE19-62706E023703}">
                      <ahyp:hlinkClr xmlns:ahyp="http://schemas.microsoft.com/office/drawing/2018/hyperlinkcolor" val="tx"/>
                    </a:ext>
                  </a:extLst>
                </a:hlinkClick>
              </a:rPr>
              <a:t> - Bing </a:t>
            </a:r>
            <a:r>
              <a:rPr lang="fr-FR" sz="1200" dirty="0" err="1">
                <a:solidFill>
                  <a:schemeClr val="bg1"/>
                </a:solidFill>
                <a:hlinkClick r:id="rId4">
                  <a:extLst>
                    <a:ext uri="{A12FA001-AC4F-418D-AE19-62706E023703}">
                      <ahyp:hlinkClr xmlns:ahyp="http://schemas.microsoft.com/office/drawing/2018/hyperlinkcolor" val="tx"/>
                    </a:ext>
                  </a:extLst>
                </a:hlinkClick>
              </a:rPr>
              <a:t>video</a:t>
            </a:r>
            <a:endParaRPr lang="en-GB" sz="1200" dirty="0">
              <a:solidFill>
                <a:schemeClr val="bg1"/>
              </a:solidFill>
            </a:endParaRPr>
          </a:p>
        </p:txBody>
      </p:sp>
    </p:spTree>
    <p:extLst>
      <p:ext uri="{BB962C8B-B14F-4D97-AF65-F5344CB8AC3E}">
        <p14:creationId xmlns:p14="http://schemas.microsoft.com/office/powerpoint/2010/main" val="28149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20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48C3-6A9D-4639-8784-F0428220928D}"/>
              </a:ext>
            </a:extLst>
          </p:cNvPr>
          <p:cNvSpPr>
            <a:spLocks noGrp="1"/>
          </p:cNvSpPr>
          <p:nvPr>
            <p:ph type="title"/>
          </p:nvPr>
        </p:nvSpPr>
        <p:spPr>
          <a:xfrm>
            <a:off x="648929" y="629266"/>
            <a:ext cx="3651467" cy="1676603"/>
          </a:xfrm>
        </p:spPr>
        <p:txBody>
          <a:bodyPr>
            <a:normAutofit/>
          </a:bodyPr>
          <a:lstStyle/>
          <a:p>
            <a:r>
              <a:rPr lang="en-GB" sz="4100" b="1" dirty="0">
                <a:solidFill>
                  <a:srgbClr val="FFC000"/>
                </a:solidFill>
                <a:latin typeface="Ink Free" panose="03080402000500000000" pitchFamily="66" charset="0"/>
              </a:rPr>
              <a:t>Charles Le Brun </a:t>
            </a:r>
            <a:r>
              <a:rPr lang="en-GB" sz="2800" b="1" dirty="0">
                <a:latin typeface="Ink Free" panose="03080402000500000000" pitchFamily="66" charset="0"/>
              </a:rPr>
              <a:t>1619-1690</a:t>
            </a:r>
          </a:p>
        </p:txBody>
      </p:sp>
      <p:sp>
        <p:nvSpPr>
          <p:cNvPr id="3" name="Text Placeholder 2">
            <a:extLst>
              <a:ext uri="{FF2B5EF4-FFF2-40B4-BE49-F238E27FC236}">
                <a16:creationId xmlns:a16="http://schemas.microsoft.com/office/drawing/2014/main" id="{1A9068FB-CB43-4902-8FDF-3C8465012C11}"/>
              </a:ext>
            </a:extLst>
          </p:cNvPr>
          <p:cNvSpPr>
            <a:spLocks noGrp="1"/>
          </p:cNvSpPr>
          <p:nvPr>
            <p:ph type="body"/>
          </p:nvPr>
        </p:nvSpPr>
        <p:spPr>
          <a:xfrm>
            <a:off x="648931" y="2042809"/>
            <a:ext cx="3651466" cy="4328807"/>
          </a:xfrm>
        </p:spPr>
        <p:txBody>
          <a:bodyPr>
            <a:normAutofit fontScale="70000" lnSpcReduction="20000"/>
          </a:bodyPr>
          <a:lstStyle/>
          <a:p>
            <a:pPr>
              <a:spcAft>
                <a:spcPts val="600"/>
              </a:spcAft>
            </a:pPr>
            <a:r>
              <a:rPr lang="en-GB" b="1" dirty="0">
                <a:latin typeface="Ink Free" panose="03080402000500000000" pitchFamily="66" charset="0"/>
              </a:rPr>
              <a:t>Influenced by Nicolas Poussin</a:t>
            </a:r>
          </a:p>
          <a:p>
            <a:pPr>
              <a:spcAft>
                <a:spcPts val="600"/>
              </a:spcAft>
            </a:pPr>
            <a:r>
              <a:rPr lang="en-GB" b="1" dirty="0">
                <a:latin typeface="Ink Free" panose="03080402000500000000" pitchFamily="66" charset="0"/>
              </a:rPr>
              <a:t>“</a:t>
            </a:r>
            <a:r>
              <a:rPr lang="en-GB" b="1" dirty="0" err="1">
                <a:latin typeface="Ink Free" panose="03080402000500000000" pitchFamily="66" charset="0"/>
              </a:rPr>
              <a:t>Académiste</a:t>
            </a:r>
            <a:r>
              <a:rPr lang="en-GB" b="1" dirty="0">
                <a:latin typeface="Ink Free" panose="03080402000500000000" pitchFamily="66" charset="0"/>
              </a:rPr>
              <a:t>”</a:t>
            </a:r>
          </a:p>
          <a:p>
            <a:pPr>
              <a:spcAft>
                <a:spcPts val="600"/>
              </a:spcAft>
            </a:pPr>
            <a:r>
              <a:rPr lang="en-GB" b="1" dirty="0">
                <a:latin typeface="Ink Free" panose="03080402000500000000" pitchFamily="66" charset="0"/>
              </a:rPr>
              <a:t>Fouquet used him at Vaux le Vicomte</a:t>
            </a:r>
          </a:p>
          <a:p>
            <a:pPr>
              <a:spcAft>
                <a:spcPts val="600"/>
              </a:spcAft>
            </a:pPr>
            <a:r>
              <a:rPr lang="en-GB" b="1" dirty="0">
                <a:latin typeface="Ink Free" panose="03080402000500000000" pitchFamily="66" charset="0"/>
              </a:rPr>
              <a:t>Louis XIV used him for Versailles</a:t>
            </a:r>
          </a:p>
          <a:p>
            <a:pPr>
              <a:spcAft>
                <a:spcPts val="600"/>
              </a:spcAft>
            </a:pPr>
            <a:r>
              <a:rPr lang="en-GB" b="1" dirty="0">
                <a:latin typeface="Ink Free" panose="03080402000500000000" pitchFamily="66" charset="0"/>
              </a:rPr>
              <a:t>“The greatest French artist of all times”</a:t>
            </a:r>
          </a:p>
          <a:p>
            <a:pPr>
              <a:spcAft>
                <a:spcPts val="600"/>
              </a:spcAft>
            </a:pPr>
            <a:r>
              <a:rPr lang="en-GB" b="1" dirty="0">
                <a:latin typeface="Ink Free" panose="03080402000500000000" pitchFamily="66" charset="0"/>
              </a:rPr>
              <a:t>Art Theorist</a:t>
            </a:r>
          </a:p>
          <a:p>
            <a:pPr>
              <a:spcAft>
                <a:spcPts val="600"/>
              </a:spcAft>
            </a:pPr>
            <a:endParaRPr lang="en-GB" sz="1800" dirty="0"/>
          </a:p>
        </p:txBody>
      </p:sp>
      <p:pic>
        <p:nvPicPr>
          <p:cNvPr id="6146" name="Picture 2">
            <a:extLst>
              <a:ext uri="{FF2B5EF4-FFF2-40B4-BE49-F238E27FC236}">
                <a16:creationId xmlns:a16="http://schemas.microsoft.com/office/drawing/2014/main" id="{C36D1B7A-D965-A524-BBA3-67E3824129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3914" y="0"/>
            <a:ext cx="5397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3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heel(1)">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B85E-CDB8-53D7-D673-82FDE658605B}"/>
              </a:ext>
            </a:extLst>
          </p:cNvPr>
          <p:cNvSpPr>
            <a:spLocks noGrp="1"/>
          </p:cNvSpPr>
          <p:nvPr>
            <p:ph type="title"/>
          </p:nvPr>
        </p:nvSpPr>
        <p:spPr/>
        <p:txBody>
          <a:bodyPr/>
          <a:lstStyle/>
          <a:p>
            <a:r>
              <a:rPr lang="en-GB" b="1" dirty="0">
                <a:latin typeface="Ink Free" panose="03080402000500000000" pitchFamily="66" charset="0"/>
              </a:rPr>
              <a:t>Art Gallo-Romain</a:t>
            </a:r>
          </a:p>
        </p:txBody>
      </p:sp>
      <p:sp>
        <p:nvSpPr>
          <p:cNvPr id="3" name="Subtitle 2">
            <a:extLst>
              <a:ext uri="{FF2B5EF4-FFF2-40B4-BE49-F238E27FC236}">
                <a16:creationId xmlns:a16="http://schemas.microsoft.com/office/drawing/2014/main" id="{27C27BCE-00D0-9088-CE13-E287F1CF5CBD}"/>
              </a:ext>
            </a:extLst>
          </p:cNvPr>
          <p:cNvSpPr>
            <a:spLocks noGrp="1"/>
          </p:cNvSpPr>
          <p:nvPr>
            <p:ph type="subTitle"/>
          </p:nvPr>
        </p:nvSpPr>
        <p:spPr/>
        <p:txBody>
          <a:bodyPr/>
          <a:lstStyle/>
          <a:p>
            <a:pPr marL="0" indent="0">
              <a:buNone/>
            </a:pPr>
            <a:endParaRPr lang="en-GB" dirty="0"/>
          </a:p>
        </p:txBody>
      </p:sp>
      <p:pic>
        <p:nvPicPr>
          <p:cNvPr id="4" name="Picture 3" descr="See the source image">
            <a:extLst>
              <a:ext uri="{FF2B5EF4-FFF2-40B4-BE49-F238E27FC236}">
                <a16:creationId xmlns:a16="http://schemas.microsoft.com/office/drawing/2014/main" id="{96933053-455A-7750-2F64-E53E7BEDB4C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64708" y="11572"/>
            <a:ext cx="5241908" cy="5241908"/>
          </a:xfrm>
          <a:prstGeom prst="rect">
            <a:avLst/>
          </a:prstGeom>
          <a:noFill/>
          <a:ln>
            <a:noFill/>
          </a:ln>
        </p:spPr>
      </p:pic>
      <p:sp>
        <p:nvSpPr>
          <p:cNvPr id="8" name="TextBox 7">
            <a:extLst>
              <a:ext uri="{FF2B5EF4-FFF2-40B4-BE49-F238E27FC236}">
                <a16:creationId xmlns:a16="http://schemas.microsoft.com/office/drawing/2014/main" id="{471AD96A-42F7-D40F-8ED1-3F7A9D7B0AA0}"/>
              </a:ext>
            </a:extLst>
          </p:cNvPr>
          <p:cNvSpPr txBox="1"/>
          <p:nvPr/>
        </p:nvSpPr>
        <p:spPr>
          <a:xfrm>
            <a:off x="7875837" y="5398588"/>
            <a:ext cx="4150630" cy="369332"/>
          </a:xfrm>
          <a:prstGeom prst="rect">
            <a:avLst/>
          </a:prstGeom>
          <a:noFill/>
        </p:spPr>
        <p:txBody>
          <a:bodyPr wrap="square" rtlCol="0">
            <a:spAutoFit/>
          </a:bodyPr>
          <a:lstStyle/>
          <a:p>
            <a:r>
              <a:rPr lang="en-GB" dirty="0">
                <a:latin typeface="Bodoni MT Condensed" panose="02070606080606020203" pitchFamily="18" charset="0"/>
              </a:rPr>
              <a:t>Mosaic Gallo-Romaine  Anonyme C. 100 AD Musée de Lyon</a:t>
            </a:r>
          </a:p>
        </p:txBody>
      </p:sp>
      <p:pic>
        <p:nvPicPr>
          <p:cNvPr id="9" name="Picture 8" descr="See the source image">
            <a:extLst>
              <a:ext uri="{FF2B5EF4-FFF2-40B4-BE49-F238E27FC236}">
                <a16:creationId xmlns:a16="http://schemas.microsoft.com/office/drawing/2014/main" id="{CF5F33C7-59FB-F61A-7264-849D22C435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95337" y="1067673"/>
            <a:ext cx="3764200" cy="4736971"/>
          </a:xfrm>
          <a:prstGeom prst="rect">
            <a:avLst/>
          </a:prstGeom>
          <a:noFill/>
          <a:ln>
            <a:noFill/>
          </a:ln>
        </p:spPr>
      </p:pic>
      <p:sp>
        <p:nvSpPr>
          <p:cNvPr id="10" name="TextBox 9">
            <a:extLst>
              <a:ext uri="{FF2B5EF4-FFF2-40B4-BE49-F238E27FC236}">
                <a16:creationId xmlns:a16="http://schemas.microsoft.com/office/drawing/2014/main" id="{3B23D062-EF63-72FF-B288-D98C8F9547E5}"/>
              </a:ext>
            </a:extLst>
          </p:cNvPr>
          <p:cNvSpPr txBox="1"/>
          <p:nvPr/>
        </p:nvSpPr>
        <p:spPr>
          <a:xfrm>
            <a:off x="949867" y="5806818"/>
            <a:ext cx="5055140" cy="369332"/>
          </a:xfrm>
          <a:prstGeom prst="rect">
            <a:avLst/>
          </a:prstGeom>
          <a:noFill/>
        </p:spPr>
        <p:txBody>
          <a:bodyPr wrap="square" rtlCol="0">
            <a:spAutoFit/>
          </a:bodyPr>
          <a:lstStyle/>
          <a:p>
            <a:pPr algn="ctr"/>
            <a:r>
              <a:rPr lang="en-GB" dirty="0">
                <a:latin typeface="Bodoni MT Condensed" panose="02070606080606020203" pitchFamily="18" charset="0"/>
              </a:rPr>
              <a:t>Galen </a:t>
            </a:r>
            <a:r>
              <a:rPr lang="en-GB" dirty="0" err="1">
                <a:latin typeface="Bodoni MT Condensed" panose="02070606080606020203" pitchFamily="18" charset="0"/>
              </a:rPr>
              <a:t>Soignant</a:t>
            </a:r>
            <a:r>
              <a:rPr lang="en-GB" dirty="0">
                <a:latin typeface="Bodoni MT Condensed" panose="02070606080606020203" pitchFamily="18" charset="0"/>
              </a:rPr>
              <a:t> </a:t>
            </a:r>
            <a:r>
              <a:rPr lang="en-GB" dirty="0" err="1">
                <a:latin typeface="Bodoni MT Condensed" panose="02070606080606020203" pitchFamily="18" charset="0"/>
              </a:rPr>
              <a:t>L’Empereur</a:t>
            </a:r>
            <a:r>
              <a:rPr lang="en-GB" dirty="0">
                <a:latin typeface="Bodoni MT Condensed" panose="02070606080606020203" pitchFamily="18" charset="0"/>
              </a:rPr>
              <a:t> Anonyme 3rd Century AD </a:t>
            </a:r>
          </a:p>
        </p:txBody>
      </p:sp>
    </p:spTree>
    <p:extLst>
      <p:ext uri="{BB962C8B-B14F-4D97-AF65-F5344CB8AC3E}">
        <p14:creationId xmlns:p14="http://schemas.microsoft.com/office/powerpoint/2010/main" val="42713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3F53-B6EB-4649-BFD6-2997CE43A79A}"/>
              </a:ext>
            </a:extLst>
          </p:cNvPr>
          <p:cNvSpPr>
            <a:spLocks noGrp="1"/>
          </p:cNvSpPr>
          <p:nvPr>
            <p:ph type="title"/>
          </p:nvPr>
        </p:nvSpPr>
        <p:spPr>
          <a:xfrm>
            <a:off x="6400800" y="484632"/>
            <a:ext cx="5299586" cy="1609344"/>
          </a:xfrm>
          <a:ln>
            <a:noFill/>
          </a:ln>
        </p:spPr>
        <p:txBody>
          <a:bodyPr>
            <a:normAutofit/>
          </a:bodyPr>
          <a:lstStyle/>
          <a:p>
            <a:r>
              <a:rPr lang="en-GB" sz="4000" b="1" dirty="0">
                <a:latin typeface="Ink Free" panose="03080402000500000000" pitchFamily="66" charset="0"/>
              </a:rPr>
              <a:t>Charles Le Brun </a:t>
            </a:r>
            <a:r>
              <a:rPr lang="en-GB" sz="2800" b="1" dirty="0">
                <a:latin typeface="Ink Free" panose="03080402000500000000" pitchFamily="66" charset="0"/>
              </a:rPr>
              <a:t>1619-1690</a:t>
            </a:r>
          </a:p>
        </p:txBody>
      </p:sp>
      <p:pic>
        <p:nvPicPr>
          <p:cNvPr id="5" name="Picture 4" descr="A picture containing photo, looking, woman, sitting&#10;&#10;Description automatically generated">
            <a:extLst>
              <a:ext uri="{FF2B5EF4-FFF2-40B4-BE49-F238E27FC236}">
                <a16:creationId xmlns:a16="http://schemas.microsoft.com/office/drawing/2014/main" id="{3284BA5E-EA47-430C-9B05-F6021F9AB6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2917436" cy="3407764"/>
          </a:xfrm>
          <a:prstGeom prst="rect">
            <a:avLst/>
          </a:prstGeom>
        </p:spPr>
      </p:pic>
      <p:pic>
        <p:nvPicPr>
          <p:cNvPr id="7" name="Picture 6" descr="A picture containing person, indoor, wearing, woman&#10;&#10;Description automatically generated">
            <a:extLst>
              <a:ext uri="{FF2B5EF4-FFF2-40B4-BE49-F238E27FC236}">
                <a16:creationId xmlns:a16="http://schemas.microsoft.com/office/drawing/2014/main" id="{7B2DB70E-8055-40A2-B9CD-47A906BB44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a:stretch/>
        </p:blipFill>
        <p:spPr>
          <a:xfrm>
            <a:off x="3008896" y="-2655"/>
            <a:ext cx="2917457" cy="3407774"/>
          </a:xfrm>
          <a:prstGeom prst="rect">
            <a:avLst/>
          </a:prstGeom>
        </p:spPr>
      </p:pic>
      <p:pic>
        <p:nvPicPr>
          <p:cNvPr id="1026" name="Picture 2" descr="See the source image">
            <a:extLst>
              <a:ext uri="{FF2B5EF4-FFF2-40B4-BE49-F238E27FC236}">
                <a16:creationId xmlns:a16="http://schemas.microsoft.com/office/drawing/2014/main" id="{1EC1B908-B688-48C6-AA01-1A0E1C5FC22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 y="3494314"/>
            <a:ext cx="5926333" cy="336368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3E21B18-B36A-4899-AE96-23419254D639}"/>
              </a:ext>
            </a:extLst>
          </p:cNvPr>
          <p:cNvSpPr>
            <a:spLocks noGrp="1"/>
          </p:cNvSpPr>
          <p:nvPr>
            <p:ph type="body"/>
          </p:nvPr>
        </p:nvSpPr>
        <p:spPr>
          <a:xfrm>
            <a:off x="6400800" y="2121408"/>
            <a:ext cx="5118756" cy="3407764"/>
          </a:xfrm>
        </p:spPr>
        <p:txBody>
          <a:bodyPr>
            <a:normAutofit lnSpcReduction="10000"/>
          </a:bodyPr>
          <a:lstStyle/>
          <a:p>
            <a:endParaRPr lang="en-GB" sz="2000" dirty="0"/>
          </a:p>
          <a:p>
            <a:r>
              <a:rPr lang="en-GB" sz="3200" b="1" dirty="0">
                <a:latin typeface="Ink Free" panose="03080402000500000000" pitchFamily="66" charset="0"/>
              </a:rPr>
              <a:t>Formal set up</a:t>
            </a:r>
          </a:p>
          <a:p>
            <a:r>
              <a:rPr lang="en-GB" sz="3200" b="1" dirty="0">
                <a:latin typeface="Ink Free" panose="03080402000500000000" pitchFamily="66" charset="0"/>
              </a:rPr>
              <a:t>Structured to please the eye</a:t>
            </a:r>
          </a:p>
          <a:p>
            <a:r>
              <a:rPr lang="en-GB" sz="3200" b="1" dirty="0">
                <a:latin typeface="Ink Free" panose="03080402000500000000" pitchFamily="66" charset="0"/>
              </a:rPr>
              <a:t>Makes the sitter look his best</a:t>
            </a:r>
          </a:p>
          <a:p>
            <a:r>
              <a:rPr lang="en-GB" sz="3200" b="1" dirty="0">
                <a:latin typeface="Ink Free" panose="03080402000500000000" pitchFamily="66" charset="0"/>
              </a:rPr>
              <a:t>Arrange the light for purpose</a:t>
            </a:r>
          </a:p>
          <a:p>
            <a:r>
              <a:rPr lang="en-GB" sz="3200" b="1" dirty="0">
                <a:latin typeface="Ink Free" panose="03080402000500000000" pitchFamily="66" charset="0"/>
              </a:rPr>
              <a:t>Colours are “rich”</a:t>
            </a:r>
          </a:p>
          <a:p>
            <a:r>
              <a:rPr lang="en-GB" sz="3200" b="1" dirty="0">
                <a:latin typeface="Ink Free" panose="03080402000500000000" pitchFamily="66" charset="0"/>
              </a:rPr>
              <a:t>Sitters need pleasing</a:t>
            </a:r>
          </a:p>
        </p:txBody>
      </p:sp>
      <p:sp>
        <p:nvSpPr>
          <p:cNvPr id="8" name="Rectangle 7">
            <a:extLst>
              <a:ext uri="{FF2B5EF4-FFF2-40B4-BE49-F238E27FC236}">
                <a16:creationId xmlns:a16="http://schemas.microsoft.com/office/drawing/2014/main" id="{D3286E01-8759-4901-B65C-9B3EE388F3C5}"/>
              </a:ext>
            </a:extLst>
          </p:cNvPr>
          <p:cNvSpPr/>
          <p:nvPr/>
        </p:nvSpPr>
        <p:spPr>
          <a:xfrm>
            <a:off x="6002593" y="5625694"/>
            <a:ext cx="6096000" cy="1200329"/>
          </a:xfrm>
          <a:prstGeom prst="rect">
            <a:avLst/>
          </a:prstGeom>
        </p:spPr>
        <p:txBody>
          <a:bodyPr>
            <a:spAutoFit/>
          </a:bodyPr>
          <a:lstStyle/>
          <a:p>
            <a:r>
              <a:rPr lang="en-GB" dirty="0">
                <a:hlinkClick r:id="rId5"/>
              </a:rPr>
              <a:t>https://www.bing.com/videos/search?q=charles+le+brun&amp;&amp;view=detail&amp;mid=EC4AD95EB692B30BE53BEC4AD95EB692B30BE53B&amp;&amp;FORM=VRDGAR</a:t>
            </a:r>
            <a:endParaRPr lang="en-GB" dirty="0"/>
          </a:p>
          <a:p>
            <a:endParaRPr lang="en-GB" dirty="0"/>
          </a:p>
        </p:txBody>
      </p:sp>
    </p:spTree>
    <p:extLst>
      <p:ext uri="{BB962C8B-B14F-4D97-AF65-F5344CB8AC3E}">
        <p14:creationId xmlns:p14="http://schemas.microsoft.com/office/powerpoint/2010/main" val="18897863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wheel(1)">
                                      <p:cBhvr>
                                        <p:cTn id="49" dur="20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heel(1)">
                                      <p:cBhvr>
                                        <p:cTn id="54" dur="20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2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FFC6-1E58-1BE2-AC0D-33B4A6D03650}"/>
              </a:ext>
            </a:extLst>
          </p:cNvPr>
          <p:cNvSpPr>
            <a:spLocks noGrp="1"/>
          </p:cNvSpPr>
          <p:nvPr>
            <p:ph type="title"/>
          </p:nvPr>
        </p:nvSpPr>
        <p:spPr/>
        <p:txBody>
          <a:bodyPr/>
          <a:lstStyle/>
          <a:p>
            <a:r>
              <a:rPr lang="en-GB" sz="4400" b="1" dirty="0">
                <a:solidFill>
                  <a:srgbClr val="FFFF00"/>
                </a:solidFill>
                <a:latin typeface="Ink Free" panose="03080402000500000000" pitchFamily="66" charset="0"/>
              </a:rPr>
              <a:t>Charles Le Brun </a:t>
            </a:r>
            <a:r>
              <a:rPr lang="en-GB" sz="3200" b="1" dirty="0">
                <a:solidFill>
                  <a:srgbClr val="FFFF00"/>
                </a:solidFill>
                <a:latin typeface="Ink Free" panose="03080402000500000000" pitchFamily="66" charset="0"/>
              </a:rPr>
              <a:t>1619-1690</a:t>
            </a:r>
            <a:endParaRPr lang="en-GB" dirty="0">
              <a:solidFill>
                <a:srgbClr val="FFFF00"/>
              </a:solidFill>
            </a:endParaRPr>
          </a:p>
        </p:txBody>
      </p:sp>
      <p:sp>
        <p:nvSpPr>
          <p:cNvPr id="3" name="Text Placeholder 2">
            <a:extLst>
              <a:ext uri="{FF2B5EF4-FFF2-40B4-BE49-F238E27FC236}">
                <a16:creationId xmlns:a16="http://schemas.microsoft.com/office/drawing/2014/main" id="{BAFCDE34-E9B0-132B-3647-FCA24F0DBF07}"/>
              </a:ext>
            </a:extLst>
          </p:cNvPr>
          <p:cNvSpPr>
            <a:spLocks noGrp="1"/>
          </p:cNvSpPr>
          <p:nvPr>
            <p:ph type="body"/>
          </p:nvPr>
        </p:nvSpPr>
        <p:spPr/>
        <p:txBody>
          <a:bodyPr/>
          <a:lstStyle/>
          <a:p>
            <a:endParaRPr lang="en-GB" dirty="0"/>
          </a:p>
        </p:txBody>
      </p:sp>
      <p:pic>
        <p:nvPicPr>
          <p:cNvPr id="3074" name="Picture 2" descr="See the source image">
            <a:extLst>
              <a:ext uri="{FF2B5EF4-FFF2-40B4-BE49-F238E27FC236}">
                <a16:creationId xmlns:a16="http://schemas.microsoft.com/office/drawing/2014/main" id="{DC59BEBD-9A72-A9FC-C239-775BC86EB1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122" y="1200150"/>
            <a:ext cx="5715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C4CEA3-CD31-FF28-8A72-4D3F6508EAC3}"/>
              </a:ext>
            </a:extLst>
          </p:cNvPr>
          <p:cNvSpPr txBox="1"/>
          <p:nvPr/>
        </p:nvSpPr>
        <p:spPr>
          <a:xfrm>
            <a:off x="292287" y="5915468"/>
            <a:ext cx="5515583" cy="369332"/>
          </a:xfrm>
          <a:prstGeom prst="rect">
            <a:avLst/>
          </a:prstGeom>
          <a:noFill/>
        </p:spPr>
        <p:txBody>
          <a:bodyPr wrap="square" rtlCol="0">
            <a:spAutoFit/>
          </a:bodyPr>
          <a:lstStyle/>
          <a:p>
            <a:pPr algn="ctr"/>
            <a:r>
              <a:rPr lang="en-GB" dirty="0">
                <a:latin typeface="Bodoni MT Condensed" panose="02070606080606020203" pitchFamily="18" charset="0"/>
              </a:rPr>
              <a:t>Plafond Vaux Le Vicomte Charles Le Brun 1658-1661</a:t>
            </a:r>
          </a:p>
        </p:txBody>
      </p:sp>
      <p:sp>
        <p:nvSpPr>
          <p:cNvPr id="6" name="TextBox 5">
            <a:extLst>
              <a:ext uri="{FF2B5EF4-FFF2-40B4-BE49-F238E27FC236}">
                <a16:creationId xmlns:a16="http://schemas.microsoft.com/office/drawing/2014/main" id="{9D4CB3CE-0EF8-E97B-C05B-F4117F0B74C2}"/>
              </a:ext>
            </a:extLst>
          </p:cNvPr>
          <p:cNvSpPr txBox="1"/>
          <p:nvPr/>
        </p:nvSpPr>
        <p:spPr>
          <a:xfrm>
            <a:off x="258697" y="6403918"/>
            <a:ext cx="6123560" cy="276999"/>
          </a:xfrm>
          <a:prstGeom prst="rect">
            <a:avLst/>
          </a:prstGeom>
          <a:noFill/>
        </p:spPr>
        <p:txBody>
          <a:bodyPr wrap="square">
            <a:sp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Treasures from Vaux-le-Vicomte – Episode One: Fouquet’s Legacy - Bing video</a:t>
            </a:r>
            <a:endParaRPr lang="en-GB" sz="1200" dirty="0">
              <a:solidFill>
                <a:srgbClr val="FFFF00"/>
              </a:solidFill>
            </a:endParaRPr>
          </a:p>
        </p:txBody>
      </p:sp>
      <p:sp>
        <p:nvSpPr>
          <p:cNvPr id="8" name="TextBox 7">
            <a:extLst>
              <a:ext uri="{FF2B5EF4-FFF2-40B4-BE49-F238E27FC236}">
                <a16:creationId xmlns:a16="http://schemas.microsoft.com/office/drawing/2014/main" id="{C10193BA-5C08-8DD4-BFED-D379A1B42E91}"/>
              </a:ext>
            </a:extLst>
          </p:cNvPr>
          <p:cNvSpPr txBox="1"/>
          <p:nvPr/>
        </p:nvSpPr>
        <p:spPr>
          <a:xfrm>
            <a:off x="6382257" y="5841854"/>
            <a:ext cx="5106109" cy="369332"/>
          </a:xfrm>
          <a:prstGeom prst="rect">
            <a:avLst/>
          </a:prstGeom>
          <a:noFill/>
        </p:spPr>
        <p:txBody>
          <a:bodyPr wrap="square" rtlCol="0">
            <a:spAutoFit/>
          </a:bodyPr>
          <a:lstStyle/>
          <a:p>
            <a:pPr algn="ctr"/>
            <a:r>
              <a:rPr lang="en-GB" dirty="0">
                <a:latin typeface="Bodoni MT Condensed" panose="02070606080606020203" pitchFamily="18" charset="0"/>
              </a:rPr>
              <a:t>Palais des </a:t>
            </a:r>
            <a:r>
              <a:rPr lang="en-GB" dirty="0" err="1">
                <a:latin typeface="Bodoni MT Condensed" panose="02070606080606020203" pitchFamily="18" charset="0"/>
              </a:rPr>
              <a:t>Glaces</a:t>
            </a:r>
            <a:r>
              <a:rPr lang="en-GB" dirty="0">
                <a:latin typeface="Bodoni MT Condensed" panose="02070606080606020203" pitchFamily="18" charset="0"/>
              </a:rPr>
              <a:t> Versailles Charles Le Brun  1661-1690</a:t>
            </a:r>
          </a:p>
        </p:txBody>
      </p:sp>
      <p:sp>
        <p:nvSpPr>
          <p:cNvPr id="10" name="TextBox 9">
            <a:extLst>
              <a:ext uri="{FF2B5EF4-FFF2-40B4-BE49-F238E27FC236}">
                <a16:creationId xmlns:a16="http://schemas.microsoft.com/office/drawing/2014/main" id="{99BF5EEF-309F-E5AE-B53A-F0BAF8F121A4}"/>
              </a:ext>
            </a:extLst>
          </p:cNvPr>
          <p:cNvSpPr txBox="1"/>
          <p:nvPr/>
        </p:nvSpPr>
        <p:spPr>
          <a:xfrm>
            <a:off x="5888122" y="6192170"/>
            <a:ext cx="6094378" cy="276999"/>
          </a:xfrm>
          <a:prstGeom prst="rect">
            <a:avLst/>
          </a:prstGeom>
          <a:noFill/>
        </p:spPr>
        <p:txBody>
          <a:bodyPr wrap="square">
            <a:spAutoFit/>
          </a:bodyPr>
          <a:lstStyle/>
          <a:p>
            <a:pPr algn="ctr"/>
            <a:r>
              <a:rPr lang="en-GB" sz="1200" dirty="0">
                <a:solidFill>
                  <a:srgbClr val="FFFF00"/>
                </a:solidFill>
                <a:hlinkClick r:id="rId4">
                  <a:extLst>
                    <a:ext uri="{A12FA001-AC4F-418D-AE19-62706E023703}">
                      <ahyp:hlinkClr xmlns:ahyp="http://schemas.microsoft.com/office/drawing/2018/hyperlinkcolor" val="tx"/>
                    </a:ext>
                  </a:extLst>
                </a:hlinkClick>
              </a:rPr>
              <a:t>The King's first painter: Charles Le Brun - YouTube</a:t>
            </a:r>
            <a:endParaRPr lang="en-GB" sz="1200" dirty="0">
              <a:solidFill>
                <a:srgbClr val="FFFF00"/>
              </a:solidFill>
            </a:endParaRPr>
          </a:p>
        </p:txBody>
      </p:sp>
      <p:pic>
        <p:nvPicPr>
          <p:cNvPr id="5122" name="Picture 2" descr="See the source image">
            <a:extLst>
              <a:ext uri="{FF2B5EF4-FFF2-40B4-BE49-F238E27FC236}">
                <a16:creationId xmlns:a16="http://schemas.microsoft.com/office/drawing/2014/main" id="{8FA38DCC-2E2A-E592-1D63-B55DCEAD5E3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2120" y="1200150"/>
            <a:ext cx="6239880" cy="442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17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circle(in)">
                                      <p:cBhvr>
                                        <p:cTn id="19" dur="20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inVertical)">
                                      <p:cBhvr>
                                        <p:cTn id="30" dur="50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8945-C5FF-614E-6104-5D7BDBF71779}"/>
              </a:ext>
            </a:extLst>
          </p:cNvPr>
          <p:cNvSpPr>
            <a:spLocks noGrp="1"/>
          </p:cNvSpPr>
          <p:nvPr>
            <p:ph type="title"/>
          </p:nvPr>
        </p:nvSpPr>
        <p:spPr/>
        <p:txBody>
          <a:bodyPr/>
          <a:lstStyle/>
          <a:p>
            <a:r>
              <a:rPr lang="en-GB" dirty="0">
                <a:latin typeface="Bodoni MT" panose="02070603080606020203" pitchFamily="18" charset="0"/>
              </a:rPr>
              <a:t>Pierre Puget </a:t>
            </a:r>
            <a:r>
              <a:rPr lang="en-GB" sz="1800" dirty="0">
                <a:latin typeface="Bodoni MT" panose="02070603080606020203" pitchFamily="18" charset="0"/>
              </a:rPr>
              <a:t>1620-1694</a:t>
            </a:r>
          </a:p>
        </p:txBody>
      </p:sp>
      <p:sp>
        <p:nvSpPr>
          <p:cNvPr id="3" name="Text Placeholder 2">
            <a:extLst>
              <a:ext uri="{FF2B5EF4-FFF2-40B4-BE49-F238E27FC236}">
                <a16:creationId xmlns:a16="http://schemas.microsoft.com/office/drawing/2014/main" id="{93570D5C-D0B6-B218-CA0D-5AF619D12F61}"/>
              </a:ext>
            </a:extLst>
          </p:cNvPr>
          <p:cNvSpPr>
            <a:spLocks noGrp="1"/>
          </p:cNvSpPr>
          <p:nvPr>
            <p:ph type="body"/>
          </p:nvPr>
        </p:nvSpPr>
        <p:spPr>
          <a:xfrm>
            <a:off x="609480" y="2051992"/>
            <a:ext cx="8660416" cy="3976560"/>
          </a:xfrm>
        </p:spPr>
        <p:txBody>
          <a:bodyPr/>
          <a:lstStyle/>
          <a:p>
            <a:r>
              <a:rPr lang="en-GB" sz="2800" dirty="0">
                <a:latin typeface="Bodoni MT" panose="02070603080606020203" pitchFamily="18" charset="0"/>
              </a:rPr>
              <a:t>Sculptor, painter, architect born in Marseille		</a:t>
            </a:r>
          </a:p>
          <a:p>
            <a:r>
              <a:rPr lang="en-GB" sz="2800" dirty="0">
                <a:latin typeface="Bodoni MT" panose="02070603080606020203" pitchFamily="18" charset="0"/>
              </a:rPr>
              <a:t>Known at the time as the Michelangelo of France</a:t>
            </a:r>
          </a:p>
          <a:p>
            <a:r>
              <a:rPr lang="en-GB" sz="2800" dirty="0">
                <a:latin typeface="Bodoni MT" panose="02070603080606020203" pitchFamily="18" charset="0"/>
              </a:rPr>
              <a:t>Trained with Pietro da Cortone in Italy</a:t>
            </a:r>
          </a:p>
          <a:p>
            <a:r>
              <a:rPr lang="en-GB" sz="2800" dirty="0">
                <a:latin typeface="Bodoni MT" panose="02070603080606020203" pitchFamily="18" charset="0"/>
              </a:rPr>
              <a:t>Worked on the statues at Vaux le Vicomte 1659-1661</a:t>
            </a:r>
          </a:p>
          <a:p>
            <a:r>
              <a:rPr lang="en-GB" sz="2800" dirty="0">
                <a:latin typeface="Bodoni MT" panose="02070603080606020203" pitchFamily="18" charset="0"/>
              </a:rPr>
              <a:t>Travelled in Italy  for the next seven years	</a:t>
            </a:r>
          </a:p>
          <a:p>
            <a:r>
              <a:rPr lang="en-GB" sz="2800" dirty="0">
                <a:latin typeface="Bodoni MT" panose="02070603080606020203" pitchFamily="18" charset="0"/>
              </a:rPr>
              <a:t>Contracted to work on the Arsenal of Toulon </a:t>
            </a:r>
          </a:p>
          <a:p>
            <a:r>
              <a:rPr lang="en-GB" sz="2800" dirty="0">
                <a:latin typeface="Bodoni MT" panose="02070603080606020203" pitchFamily="18" charset="0"/>
              </a:rPr>
              <a:t>Is the main sculptor for the Cathédrale Saint Charles until his death  </a:t>
            </a:r>
          </a:p>
        </p:txBody>
      </p:sp>
      <p:pic>
        <p:nvPicPr>
          <p:cNvPr id="4098" name="Picture 2">
            <a:extLst>
              <a:ext uri="{FF2B5EF4-FFF2-40B4-BE49-F238E27FC236}">
                <a16:creationId xmlns:a16="http://schemas.microsoft.com/office/drawing/2014/main" id="{90A6FDF6-FDC4-A334-044E-5C571BE098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69896" y="337946"/>
            <a:ext cx="2713383" cy="27133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53952044-6461-667F-C46B-DF58E42611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7938" y="0"/>
            <a:ext cx="4554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4398E6-2866-75D6-FFB7-4DC8B056F1DA}"/>
              </a:ext>
            </a:extLst>
          </p:cNvPr>
          <p:cNvSpPr txBox="1"/>
          <p:nvPr/>
        </p:nvSpPr>
        <p:spPr>
          <a:xfrm>
            <a:off x="8295588" y="5401559"/>
            <a:ext cx="3544478" cy="369332"/>
          </a:xfrm>
          <a:prstGeom prst="rect">
            <a:avLst/>
          </a:prstGeom>
          <a:noFill/>
        </p:spPr>
        <p:txBody>
          <a:bodyPr wrap="square" rtlCol="0">
            <a:spAutoFit/>
          </a:bodyPr>
          <a:lstStyle/>
          <a:p>
            <a:r>
              <a:rPr lang="en-GB" dirty="0">
                <a:latin typeface="Bodoni MT Condensed" panose="02070606080606020203" pitchFamily="18" charset="0"/>
              </a:rPr>
              <a:t>Perseus and Andromeda1684 Pierre Puget  </a:t>
            </a:r>
          </a:p>
        </p:txBody>
      </p:sp>
    </p:spTree>
    <p:extLst>
      <p:ext uri="{BB962C8B-B14F-4D97-AF65-F5344CB8AC3E}">
        <p14:creationId xmlns:p14="http://schemas.microsoft.com/office/powerpoint/2010/main" val="5730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inVertical)">
                                      <p:cBhvr>
                                        <p:cTn id="60" dur="500"/>
                                        <p:tgtEl>
                                          <p:spTgt spid="102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96C6-35E9-50DA-7DFB-67DD04EBFA17}"/>
              </a:ext>
            </a:extLst>
          </p:cNvPr>
          <p:cNvSpPr>
            <a:spLocks noGrp="1"/>
          </p:cNvSpPr>
          <p:nvPr>
            <p:ph type="title"/>
          </p:nvPr>
        </p:nvSpPr>
        <p:spPr/>
        <p:txBody>
          <a:bodyPr/>
          <a:lstStyle/>
          <a:p>
            <a:r>
              <a:rPr lang="en-GB" dirty="0">
                <a:latin typeface="Bodoni MT" panose="02070603080606020203" pitchFamily="18" charset="0"/>
              </a:rPr>
              <a:t>Pierre Puget </a:t>
            </a:r>
            <a:r>
              <a:rPr lang="en-GB" sz="1800" dirty="0">
                <a:latin typeface="Bodoni MT" panose="02070603080606020203" pitchFamily="18" charset="0"/>
              </a:rPr>
              <a:t>1620-1694</a:t>
            </a:r>
            <a:endParaRPr lang="en-GB" dirty="0"/>
          </a:p>
        </p:txBody>
      </p:sp>
      <p:sp>
        <p:nvSpPr>
          <p:cNvPr id="3" name="Text Placeholder 2">
            <a:extLst>
              <a:ext uri="{FF2B5EF4-FFF2-40B4-BE49-F238E27FC236}">
                <a16:creationId xmlns:a16="http://schemas.microsoft.com/office/drawing/2014/main" id="{71DCBC46-E434-75D3-DE6D-549EC6D24379}"/>
              </a:ext>
            </a:extLst>
          </p:cNvPr>
          <p:cNvSpPr>
            <a:spLocks noGrp="1"/>
          </p:cNvSpPr>
          <p:nvPr>
            <p:ph type="body"/>
          </p:nvPr>
        </p:nvSpPr>
        <p:spPr/>
        <p:txBody>
          <a:bodyPr/>
          <a:lstStyle/>
          <a:p>
            <a:endParaRPr lang="en-GB" dirty="0"/>
          </a:p>
        </p:txBody>
      </p:sp>
      <p:pic>
        <p:nvPicPr>
          <p:cNvPr id="5122" name="Picture 2" descr="See the source image">
            <a:extLst>
              <a:ext uri="{FF2B5EF4-FFF2-40B4-BE49-F238E27FC236}">
                <a16:creationId xmlns:a16="http://schemas.microsoft.com/office/drawing/2014/main" id="{74577814-E7AF-A807-F541-141E4951D2B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30109" y="115188"/>
            <a:ext cx="4762500" cy="5828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107AEB-C182-5068-506B-6BD0E0654537}"/>
              </a:ext>
            </a:extLst>
          </p:cNvPr>
          <p:cNvSpPr txBox="1"/>
          <p:nvPr/>
        </p:nvSpPr>
        <p:spPr>
          <a:xfrm>
            <a:off x="7431932" y="6322979"/>
            <a:ext cx="4581728" cy="369332"/>
          </a:xfrm>
          <a:prstGeom prst="rect">
            <a:avLst/>
          </a:prstGeom>
          <a:noFill/>
        </p:spPr>
        <p:txBody>
          <a:bodyPr wrap="square" rtlCol="0">
            <a:spAutoFit/>
          </a:bodyPr>
          <a:lstStyle/>
          <a:p>
            <a:pPr algn="ctr"/>
            <a:r>
              <a:rPr lang="en-GB" dirty="0">
                <a:latin typeface="Bodoni MT Condensed" panose="02070606080606020203" pitchFamily="18" charset="0"/>
              </a:rPr>
              <a:t>Milo of Croton Pierre Puget 1682 Le Louvre</a:t>
            </a:r>
          </a:p>
        </p:txBody>
      </p:sp>
      <p:pic>
        <p:nvPicPr>
          <p:cNvPr id="5124" name="Picture 4" descr="See the source image">
            <a:extLst>
              <a:ext uri="{FF2B5EF4-FFF2-40B4-BE49-F238E27FC236}">
                <a16:creationId xmlns:a16="http://schemas.microsoft.com/office/drawing/2014/main" id="{44AF2A1B-BAF5-B199-2D3F-5DEE8DAACE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385" y="52730"/>
            <a:ext cx="4143982" cy="6203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E9132E-E876-7592-0354-0375F9D666E4}"/>
              </a:ext>
            </a:extLst>
          </p:cNvPr>
          <p:cNvSpPr txBox="1"/>
          <p:nvPr/>
        </p:nvSpPr>
        <p:spPr>
          <a:xfrm>
            <a:off x="1157591" y="6400800"/>
            <a:ext cx="4095345" cy="369332"/>
          </a:xfrm>
          <a:prstGeom prst="rect">
            <a:avLst/>
          </a:prstGeom>
          <a:noFill/>
        </p:spPr>
        <p:txBody>
          <a:bodyPr wrap="square" rtlCol="0">
            <a:spAutoFit/>
          </a:bodyPr>
          <a:lstStyle/>
          <a:p>
            <a:pPr algn="ctr"/>
            <a:r>
              <a:rPr lang="en-GB" dirty="0">
                <a:latin typeface="Bodoni MT Condensed" panose="02070606080606020203" pitchFamily="18" charset="0"/>
              </a:rPr>
              <a:t>Saint Sebastian Pierre Puget 1669 Genoa</a:t>
            </a:r>
          </a:p>
        </p:txBody>
      </p:sp>
      <p:sp>
        <p:nvSpPr>
          <p:cNvPr id="7" name="TextBox 6">
            <a:extLst>
              <a:ext uri="{FF2B5EF4-FFF2-40B4-BE49-F238E27FC236}">
                <a16:creationId xmlns:a16="http://schemas.microsoft.com/office/drawing/2014/main" id="{0E90877C-071A-2DD1-03D9-EF598F95D548}"/>
              </a:ext>
            </a:extLst>
          </p:cNvPr>
          <p:cNvSpPr txBox="1"/>
          <p:nvPr/>
        </p:nvSpPr>
        <p:spPr>
          <a:xfrm>
            <a:off x="4088048" y="6607792"/>
            <a:ext cx="6094378" cy="276999"/>
          </a:xfrm>
          <a:prstGeom prst="rect">
            <a:avLst/>
          </a:prstGeom>
          <a:noFill/>
        </p:spPr>
        <p:txBody>
          <a:bodyPr wrap="square">
            <a:spAutoFit/>
          </a:bodyPr>
          <a:lstStyle/>
          <a:p>
            <a:r>
              <a:rPr lang="fr-FR" sz="1200" dirty="0">
                <a:solidFill>
                  <a:srgbClr val="FFFF00"/>
                </a:solidFill>
                <a:hlinkClick r:id="rId4">
                  <a:extLst>
                    <a:ext uri="{A12FA001-AC4F-418D-AE19-62706E023703}">
                      <ahyp:hlinkClr xmlns:ahyp="http://schemas.microsoft.com/office/drawing/2018/hyperlinkcolor" val="tx"/>
                    </a:ext>
                  </a:extLst>
                </a:hlinkClick>
              </a:rPr>
              <a:t>Retour des chefs-d'œuvre de Pierre Puget à Versailles - YouTube</a:t>
            </a:r>
            <a:endParaRPr lang="en-GB" sz="1200" dirty="0">
              <a:solidFill>
                <a:srgbClr val="FFFF00"/>
              </a:solidFill>
            </a:endParaRPr>
          </a:p>
        </p:txBody>
      </p:sp>
    </p:spTree>
    <p:extLst>
      <p:ext uri="{BB962C8B-B14F-4D97-AF65-F5344CB8AC3E}">
        <p14:creationId xmlns:p14="http://schemas.microsoft.com/office/powerpoint/2010/main" val="3245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barn(inVertical)">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5CEF-4822-4743-A367-62D3D4CFEF49}"/>
              </a:ext>
            </a:extLst>
          </p:cNvPr>
          <p:cNvSpPr>
            <a:spLocks noGrp="1"/>
          </p:cNvSpPr>
          <p:nvPr>
            <p:ph type="title"/>
          </p:nvPr>
        </p:nvSpPr>
        <p:spPr>
          <a:xfrm>
            <a:off x="762001" y="803325"/>
            <a:ext cx="5314536" cy="1325563"/>
          </a:xfrm>
        </p:spPr>
        <p:txBody>
          <a:bodyPr>
            <a:normAutofit/>
          </a:bodyPr>
          <a:lstStyle/>
          <a:p>
            <a:r>
              <a:rPr lang="en-GB" sz="3700" b="1" dirty="0">
                <a:solidFill>
                  <a:srgbClr val="FFC000"/>
                </a:solidFill>
                <a:latin typeface="Segoe Print" panose="02000600000000000000" pitchFamily="2" charset="0"/>
              </a:rPr>
              <a:t>Jean-Antoine Watteau </a:t>
            </a:r>
            <a:r>
              <a:rPr lang="en-GB" sz="2800" b="1" dirty="0">
                <a:latin typeface="Segoe Print" panose="02000600000000000000" pitchFamily="2" charset="0"/>
              </a:rPr>
              <a:t>1684-1721</a:t>
            </a:r>
          </a:p>
        </p:txBody>
      </p:sp>
      <p:sp>
        <p:nvSpPr>
          <p:cNvPr id="3" name="Text Placeholder 2">
            <a:extLst>
              <a:ext uri="{FF2B5EF4-FFF2-40B4-BE49-F238E27FC236}">
                <a16:creationId xmlns:a16="http://schemas.microsoft.com/office/drawing/2014/main" id="{95B19EB1-1496-4A7E-8430-CC86F7A91B14}"/>
              </a:ext>
            </a:extLst>
          </p:cNvPr>
          <p:cNvSpPr>
            <a:spLocks noGrp="1"/>
          </p:cNvSpPr>
          <p:nvPr>
            <p:ph type="body"/>
          </p:nvPr>
        </p:nvSpPr>
        <p:spPr>
          <a:xfrm>
            <a:off x="762000" y="2279018"/>
            <a:ext cx="5314543" cy="3375920"/>
          </a:xfrm>
        </p:spPr>
        <p:txBody>
          <a:bodyPr anchor="t">
            <a:normAutofit fontScale="70000" lnSpcReduction="20000"/>
          </a:bodyPr>
          <a:lstStyle/>
          <a:p>
            <a:pPr>
              <a:spcAft>
                <a:spcPts val="600"/>
              </a:spcAft>
            </a:pPr>
            <a:r>
              <a:rPr lang="en-GB" dirty="0">
                <a:latin typeface="Segoe Print" panose="02000600000000000000" pitchFamily="2" charset="0"/>
              </a:rPr>
              <a:t>Came from a poor family</a:t>
            </a:r>
          </a:p>
          <a:p>
            <a:pPr>
              <a:spcAft>
                <a:spcPts val="600"/>
              </a:spcAft>
            </a:pPr>
            <a:r>
              <a:rPr lang="en-GB" dirty="0">
                <a:latin typeface="Segoe Print" panose="02000600000000000000" pitchFamily="2" charset="0"/>
              </a:rPr>
              <a:t>Worked at time of change</a:t>
            </a:r>
          </a:p>
          <a:p>
            <a:pPr>
              <a:spcAft>
                <a:spcPts val="600"/>
              </a:spcAft>
            </a:pPr>
            <a:r>
              <a:rPr lang="en-GB" dirty="0">
                <a:latin typeface="Segoe Print" panose="02000600000000000000" pitchFamily="2" charset="0"/>
              </a:rPr>
              <a:t>From Baroque to Rococo</a:t>
            </a:r>
          </a:p>
          <a:p>
            <a:pPr>
              <a:spcAft>
                <a:spcPts val="600"/>
              </a:spcAft>
            </a:pPr>
            <a:r>
              <a:rPr lang="en-GB" dirty="0">
                <a:latin typeface="Segoe Print" panose="02000600000000000000" pitchFamily="2" charset="0"/>
              </a:rPr>
              <a:t>Moving in direction of Impressionism</a:t>
            </a:r>
          </a:p>
          <a:p>
            <a:pPr>
              <a:spcAft>
                <a:spcPts val="600"/>
              </a:spcAft>
            </a:pPr>
            <a:r>
              <a:rPr lang="en-GB" dirty="0">
                <a:latin typeface="Segoe Print" panose="02000600000000000000" pitchFamily="2" charset="0"/>
              </a:rPr>
              <a:t>Obsessed with Commedia </a:t>
            </a:r>
            <a:r>
              <a:rPr lang="en-GB" dirty="0" err="1">
                <a:latin typeface="Segoe Print" panose="02000600000000000000" pitchFamily="2" charset="0"/>
              </a:rPr>
              <a:t>dell’arte</a:t>
            </a:r>
            <a:r>
              <a:rPr lang="en-GB" dirty="0">
                <a:latin typeface="Segoe Print" panose="02000600000000000000" pitchFamily="2" charset="0"/>
              </a:rPr>
              <a:t> Characters</a:t>
            </a:r>
          </a:p>
          <a:p>
            <a:pPr>
              <a:spcAft>
                <a:spcPts val="600"/>
              </a:spcAft>
            </a:pPr>
            <a:endParaRPr lang="en-GB" sz="1800" dirty="0"/>
          </a:p>
          <a:p>
            <a:pPr>
              <a:spcAft>
                <a:spcPts val="600"/>
              </a:spcAft>
            </a:pPr>
            <a:endParaRPr lang="en-GB"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a:extLst>
              <a:ext uri="{FF2B5EF4-FFF2-40B4-BE49-F238E27FC236}">
                <a16:creationId xmlns:a16="http://schemas.microsoft.com/office/drawing/2014/main" id="{02B88CB6-F74B-9ECE-A373-142B5E2D97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0122" y="-27874"/>
            <a:ext cx="5293265" cy="687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962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C9FC-1826-4E46-B27C-BDC78F7ACEC5}"/>
              </a:ext>
            </a:extLst>
          </p:cNvPr>
          <p:cNvSpPr>
            <a:spLocks noGrp="1"/>
          </p:cNvSpPr>
          <p:nvPr>
            <p:ph type="title"/>
          </p:nvPr>
        </p:nvSpPr>
        <p:spPr>
          <a:xfrm>
            <a:off x="6400800" y="484632"/>
            <a:ext cx="5299586" cy="1609344"/>
          </a:xfrm>
          <a:ln>
            <a:noFill/>
          </a:ln>
        </p:spPr>
        <p:txBody>
          <a:bodyPr>
            <a:normAutofit/>
          </a:bodyPr>
          <a:lstStyle/>
          <a:p>
            <a:r>
              <a:rPr lang="en-GB" sz="3700" dirty="0">
                <a:solidFill>
                  <a:srgbClr val="FFC000"/>
                </a:solidFill>
                <a:latin typeface="Segoe Print" panose="02000600000000000000" pitchFamily="2" charset="0"/>
              </a:rPr>
              <a:t>Jean-Antoine Watteau </a:t>
            </a:r>
            <a:r>
              <a:rPr lang="en-GB" sz="2800" dirty="0">
                <a:latin typeface="Segoe Print" panose="02000600000000000000" pitchFamily="2" charset="0"/>
              </a:rPr>
              <a:t>1684-1721</a:t>
            </a:r>
          </a:p>
        </p:txBody>
      </p:sp>
      <p:pic>
        <p:nvPicPr>
          <p:cNvPr id="7" name="Picture 6" descr="A picture containing standing, group, herd, field&#10;&#10;Description automatically generated">
            <a:extLst>
              <a:ext uri="{FF2B5EF4-FFF2-40B4-BE49-F238E27FC236}">
                <a16:creationId xmlns:a16="http://schemas.microsoft.com/office/drawing/2014/main" id="{1D165FE6-C370-4BDE-A970-EAF47153C6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8844"/>
            <a:ext cx="2917436" cy="3407764"/>
          </a:xfrm>
          <a:prstGeom prst="rect">
            <a:avLst/>
          </a:prstGeom>
        </p:spPr>
      </p:pic>
      <p:pic>
        <p:nvPicPr>
          <p:cNvPr id="5" name="Picture 4" descr="A person and person posing for a picture&#10;&#10;Description automatically generated">
            <a:extLst>
              <a:ext uri="{FF2B5EF4-FFF2-40B4-BE49-F238E27FC236}">
                <a16:creationId xmlns:a16="http://schemas.microsoft.com/office/drawing/2014/main" id="{2EF480D9-ACC8-4294-844B-0A268A2485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8896" y="-2655"/>
            <a:ext cx="2917457" cy="3407774"/>
          </a:xfrm>
          <a:prstGeom prst="rect">
            <a:avLst/>
          </a:prstGeom>
        </p:spPr>
      </p:pic>
      <p:pic>
        <p:nvPicPr>
          <p:cNvPr id="9" name="Picture 8" descr="A picture containing drawing, grass, water, photo&#10;&#10;Description automatically generated">
            <a:extLst>
              <a:ext uri="{FF2B5EF4-FFF2-40B4-BE49-F238E27FC236}">
                <a16:creationId xmlns:a16="http://schemas.microsoft.com/office/drawing/2014/main" id="{7E9B06E4-90F8-4542-9EC8-24CFEE9800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3494304"/>
            <a:ext cx="5926333" cy="3363686"/>
          </a:xfrm>
          <a:prstGeom prst="rect">
            <a:avLst/>
          </a:prstGeom>
        </p:spPr>
      </p:pic>
      <p:sp>
        <p:nvSpPr>
          <p:cNvPr id="3" name="Text Placeholder 2">
            <a:extLst>
              <a:ext uri="{FF2B5EF4-FFF2-40B4-BE49-F238E27FC236}">
                <a16:creationId xmlns:a16="http://schemas.microsoft.com/office/drawing/2014/main" id="{10083889-6032-4196-B6A4-CD8A68FE5B0F}"/>
              </a:ext>
            </a:extLst>
          </p:cNvPr>
          <p:cNvSpPr>
            <a:spLocks noGrp="1"/>
          </p:cNvSpPr>
          <p:nvPr>
            <p:ph type="body"/>
          </p:nvPr>
        </p:nvSpPr>
        <p:spPr>
          <a:xfrm>
            <a:off x="6400800" y="2121408"/>
            <a:ext cx="5118756" cy="3363686"/>
          </a:xfrm>
        </p:spPr>
        <p:txBody>
          <a:bodyPr>
            <a:normAutofit fontScale="77500" lnSpcReduction="20000"/>
          </a:bodyPr>
          <a:lstStyle/>
          <a:p>
            <a:r>
              <a:rPr lang="en-GB" dirty="0">
                <a:latin typeface="Segoe Print" panose="02000600000000000000" pitchFamily="2" charset="0"/>
              </a:rPr>
              <a:t>Sensuous pictures</a:t>
            </a:r>
          </a:p>
          <a:p>
            <a:r>
              <a:rPr lang="en-GB" dirty="0">
                <a:latin typeface="Segoe Print" panose="02000600000000000000" pitchFamily="2" charset="0"/>
              </a:rPr>
              <a:t>Less formal than Baroque</a:t>
            </a:r>
          </a:p>
          <a:p>
            <a:r>
              <a:rPr lang="en-GB" dirty="0">
                <a:latin typeface="Segoe Print" panose="02000600000000000000" pitchFamily="2" charset="0"/>
              </a:rPr>
              <a:t>Verging on Impressionism in detail</a:t>
            </a:r>
          </a:p>
          <a:p>
            <a:r>
              <a:rPr lang="en-GB" dirty="0">
                <a:latin typeface="Segoe Print" panose="02000600000000000000" pitchFamily="2" charset="0"/>
              </a:rPr>
              <a:t>Pierrot is called Gilles but could be Watteau himself in character</a:t>
            </a:r>
          </a:p>
          <a:p>
            <a:endParaRPr lang="en-GB" sz="2000" dirty="0"/>
          </a:p>
        </p:txBody>
      </p:sp>
    </p:spTree>
    <p:extLst>
      <p:ext uri="{BB962C8B-B14F-4D97-AF65-F5344CB8AC3E}">
        <p14:creationId xmlns:p14="http://schemas.microsoft.com/office/powerpoint/2010/main" val="9113849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980C-32D4-73B6-DD2F-FA815B28148F}"/>
              </a:ext>
            </a:extLst>
          </p:cNvPr>
          <p:cNvSpPr>
            <a:spLocks noGrp="1"/>
          </p:cNvSpPr>
          <p:nvPr>
            <p:ph type="title"/>
          </p:nvPr>
        </p:nvSpPr>
        <p:spPr/>
        <p:txBody>
          <a:bodyPr/>
          <a:lstStyle/>
          <a:p>
            <a:r>
              <a:rPr lang="en-GB" sz="4400" b="1" dirty="0">
                <a:solidFill>
                  <a:srgbClr val="FFC000"/>
                </a:solidFill>
                <a:latin typeface="Segoe Print" panose="02000600000000000000" pitchFamily="2" charset="0"/>
              </a:rPr>
              <a:t>Jean-Antoine Watteau </a:t>
            </a:r>
            <a:r>
              <a:rPr lang="en-GB" sz="3200" b="1" dirty="0">
                <a:latin typeface="Segoe Print" panose="02000600000000000000" pitchFamily="2" charset="0"/>
              </a:rPr>
              <a:t>1684-1721</a:t>
            </a:r>
            <a:endParaRPr lang="en-GB" dirty="0"/>
          </a:p>
        </p:txBody>
      </p:sp>
      <p:sp>
        <p:nvSpPr>
          <p:cNvPr id="3" name="Text Placeholder 2">
            <a:extLst>
              <a:ext uri="{FF2B5EF4-FFF2-40B4-BE49-F238E27FC236}">
                <a16:creationId xmlns:a16="http://schemas.microsoft.com/office/drawing/2014/main" id="{151D1F4F-4979-D1A3-B105-A743056AC714}"/>
              </a:ext>
            </a:extLst>
          </p:cNvPr>
          <p:cNvSpPr>
            <a:spLocks noGrp="1"/>
          </p:cNvSpPr>
          <p:nvPr>
            <p:ph type="body"/>
          </p:nvPr>
        </p:nvSpPr>
        <p:spPr/>
        <p:txBody>
          <a:bodyPr/>
          <a:lstStyle/>
          <a:p>
            <a:endParaRPr lang="en-GB"/>
          </a:p>
        </p:txBody>
      </p:sp>
      <p:pic>
        <p:nvPicPr>
          <p:cNvPr id="1026" name="Picture 2" descr="See the source image">
            <a:extLst>
              <a:ext uri="{FF2B5EF4-FFF2-40B4-BE49-F238E27FC236}">
                <a16:creationId xmlns:a16="http://schemas.microsoft.com/office/drawing/2014/main" id="{11FB2947-5B31-F741-4309-553343D0E7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186" y="0"/>
            <a:ext cx="5000017" cy="6380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14B336-97DB-E085-DD63-762DC81796FA}"/>
              </a:ext>
            </a:extLst>
          </p:cNvPr>
          <p:cNvSpPr txBox="1"/>
          <p:nvPr/>
        </p:nvSpPr>
        <p:spPr>
          <a:xfrm>
            <a:off x="136187" y="6342434"/>
            <a:ext cx="4776281" cy="369332"/>
          </a:xfrm>
          <a:prstGeom prst="rect">
            <a:avLst/>
          </a:prstGeom>
          <a:noFill/>
        </p:spPr>
        <p:txBody>
          <a:bodyPr wrap="square" rtlCol="0">
            <a:spAutoFit/>
          </a:bodyPr>
          <a:lstStyle/>
          <a:p>
            <a:pPr algn="ctr"/>
            <a:r>
              <a:rPr lang="en-GB" dirty="0">
                <a:latin typeface="Bodoni MT Condensed" panose="02070606080606020203" pitchFamily="18" charset="0"/>
              </a:rPr>
              <a:t>Gilles Jean-Antoine Watteau 1719 Le louvre</a:t>
            </a:r>
          </a:p>
        </p:txBody>
      </p:sp>
      <p:pic>
        <p:nvPicPr>
          <p:cNvPr id="1028" name="Picture 4" descr="See the source image">
            <a:extLst>
              <a:ext uri="{FF2B5EF4-FFF2-40B4-BE49-F238E27FC236}">
                <a16:creationId xmlns:a16="http://schemas.microsoft.com/office/drawing/2014/main" id="{E185BF1B-58A5-D76D-F204-E6179A6632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7880" y="636086"/>
            <a:ext cx="6677856" cy="4944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63395A-CD9F-D52F-10A3-3F9EA6216A96}"/>
              </a:ext>
            </a:extLst>
          </p:cNvPr>
          <p:cNvSpPr txBox="1"/>
          <p:nvPr/>
        </p:nvSpPr>
        <p:spPr>
          <a:xfrm>
            <a:off x="5749047" y="5826868"/>
            <a:ext cx="5832153" cy="369332"/>
          </a:xfrm>
          <a:prstGeom prst="rect">
            <a:avLst/>
          </a:prstGeom>
          <a:noFill/>
        </p:spPr>
        <p:txBody>
          <a:bodyPr wrap="square" rtlCol="0">
            <a:spAutoFit/>
          </a:bodyPr>
          <a:lstStyle/>
          <a:p>
            <a:pPr algn="ctr"/>
            <a:r>
              <a:rPr lang="en-GB" dirty="0">
                <a:latin typeface="Bodoni MT Condensed" panose="02070606080606020203" pitchFamily="18" charset="0"/>
              </a:rPr>
              <a:t>Les Champs-Elysées Jean-Antoine Watteau 1718Wallace Collection London</a:t>
            </a:r>
          </a:p>
        </p:txBody>
      </p:sp>
      <p:sp>
        <p:nvSpPr>
          <p:cNvPr id="7" name="TextBox 6">
            <a:extLst>
              <a:ext uri="{FF2B5EF4-FFF2-40B4-BE49-F238E27FC236}">
                <a16:creationId xmlns:a16="http://schemas.microsoft.com/office/drawing/2014/main" id="{2D712512-5726-EF7D-CE62-206BB910CBD6}"/>
              </a:ext>
            </a:extLst>
          </p:cNvPr>
          <p:cNvSpPr txBox="1"/>
          <p:nvPr/>
        </p:nvSpPr>
        <p:spPr>
          <a:xfrm>
            <a:off x="5136203" y="6148971"/>
            <a:ext cx="6201382" cy="461665"/>
          </a:xfrm>
          <a:prstGeom prst="rect">
            <a:avLst/>
          </a:prstGeom>
          <a:noFill/>
        </p:spPr>
        <p:txBody>
          <a:bodyPr wrap="square">
            <a:spAutoFit/>
          </a:bodyPr>
          <a:lstStyle/>
          <a:p>
            <a:r>
              <a:rPr lang="en-GB" sz="1200" dirty="0">
                <a:hlinkClick r:id="rId4"/>
              </a:rPr>
              <a:t>https://www.bing.com/videos/search?q=Watteau&amp;&amp;view=detail&amp;mid=283206D5B64F751C189E283206D5B64F751C189E&amp;&amp;FORM=VDRVRV</a:t>
            </a:r>
            <a:endParaRPr lang="en-GB" sz="1200" dirty="0"/>
          </a:p>
        </p:txBody>
      </p:sp>
    </p:spTree>
    <p:extLst>
      <p:ext uri="{BB962C8B-B14F-4D97-AF65-F5344CB8AC3E}">
        <p14:creationId xmlns:p14="http://schemas.microsoft.com/office/powerpoint/2010/main" val="10449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ircle(in)">
                                      <p:cBhvr>
                                        <p:cTn id="24" dur="20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734D-11DC-3585-8F8C-16AB146AE1B2}"/>
              </a:ext>
            </a:extLst>
          </p:cNvPr>
          <p:cNvSpPr>
            <a:spLocks noGrp="1"/>
          </p:cNvSpPr>
          <p:nvPr>
            <p:ph type="title"/>
          </p:nvPr>
        </p:nvSpPr>
        <p:spPr/>
        <p:txBody>
          <a:bodyPr/>
          <a:lstStyle/>
          <a:p>
            <a:r>
              <a:rPr lang="en-GB" dirty="0">
                <a:latin typeface="Bodoni MT" panose="02070603080606020203" pitchFamily="18" charset="0"/>
              </a:rPr>
              <a:t>Nicolas </a:t>
            </a:r>
            <a:r>
              <a:rPr lang="en-GB" dirty="0" err="1">
                <a:latin typeface="Bodoni MT" panose="02070603080606020203" pitchFamily="18" charset="0"/>
              </a:rPr>
              <a:t>Lancret</a:t>
            </a:r>
            <a:r>
              <a:rPr lang="en-GB" dirty="0">
                <a:latin typeface="Bodoni MT" panose="02070603080606020203" pitchFamily="18" charset="0"/>
              </a:rPr>
              <a:t> </a:t>
            </a:r>
            <a:r>
              <a:rPr lang="en-GB" sz="1800" dirty="0">
                <a:latin typeface="Bodoni MT" panose="02070603080606020203" pitchFamily="18" charset="0"/>
              </a:rPr>
              <a:t>1690-1743</a:t>
            </a:r>
          </a:p>
        </p:txBody>
      </p:sp>
      <p:sp>
        <p:nvSpPr>
          <p:cNvPr id="3" name="Text Placeholder 2">
            <a:extLst>
              <a:ext uri="{FF2B5EF4-FFF2-40B4-BE49-F238E27FC236}">
                <a16:creationId xmlns:a16="http://schemas.microsoft.com/office/drawing/2014/main" id="{38EB8FCA-DD7B-0561-3545-C4B3AE73F502}"/>
              </a:ext>
            </a:extLst>
          </p:cNvPr>
          <p:cNvSpPr>
            <a:spLocks noGrp="1"/>
          </p:cNvSpPr>
          <p:nvPr>
            <p:ph type="body"/>
          </p:nvPr>
        </p:nvSpPr>
        <p:spPr>
          <a:xfrm>
            <a:off x="609480" y="2177226"/>
            <a:ext cx="7328290" cy="4407174"/>
          </a:xfrm>
        </p:spPr>
        <p:txBody>
          <a:bodyPr/>
          <a:lstStyle/>
          <a:p>
            <a:pPr marL="457200" indent="-457200">
              <a:buFont typeface="Arial" panose="020B0604020202020204" pitchFamily="34" charset="0"/>
              <a:buChar char="•"/>
            </a:pPr>
            <a:r>
              <a:rPr lang="en-GB" sz="3200" dirty="0"/>
              <a:t>Follower and admirer of Watteau</a:t>
            </a:r>
          </a:p>
          <a:p>
            <a:pPr marL="457200" indent="-457200">
              <a:buFont typeface="Arial" panose="020B0604020202020204" pitchFamily="34" charset="0"/>
              <a:buChar char="•"/>
            </a:pPr>
            <a:r>
              <a:rPr lang="en-GB" sz="3200" dirty="0"/>
              <a:t>Typical Rococo painter</a:t>
            </a:r>
          </a:p>
          <a:p>
            <a:pPr marL="457200" indent="-457200">
              <a:buFont typeface="Arial" panose="020B0604020202020204" pitchFamily="34" charset="0"/>
              <a:buChar char="•"/>
            </a:pPr>
            <a:r>
              <a:rPr lang="en-GB" sz="3200" dirty="0"/>
              <a:t>Became famous during the interregnum between Louis XIV and Louis XV</a:t>
            </a:r>
          </a:p>
          <a:p>
            <a:pPr marL="457200" indent="-457200">
              <a:buFont typeface="Arial" panose="020B0604020202020204" pitchFamily="34" charset="0"/>
              <a:buChar char="•"/>
            </a:pPr>
            <a:r>
              <a:rPr lang="en-GB" sz="3200" dirty="0"/>
              <a:t>Period known as the Regency</a:t>
            </a:r>
          </a:p>
          <a:p>
            <a:pPr marL="457200" indent="-457200">
              <a:buFont typeface="Arial" panose="020B0604020202020204" pitchFamily="34" charset="0"/>
              <a:buChar char="•"/>
            </a:pPr>
            <a:r>
              <a:rPr lang="en-GB" sz="3200" dirty="0"/>
              <a:t>His painting demonstrate the freeing of the well-to-do from the constraints of the previous reign</a:t>
            </a:r>
          </a:p>
        </p:txBody>
      </p:sp>
      <p:pic>
        <p:nvPicPr>
          <p:cNvPr id="3074" name="Picture 2">
            <a:extLst>
              <a:ext uri="{FF2B5EF4-FFF2-40B4-BE49-F238E27FC236}">
                <a16:creationId xmlns:a16="http://schemas.microsoft.com/office/drawing/2014/main" id="{9C01D338-F7E2-B6D9-33E2-6733546E1F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20013" y="1417680"/>
            <a:ext cx="2961187" cy="3824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6E2B51-ED8E-D431-F06B-ADF9655DECE8}"/>
              </a:ext>
            </a:extLst>
          </p:cNvPr>
          <p:cNvSpPr txBox="1"/>
          <p:nvPr/>
        </p:nvSpPr>
        <p:spPr>
          <a:xfrm>
            <a:off x="8620013" y="5389123"/>
            <a:ext cx="3062906" cy="369651"/>
          </a:xfrm>
          <a:prstGeom prst="rect">
            <a:avLst/>
          </a:prstGeom>
          <a:noFill/>
        </p:spPr>
        <p:txBody>
          <a:bodyPr wrap="square" rtlCol="0">
            <a:spAutoFit/>
          </a:bodyPr>
          <a:lstStyle/>
          <a:p>
            <a:pPr algn="ctr"/>
            <a:r>
              <a:rPr lang="en-GB" dirty="0">
                <a:latin typeface="Bodoni MT Condensed" panose="02070606080606020203" pitchFamily="18" charset="0"/>
              </a:rPr>
              <a:t>Self-Portrait Nicolas </a:t>
            </a:r>
            <a:r>
              <a:rPr lang="en-GB" dirty="0" err="1">
                <a:latin typeface="Bodoni MT Condensed" panose="02070606080606020203" pitchFamily="18" charset="0"/>
              </a:rPr>
              <a:t>Lancret</a:t>
            </a:r>
            <a:r>
              <a:rPr lang="en-GB" dirty="0">
                <a:latin typeface="Bodoni MT Condensed" panose="02070606080606020203" pitchFamily="18" charset="0"/>
              </a:rPr>
              <a:t> 1c.1716</a:t>
            </a:r>
          </a:p>
        </p:txBody>
      </p:sp>
    </p:spTree>
    <p:extLst>
      <p:ext uri="{BB962C8B-B14F-4D97-AF65-F5344CB8AC3E}">
        <p14:creationId xmlns:p14="http://schemas.microsoft.com/office/powerpoint/2010/main" val="41361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randombar(horizontal)">
                                      <p:cBhvr>
                                        <p:cTn id="43" dur="500"/>
                                        <p:tgtEl>
                                          <p:spTgt spid="307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0BBD-B9AA-32BC-6631-7F99D38A04C0}"/>
              </a:ext>
            </a:extLst>
          </p:cNvPr>
          <p:cNvSpPr>
            <a:spLocks noGrp="1"/>
          </p:cNvSpPr>
          <p:nvPr>
            <p:ph type="title"/>
          </p:nvPr>
        </p:nvSpPr>
        <p:spPr/>
        <p:txBody>
          <a:bodyPr/>
          <a:lstStyle/>
          <a:p>
            <a:r>
              <a:rPr lang="en-GB" dirty="0">
                <a:latin typeface="Bodoni MT" panose="02070603080606020203" pitchFamily="18" charset="0"/>
              </a:rPr>
              <a:t>Nicolas </a:t>
            </a:r>
            <a:r>
              <a:rPr lang="en-GB" dirty="0" err="1">
                <a:latin typeface="Bodoni MT" panose="02070603080606020203" pitchFamily="18" charset="0"/>
              </a:rPr>
              <a:t>Lancret</a:t>
            </a:r>
            <a:r>
              <a:rPr lang="en-GB" dirty="0">
                <a:latin typeface="Bodoni MT" panose="02070603080606020203" pitchFamily="18" charset="0"/>
              </a:rPr>
              <a:t> </a:t>
            </a:r>
            <a:r>
              <a:rPr lang="en-GB" sz="1800" dirty="0">
                <a:latin typeface="Bodoni MT" panose="02070603080606020203" pitchFamily="18" charset="0"/>
              </a:rPr>
              <a:t>1690-1743</a:t>
            </a:r>
            <a:endParaRPr lang="en-GB" dirty="0"/>
          </a:p>
        </p:txBody>
      </p:sp>
      <p:sp>
        <p:nvSpPr>
          <p:cNvPr id="3" name="Text Placeholder 2">
            <a:extLst>
              <a:ext uri="{FF2B5EF4-FFF2-40B4-BE49-F238E27FC236}">
                <a16:creationId xmlns:a16="http://schemas.microsoft.com/office/drawing/2014/main" id="{C85323FD-7BA3-9542-469A-74ABA5EEB5FA}"/>
              </a:ext>
            </a:extLst>
          </p:cNvPr>
          <p:cNvSpPr>
            <a:spLocks noGrp="1"/>
          </p:cNvSpPr>
          <p:nvPr>
            <p:ph type="body"/>
          </p:nvPr>
        </p:nvSpPr>
        <p:spPr/>
        <p:txBody>
          <a:bodyPr/>
          <a:lstStyle/>
          <a:p>
            <a:endParaRPr lang="en-GB"/>
          </a:p>
        </p:txBody>
      </p:sp>
      <p:pic>
        <p:nvPicPr>
          <p:cNvPr id="4098" name="Picture 2" descr="See the source image">
            <a:extLst>
              <a:ext uri="{FF2B5EF4-FFF2-40B4-BE49-F238E27FC236}">
                <a16:creationId xmlns:a16="http://schemas.microsoft.com/office/drawing/2014/main" id="{7292B328-6F7B-BC4D-2D1B-9BB9F098B2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304" y="1232816"/>
            <a:ext cx="6268495" cy="4814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8CED92-3B5F-567A-F21C-87E6A3D8AE82}"/>
              </a:ext>
            </a:extLst>
          </p:cNvPr>
          <p:cNvSpPr txBox="1"/>
          <p:nvPr/>
        </p:nvSpPr>
        <p:spPr>
          <a:xfrm>
            <a:off x="321013" y="6177064"/>
            <a:ext cx="5953327" cy="369332"/>
          </a:xfrm>
          <a:prstGeom prst="rect">
            <a:avLst/>
          </a:prstGeom>
          <a:noFill/>
        </p:spPr>
        <p:txBody>
          <a:bodyPr wrap="square" rtlCol="0">
            <a:spAutoFit/>
          </a:bodyPr>
          <a:lstStyle/>
          <a:p>
            <a:pPr algn="ctr"/>
            <a:r>
              <a:rPr lang="fr-FR" dirty="0">
                <a:latin typeface="Bodoni MT Condensed" panose="02070606080606020203" pitchFamily="18" charset="0"/>
              </a:rPr>
              <a:t>Une Fête Champêtre Nicolas Lancret 1717</a:t>
            </a:r>
          </a:p>
        </p:txBody>
      </p:sp>
      <p:pic>
        <p:nvPicPr>
          <p:cNvPr id="4100" name="Picture 4" descr="See the source image">
            <a:extLst>
              <a:ext uri="{FF2B5EF4-FFF2-40B4-BE49-F238E27FC236}">
                <a16:creationId xmlns:a16="http://schemas.microsoft.com/office/drawing/2014/main" id="{BEAC7A04-9B82-968B-D585-0FAD6515DF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64230" y="428017"/>
            <a:ext cx="3233805" cy="55108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FF6E80-3C9C-EB8C-2B56-DA78AD33561B}"/>
              </a:ext>
            </a:extLst>
          </p:cNvPr>
          <p:cNvSpPr txBox="1"/>
          <p:nvPr/>
        </p:nvSpPr>
        <p:spPr>
          <a:xfrm>
            <a:off x="8064230" y="6047020"/>
            <a:ext cx="3307404" cy="369332"/>
          </a:xfrm>
          <a:prstGeom prst="rect">
            <a:avLst/>
          </a:prstGeom>
          <a:noFill/>
        </p:spPr>
        <p:txBody>
          <a:bodyPr wrap="square" rtlCol="0">
            <a:spAutoFit/>
          </a:bodyPr>
          <a:lstStyle/>
          <a:p>
            <a:r>
              <a:rPr lang="en-GB" dirty="0">
                <a:latin typeface="Bodoni MT Condensed" panose="02070606080606020203" pitchFamily="18" charset="0"/>
              </a:rPr>
              <a:t>Commedia </a:t>
            </a:r>
            <a:r>
              <a:rPr lang="en-GB" dirty="0" err="1">
                <a:latin typeface="Bodoni MT Condensed" panose="02070606080606020203" pitchFamily="18" charset="0"/>
              </a:rPr>
              <a:t>dell’Arte</a:t>
            </a:r>
            <a:r>
              <a:rPr lang="en-GB" dirty="0">
                <a:latin typeface="Bodoni MT Condensed" panose="02070606080606020203" pitchFamily="18" charset="0"/>
              </a:rPr>
              <a:t> Nicolas </a:t>
            </a:r>
            <a:r>
              <a:rPr lang="en-GB" dirty="0" err="1">
                <a:latin typeface="Bodoni MT Condensed" panose="02070606080606020203" pitchFamily="18" charset="0"/>
              </a:rPr>
              <a:t>Lancret</a:t>
            </a:r>
            <a:r>
              <a:rPr lang="en-GB" dirty="0">
                <a:latin typeface="Bodoni MT Condensed" panose="02070606080606020203" pitchFamily="18" charset="0"/>
              </a:rPr>
              <a:t> 1730</a:t>
            </a:r>
          </a:p>
        </p:txBody>
      </p:sp>
      <p:sp>
        <p:nvSpPr>
          <p:cNvPr id="7" name="TextBox 6">
            <a:extLst>
              <a:ext uri="{FF2B5EF4-FFF2-40B4-BE49-F238E27FC236}">
                <a16:creationId xmlns:a16="http://schemas.microsoft.com/office/drawing/2014/main" id="{F251A21A-6FD6-0D4B-B278-C4F84B1BFDC3}"/>
              </a:ext>
            </a:extLst>
          </p:cNvPr>
          <p:cNvSpPr txBox="1"/>
          <p:nvPr/>
        </p:nvSpPr>
        <p:spPr>
          <a:xfrm>
            <a:off x="2266544" y="273600"/>
            <a:ext cx="6206246" cy="276999"/>
          </a:xfrm>
          <a:prstGeom prst="rect">
            <a:avLst/>
          </a:prstGeom>
          <a:noFill/>
        </p:spPr>
        <p:txBody>
          <a:bodyPr wrap="square">
            <a:spAutoFit/>
          </a:bodyPr>
          <a:lstStyle/>
          <a:p>
            <a:r>
              <a:rPr lang="en-GB" sz="1200" dirty="0">
                <a:solidFill>
                  <a:srgbClr val="6E63CB"/>
                </a:solidFill>
                <a:hlinkClick r:id="rId4">
                  <a:extLst>
                    <a:ext uri="{A12FA001-AC4F-418D-AE19-62706E023703}">
                      <ahyp:hlinkClr xmlns:ahyp="http://schemas.microsoft.com/office/drawing/2018/hyperlinkcolor" val="tx"/>
                    </a:ext>
                  </a:extLst>
                </a:hlinkClick>
              </a:rPr>
              <a:t>Nicolas </a:t>
            </a:r>
            <a:r>
              <a:rPr lang="en-GB" sz="1200" dirty="0" err="1">
                <a:solidFill>
                  <a:srgbClr val="6E63CB"/>
                </a:solidFill>
                <a:hlinkClick r:id="rId4">
                  <a:extLst>
                    <a:ext uri="{A12FA001-AC4F-418D-AE19-62706E023703}">
                      <ahyp:hlinkClr xmlns:ahyp="http://schemas.microsoft.com/office/drawing/2018/hyperlinkcolor" val="tx"/>
                    </a:ext>
                  </a:extLst>
                </a:hlinkClick>
              </a:rPr>
              <a:t>Lancret's</a:t>
            </a:r>
            <a:r>
              <a:rPr lang="en-GB" sz="1200" dirty="0">
                <a:solidFill>
                  <a:srgbClr val="FFFF00"/>
                </a:solidFill>
                <a:hlinkClick r:id="rId4">
                  <a:extLst>
                    <a:ext uri="{A12FA001-AC4F-418D-AE19-62706E023703}">
                      <ahyp:hlinkClr xmlns:ahyp="http://schemas.microsoft.com/office/drawing/2018/hyperlinkcolor" val="tx"/>
                    </a:ext>
                  </a:extLst>
                </a:hlinkClick>
              </a:rPr>
              <a:t> 'Autumn': ‘An Entirely New Kind of Painting’ - YouTube</a:t>
            </a:r>
            <a:endParaRPr lang="en-GB" sz="1200" dirty="0">
              <a:solidFill>
                <a:srgbClr val="FFFF00"/>
              </a:solidFill>
            </a:endParaRPr>
          </a:p>
        </p:txBody>
      </p:sp>
    </p:spTree>
    <p:extLst>
      <p:ext uri="{BB962C8B-B14F-4D97-AF65-F5344CB8AC3E}">
        <p14:creationId xmlns:p14="http://schemas.microsoft.com/office/powerpoint/2010/main" val="39367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circle(in)">
                                      <p:cBhvr>
                                        <p:cTn id="24" dur="20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B947-AFDF-18D4-2582-4CABE297E36E}"/>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F3CA9761-1172-D29B-ED61-75F1870985B2}"/>
              </a:ext>
            </a:extLst>
          </p:cNvPr>
          <p:cNvSpPr>
            <a:spLocks noGrp="1"/>
          </p:cNvSpPr>
          <p:nvPr>
            <p:ph type="body"/>
          </p:nvPr>
        </p:nvSpPr>
        <p:spPr/>
        <p:txBody>
          <a:bodyPr/>
          <a:lstStyle/>
          <a:p>
            <a:endParaRPr lang="en-GB"/>
          </a:p>
        </p:txBody>
      </p:sp>
      <p:pic>
        <p:nvPicPr>
          <p:cNvPr id="5124" name="Picture 4" descr="See the source image">
            <a:extLst>
              <a:ext uri="{FF2B5EF4-FFF2-40B4-BE49-F238E27FC236}">
                <a16:creationId xmlns:a16="http://schemas.microsoft.com/office/drawing/2014/main" id="{9443CFC9-9203-716B-6948-E1D16C51DA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3652" y="1185504"/>
            <a:ext cx="3371506" cy="4989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793C8C-1602-416C-47DA-E12958BF1549}"/>
              </a:ext>
            </a:extLst>
          </p:cNvPr>
          <p:cNvSpPr txBox="1"/>
          <p:nvPr/>
        </p:nvSpPr>
        <p:spPr>
          <a:xfrm>
            <a:off x="1760708" y="6273070"/>
            <a:ext cx="3177196" cy="369332"/>
          </a:xfrm>
          <a:prstGeom prst="rect">
            <a:avLst/>
          </a:prstGeom>
          <a:noFill/>
        </p:spPr>
        <p:txBody>
          <a:bodyPr wrap="square" rtlCol="0">
            <a:spAutoFit/>
          </a:bodyPr>
          <a:lstStyle/>
          <a:p>
            <a:pPr algn="ctr"/>
            <a:r>
              <a:rPr lang="en-GB" dirty="0">
                <a:latin typeface="Bodoni MT Condensed" panose="02070606080606020203" pitchFamily="18" charset="0"/>
              </a:rPr>
              <a:t>Nicolas </a:t>
            </a:r>
            <a:r>
              <a:rPr lang="en-GB" dirty="0" err="1">
                <a:latin typeface="Bodoni MT Condensed" panose="02070606080606020203" pitchFamily="18" charset="0"/>
              </a:rPr>
              <a:t>Lancret</a:t>
            </a:r>
            <a:endParaRPr lang="en-GB" dirty="0">
              <a:latin typeface="Bodoni MT Condensed" panose="02070606080606020203" pitchFamily="18" charset="0"/>
            </a:endParaRPr>
          </a:p>
        </p:txBody>
      </p:sp>
      <p:sp>
        <p:nvSpPr>
          <p:cNvPr id="5" name="TextBox 4">
            <a:extLst>
              <a:ext uri="{FF2B5EF4-FFF2-40B4-BE49-F238E27FC236}">
                <a16:creationId xmlns:a16="http://schemas.microsoft.com/office/drawing/2014/main" id="{9A205E28-5F6A-DE00-D121-0B18B273C08F}"/>
              </a:ext>
            </a:extLst>
          </p:cNvPr>
          <p:cNvSpPr txBox="1"/>
          <p:nvPr/>
        </p:nvSpPr>
        <p:spPr>
          <a:xfrm>
            <a:off x="6965004" y="6352162"/>
            <a:ext cx="3356043" cy="369332"/>
          </a:xfrm>
          <a:prstGeom prst="rect">
            <a:avLst/>
          </a:prstGeom>
          <a:noFill/>
        </p:spPr>
        <p:txBody>
          <a:bodyPr wrap="square" rtlCol="0">
            <a:spAutoFit/>
          </a:bodyPr>
          <a:lstStyle/>
          <a:p>
            <a:pPr algn="ctr"/>
            <a:r>
              <a:rPr lang="en-GB" dirty="0">
                <a:latin typeface="Bodoni MT Condensed" panose="02070606080606020203" pitchFamily="18" charset="0"/>
              </a:rPr>
              <a:t>Jean-Antoine Watteau</a:t>
            </a:r>
          </a:p>
        </p:txBody>
      </p:sp>
      <p:pic>
        <p:nvPicPr>
          <p:cNvPr id="6" name="Picture 4" descr="See the source image">
            <a:extLst>
              <a:ext uri="{FF2B5EF4-FFF2-40B4-BE49-F238E27FC236}">
                <a16:creationId xmlns:a16="http://schemas.microsoft.com/office/drawing/2014/main" id="{229930FE-2A43-A117-FA94-033262C3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954" y="1185504"/>
            <a:ext cx="2927978" cy="498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9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heel(1)">
                                      <p:cBhvr>
                                        <p:cTn id="18" dur="20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F572-DDE2-7002-B586-1427DC00EA55}"/>
              </a:ext>
            </a:extLst>
          </p:cNvPr>
          <p:cNvSpPr>
            <a:spLocks noGrp="1"/>
          </p:cNvSpPr>
          <p:nvPr>
            <p:ph type="title"/>
          </p:nvPr>
        </p:nvSpPr>
        <p:spPr/>
        <p:txBody>
          <a:bodyPr/>
          <a:lstStyle/>
          <a:p>
            <a:r>
              <a:rPr lang="en-GB" b="1" dirty="0">
                <a:latin typeface="Ink Free" panose="03080402000500000000" pitchFamily="66" charset="0"/>
              </a:rPr>
              <a:t>9</a:t>
            </a:r>
            <a:r>
              <a:rPr lang="en-GB" b="1" baseline="30000" dirty="0">
                <a:latin typeface="Ink Free" panose="03080402000500000000" pitchFamily="66" charset="0"/>
              </a:rPr>
              <a:t>th</a:t>
            </a:r>
            <a:r>
              <a:rPr lang="en-GB" b="1" dirty="0">
                <a:latin typeface="Ink Free" panose="03080402000500000000" pitchFamily="66" charset="0"/>
              </a:rPr>
              <a:t> to 12</a:t>
            </a:r>
            <a:r>
              <a:rPr lang="en-GB" b="1" baseline="30000" dirty="0">
                <a:latin typeface="Ink Free" panose="03080402000500000000" pitchFamily="66" charset="0"/>
              </a:rPr>
              <a:t>th</a:t>
            </a:r>
            <a:r>
              <a:rPr lang="en-GB" b="1" dirty="0">
                <a:latin typeface="Ink Free" panose="03080402000500000000" pitchFamily="66" charset="0"/>
              </a:rPr>
              <a:t> Centuries</a:t>
            </a:r>
          </a:p>
        </p:txBody>
      </p:sp>
      <p:sp>
        <p:nvSpPr>
          <p:cNvPr id="3" name="Subtitle 2">
            <a:extLst>
              <a:ext uri="{FF2B5EF4-FFF2-40B4-BE49-F238E27FC236}">
                <a16:creationId xmlns:a16="http://schemas.microsoft.com/office/drawing/2014/main" id="{7EB76CAE-0FED-CE1A-1961-EC0506869185}"/>
              </a:ext>
            </a:extLst>
          </p:cNvPr>
          <p:cNvSpPr>
            <a:spLocks noGrp="1"/>
          </p:cNvSpPr>
          <p:nvPr>
            <p:ph type="subTitle"/>
          </p:nvPr>
        </p:nvSpPr>
        <p:spPr/>
        <p:txBody>
          <a:bodyPr/>
          <a:lstStyle/>
          <a:p>
            <a:endParaRPr lang="en-GB"/>
          </a:p>
        </p:txBody>
      </p:sp>
      <p:pic>
        <p:nvPicPr>
          <p:cNvPr id="4" name="Picture 3" descr="See the source image">
            <a:extLst>
              <a:ext uri="{FF2B5EF4-FFF2-40B4-BE49-F238E27FC236}">
                <a16:creationId xmlns:a16="http://schemas.microsoft.com/office/drawing/2014/main" id="{CF084723-6E81-FA31-1EA0-C6AB1D43D1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09480" y="1150626"/>
            <a:ext cx="4687239" cy="488434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03D2B01-A20C-7DE2-AA04-F24EE2D02449}"/>
              </a:ext>
            </a:extLst>
          </p:cNvPr>
          <p:cNvSpPr txBox="1"/>
          <p:nvPr/>
        </p:nvSpPr>
        <p:spPr>
          <a:xfrm>
            <a:off x="700391" y="6167336"/>
            <a:ext cx="4523362"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Fuite</a:t>
            </a:r>
            <a:r>
              <a:rPr lang="en-GB" dirty="0">
                <a:latin typeface="Bodoni MT Condensed" panose="02070606080606020203" pitchFamily="18" charset="0"/>
              </a:rPr>
              <a:t> </a:t>
            </a:r>
            <a:r>
              <a:rPr lang="en-GB" dirty="0" err="1">
                <a:latin typeface="Bodoni MT Condensed" panose="02070606080606020203" pitchFamily="18" charset="0"/>
              </a:rPr>
              <a:t>d’Egypte</a:t>
            </a:r>
            <a:r>
              <a:rPr lang="en-GB" dirty="0">
                <a:latin typeface="Bodoni MT Condensed" panose="02070606080606020203" pitchFamily="18" charset="0"/>
              </a:rPr>
              <a:t>  Illustration de Bible anonyme 9</a:t>
            </a:r>
            <a:r>
              <a:rPr lang="en-GB" baseline="30000" dirty="0">
                <a:latin typeface="Bodoni MT Condensed" panose="02070606080606020203" pitchFamily="18" charset="0"/>
              </a:rPr>
              <a:t>th</a:t>
            </a:r>
            <a:r>
              <a:rPr lang="en-GB" dirty="0">
                <a:latin typeface="Bodoni MT Condensed" panose="02070606080606020203" pitchFamily="18" charset="0"/>
              </a:rPr>
              <a:t> Century</a:t>
            </a:r>
          </a:p>
        </p:txBody>
      </p:sp>
      <p:pic>
        <p:nvPicPr>
          <p:cNvPr id="6" name="Picture 5" descr="See the source image">
            <a:extLst>
              <a:ext uri="{FF2B5EF4-FFF2-40B4-BE49-F238E27FC236}">
                <a16:creationId xmlns:a16="http://schemas.microsoft.com/office/drawing/2014/main" id="{89B03715-9C39-474C-AE70-498F48AB058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3203" y="1150626"/>
            <a:ext cx="6356199" cy="3810480"/>
          </a:xfrm>
          <a:prstGeom prst="rect">
            <a:avLst/>
          </a:prstGeom>
          <a:noFill/>
          <a:ln>
            <a:noFill/>
          </a:ln>
        </p:spPr>
      </p:pic>
      <p:sp>
        <p:nvSpPr>
          <p:cNvPr id="7" name="TextBox 6">
            <a:extLst>
              <a:ext uri="{FF2B5EF4-FFF2-40B4-BE49-F238E27FC236}">
                <a16:creationId xmlns:a16="http://schemas.microsoft.com/office/drawing/2014/main" id="{B14493AD-47B8-01C7-677D-62B5B02E9228}"/>
              </a:ext>
            </a:extLst>
          </p:cNvPr>
          <p:cNvSpPr txBox="1"/>
          <p:nvPr/>
        </p:nvSpPr>
        <p:spPr>
          <a:xfrm>
            <a:off x="5700409" y="5068814"/>
            <a:ext cx="6228993" cy="369332"/>
          </a:xfrm>
          <a:prstGeom prst="rect">
            <a:avLst/>
          </a:prstGeom>
          <a:noFill/>
        </p:spPr>
        <p:txBody>
          <a:bodyPr wrap="square" rtlCol="0">
            <a:spAutoFit/>
          </a:bodyPr>
          <a:lstStyle/>
          <a:p>
            <a:pPr algn="ctr"/>
            <a:r>
              <a:rPr lang="en-GB" dirty="0">
                <a:latin typeface="Bodoni MT Condensed" panose="02070606080606020203" pitchFamily="18" charset="0"/>
              </a:rPr>
              <a:t>Les Vikings </a:t>
            </a:r>
            <a:r>
              <a:rPr lang="en-GB" dirty="0" err="1">
                <a:latin typeface="Bodoni MT Condensed" panose="02070606080606020203" pitchFamily="18" charset="0"/>
              </a:rPr>
              <a:t>Arrivent</a:t>
            </a:r>
            <a:r>
              <a:rPr lang="en-GB" dirty="0">
                <a:latin typeface="Bodoni MT Condensed" panose="02070606080606020203" pitchFamily="18" charset="0"/>
              </a:rPr>
              <a:t> Abo de Fleury  Illustration 10</a:t>
            </a:r>
            <a:r>
              <a:rPr lang="en-GB" baseline="30000" dirty="0">
                <a:latin typeface="Bodoni MT Condensed" panose="02070606080606020203" pitchFamily="18" charset="0"/>
              </a:rPr>
              <a:t>th</a:t>
            </a:r>
            <a:r>
              <a:rPr lang="en-GB" dirty="0">
                <a:latin typeface="Bodoni MT Condensed" panose="02070606080606020203" pitchFamily="18" charset="0"/>
              </a:rPr>
              <a:t> Century</a:t>
            </a:r>
          </a:p>
        </p:txBody>
      </p:sp>
    </p:spTree>
    <p:extLst>
      <p:ext uri="{BB962C8B-B14F-4D97-AF65-F5344CB8AC3E}">
        <p14:creationId xmlns:p14="http://schemas.microsoft.com/office/powerpoint/2010/main" val="355921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9037-2D67-4705-98B1-B27BC0186223}"/>
              </a:ext>
            </a:extLst>
          </p:cNvPr>
          <p:cNvSpPr>
            <a:spLocks noGrp="1"/>
          </p:cNvSpPr>
          <p:nvPr>
            <p:ph type="title"/>
          </p:nvPr>
        </p:nvSpPr>
        <p:spPr>
          <a:xfrm>
            <a:off x="6940295" y="1342629"/>
            <a:ext cx="4668257" cy="1325563"/>
          </a:xfrm>
        </p:spPr>
        <p:txBody>
          <a:bodyPr>
            <a:normAutofit/>
          </a:bodyPr>
          <a:lstStyle/>
          <a:p>
            <a:r>
              <a:rPr lang="en-GB" sz="3700" b="1" dirty="0">
                <a:solidFill>
                  <a:srgbClr val="FFC000"/>
                </a:solidFill>
                <a:latin typeface="Segoe Print" panose="02000600000000000000" pitchFamily="2" charset="0"/>
              </a:rPr>
              <a:t>Jean-Baptiste Van Loo </a:t>
            </a:r>
            <a:r>
              <a:rPr lang="en-GB" sz="2800" dirty="0">
                <a:latin typeface="Segoe Print" panose="02000600000000000000" pitchFamily="2" charset="0"/>
              </a:rPr>
              <a:t>1684-1745</a:t>
            </a:r>
          </a:p>
        </p:txBody>
      </p:sp>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wearing a costume&#10;&#10;Description automatically generated">
            <a:extLst>
              <a:ext uri="{FF2B5EF4-FFF2-40B4-BE49-F238E27FC236}">
                <a16:creationId xmlns:a16="http://schemas.microsoft.com/office/drawing/2014/main" id="{FCC489C7-B0B0-4800-8D8E-DD7D2B6245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A person standing in a room&#10;&#10;Description automatically generated">
            <a:extLst>
              <a:ext uri="{FF2B5EF4-FFF2-40B4-BE49-F238E27FC236}">
                <a16:creationId xmlns:a16="http://schemas.microsoft.com/office/drawing/2014/main" id="{7E3B9C0E-F9A0-4BA9-A3DE-5C7B490090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9" name="Picture 8" descr="A person posing for a picture&#10;&#10;Description automatically generated">
            <a:extLst>
              <a:ext uri="{FF2B5EF4-FFF2-40B4-BE49-F238E27FC236}">
                <a16:creationId xmlns:a16="http://schemas.microsoft.com/office/drawing/2014/main" id="{65C187D4-1903-4F4D-9FBD-431F25650E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Text Placeholder 2">
            <a:extLst>
              <a:ext uri="{FF2B5EF4-FFF2-40B4-BE49-F238E27FC236}">
                <a16:creationId xmlns:a16="http://schemas.microsoft.com/office/drawing/2014/main" id="{A3832457-9A72-4CBE-BF4A-732659325E3C}"/>
              </a:ext>
            </a:extLst>
          </p:cNvPr>
          <p:cNvSpPr>
            <a:spLocks noGrp="1"/>
          </p:cNvSpPr>
          <p:nvPr>
            <p:ph type="body"/>
          </p:nvPr>
        </p:nvSpPr>
        <p:spPr>
          <a:xfrm>
            <a:off x="6940296" y="2871982"/>
            <a:ext cx="4668256" cy="3181684"/>
          </a:xfrm>
        </p:spPr>
        <p:txBody>
          <a:bodyPr anchor="t">
            <a:normAutofit fontScale="92500"/>
          </a:bodyPr>
          <a:lstStyle/>
          <a:p>
            <a:r>
              <a:rPr lang="en-GB" sz="3600" b="1" dirty="0">
                <a:latin typeface="Segoe Print" panose="02000600000000000000" pitchFamily="2" charset="0"/>
              </a:rPr>
              <a:t>Born in France</a:t>
            </a:r>
          </a:p>
          <a:p>
            <a:r>
              <a:rPr lang="en-GB" sz="3600" b="1" dirty="0">
                <a:latin typeface="Segoe Print" panose="02000600000000000000" pitchFamily="2" charset="0"/>
              </a:rPr>
              <a:t>Portraitist</a:t>
            </a:r>
          </a:p>
          <a:p>
            <a:r>
              <a:rPr lang="en-GB" sz="3600" b="1" dirty="0">
                <a:latin typeface="Segoe Print" panose="02000600000000000000" pitchFamily="2" charset="0"/>
              </a:rPr>
              <a:t>Long artistic heritage</a:t>
            </a:r>
          </a:p>
          <a:p>
            <a:r>
              <a:rPr lang="en-GB" sz="3600" b="1" dirty="0">
                <a:latin typeface="Segoe Print" panose="02000600000000000000" pitchFamily="2" charset="0"/>
              </a:rPr>
              <a:t>Dutch family</a:t>
            </a:r>
          </a:p>
          <a:p>
            <a:r>
              <a:rPr lang="en-GB" sz="3600" b="1" dirty="0">
                <a:latin typeface="Segoe Print" panose="02000600000000000000" pitchFamily="2" charset="0"/>
              </a:rPr>
              <a:t>Formal court painter</a:t>
            </a:r>
          </a:p>
          <a:p>
            <a:r>
              <a:rPr lang="en-GB" sz="3600" b="1" dirty="0">
                <a:latin typeface="Segoe Print" panose="02000600000000000000" pitchFamily="2" charset="0"/>
              </a:rPr>
              <a:t>Stayed in England for a while</a:t>
            </a:r>
          </a:p>
          <a:p>
            <a:endParaRPr lang="en-GB" sz="1800" dirty="0"/>
          </a:p>
        </p:txBody>
      </p:sp>
    </p:spTree>
    <p:extLst>
      <p:ext uri="{BB962C8B-B14F-4D97-AF65-F5344CB8AC3E}">
        <p14:creationId xmlns:p14="http://schemas.microsoft.com/office/powerpoint/2010/main" val="33289115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heel(1)">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heel(1)">
                                      <p:cBhvr>
                                        <p:cTn id="5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0616-A0AD-7E47-BC98-A3FCE26DAD91}"/>
              </a:ext>
            </a:extLst>
          </p:cNvPr>
          <p:cNvSpPr>
            <a:spLocks noGrp="1"/>
          </p:cNvSpPr>
          <p:nvPr>
            <p:ph type="title"/>
          </p:nvPr>
        </p:nvSpPr>
        <p:spPr/>
        <p:txBody>
          <a:bodyPr/>
          <a:lstStyle/>
          <a:p>
            <a:r>
              <a:rPr lang="en-GB" sz="4400" b="1" dirty="0">
                <a:solidFill>
                  <a:srgbClr val="FFC000"/>
                </a:solidFill>
                <a:latin typeface="Segoe Print" panose="02000600000000000000" pitchFamily="2" charset="0"/>
              </a:rPr>
              <a:t>Jean-Baptiste Van Loo </a:t>
            </a:r>
            <a:r>
              <a:rPr lang="en-GB" sz="3200" dirty="0">
                <a:latin typeface="Segoe Print" panose="02000600000000000000" pitchFamily="2" charset="0"/>
              </a:rPr>
              <a:t>1684-1745</a:t>
            </a:r>
            <a:endParaRPr lang="en-GB" dirty="0"/>
          </a:p>
        </p:txBody>
      </p:sp>
      <p:sp>
        <p:nvSpPr>
          <p:cNvPr id="3" name="Text Placeholder 2">
            <a:extLst>
              <a:ext uri="{FF2B5EF4-FFF2-40B4-BE49-F238E27FC236}">
                <a16:creationId xmlns:a16="http://schemas.microsoft.com/office/drawing/2014/main" id="{017059C1-183C-CBA1-E0E9-DF6082FE12D1}"/>
              </a:ext>
            </a:extLst>
          </p:cNvPr>
          <p:cNvSpPr>
            <a:spLocks noGrp="1"/>
          </p:cNvSpPr>
          <p:nvPr>
            <p:ph type="body"/>
          </p:nvPr>
        </p:nvSpPr>
        <p:spPr/>
        <p:txBody>
          <a:bodyPr/>
          <a:lstStyle/>
          <a:p>
            <a:endParaRPr lang="en-GB" dirty="0"/>
          </a:p>
        </p:txBody>
      </p:sp>
      <p:pic>
        <p:nvPicPr>
          <p:cNvPr id="1026" name="Picture 2" descr="See the source image">
            <a:extLst>
              <a:ext uri="{FF2B5EF4-FFF2-40B4-BE49-F238E27FC236}">
                <a16:creationId xmlns:a16="http://schemas.microsoft.com/office/drawing/2014/main" id="{284EE2F5-2F49-9BE0-DAB6-F6274DE966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3312" y="87005"/>
            <a:ext cx="4241260" cy="5904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A6C975-1FAD-D709-9F10-5CB04C42A529}"/>
              </a:ext>
            </a:extLst>
          </p:cNvPr>
          <p:cNvSpPr txBox="1"/>
          <p:nvPr/>
        </p:nvSpPr>
        <p:spPr>
          <a:xfrm>
            <a:off x="739302" y="6215068"/>
            <a:ext cx="3968885" cy="369332"/>
          </a:xfrm>
          <a:prstGeom prst="rect">
            <a:avLst/>
          </a:prstGeom>
          <a:noFill/>
        </p:spPr>
        <p:txBody>
          <a:bodyPr wrap="square" rtlCol="0">
            <a:spAutoFit/>
          </a:bodyPr>
          <a:lstStyle/>
          <a:p>
            <a:pPr algn="ctr"/>
            <a:r>
              <a:rPr lang="en-GB" dirty="0">
                <a:latin typeface="Bodoni MT Condensed" panose="02070606080606020203" pitchFamily="18" charset="0"/>
              </a:rPr>
              <a:t>Louis XV Jean Baptiste Van Loo c.1723 </a:t>
            </a:r>
          </a:p>
        </p:txBody>
      </p:sp>
      <p:sp>
        <p:nvSpPr>
          <p:cNvPr id="5" name="TextBox 4">
            <a:extLst>
              <a:ext uri="{FF2B5EF4-FFF2-40B4-BE49-F238E27FC236}">
                <a16:creationId xmlns:a16="http://schemas.microsoft.com/office/drawing/2014/main" id="{308F766A-968B-37C5-CF23-FE19167D883A}"/>
              </a:ext>
            </a:extLst>
          </p:cNvPr>
          <p:cNvSpPr txBox="1"/>
          <p:nvPr/>
        </p:nvSpPr>
        <p:spPr>
          <a:xfrm>
            <a:off x="6466880" y="6109833"/>
            <a:ext cx="4754753" cy="369332"/>
          </a:xfrm>
          <a:prstGeom prst="rect">
            <a:avLst/>
          </a:prstGeom>
          <a:noFill/>
        </p:spPr>
        <p:txBody>
          <a:bodyPr wrap="square" rtlCol="0">
            <a:spAutoFit/>
          </a:bodyPr>
          <a:lstStyle/>
          <a:p>
            <a:r>
              <a:rPr lang="en-GB" dirty="0">
                <a:latin typeface="Bodoni MT Condensed" panose="02070606080606020203" pitchFamily="18" charset="0"/>
              </a:rPr>
              <a:t>Margaret Peg Woffington Jean Baptiste Van Loo 1742</a:t>
            </a:r>
          </a:p>
        </p:txBody>
      </p:sp>
      <p:pic>
        <p:nvPicPr>
          <p:cNvPr id="1030" name="Picture 6" descr="See related image detail">
            <a:extLst>
              <a:ext uri="{FF2B5EF4-FFF2-40B4-BE49-F238E27FC236}">
                <a16:creationId xmlns:a16="http://schemas.microsoft.com/office/drawing/2014/main" id="{6E50B6B0-EE22-43DD-23EE-041665D0A2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0963" y="273600"/>
            <a:ext cx="4441747" cy="56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12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wheel(1)">
                                      <p:cBhvr>
                                        <p:cTn id="24" dur="20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183E-B73E-4DE0-7E9F-E6915C2BE88F}"/>
              </a:ext>
            </a:extLst>
          </p:cNvPr>
          <p:cNvSpPr>
            <a:spLocks noGrp="1"/>
          </p:cNvSpPr>
          <p:nvPr>
            <p:ph type="title"/>
          </p:nvPr>
        </p:nvSpPr>
        <p:spPr/>
        <p:txBody>
          <a:bodyPr/>
          <a:lstStyle/>
          <a:p>
            <a:r>
              <a:rPr lang="en-GB" dirty="0">
                <a:latin typeface="Bodoni MT" panose="02070603080606020203" pitchFamily="18" charset="0"/>
              </a:rPr>
              <a:t>Carle (Charles) Van Loo </a:t>
            </a:r>
            <a:r>
              <a:rPr lang="en-GB" sz="2400" dirty="0">
                <a:latin typeface="Bodoni MT" panose="02070603080606020203" pitchFamily="18" charset="0"/>
              </a:rPr>
              <a:t>1705-1765</a:t>
            </a:r>
          </a:p>
        </p:txBody>
      </p:sp>
      <p:sp>
        <p:nvSpPr>
          <p:cNvPr id="3" name="Text Placeholder 2">
            <a:extLst>
              <a:ext uri="{FF2B5EF4-FFF2-40B4-BE49-F238E27FC236}">
                <a16:creationId xmlns:a16="http://schemas.microsoft.com/office/drawing/2014/main" id="{7ED0888A-F681-3CF5-8505-FC0DA7A35D4B}"/>
              </a:ext>
            </a:extLst>
          </p:cNvPr>
          <p:cNvSpPr>
            <a:spLocks noGrp="1"/>
          </p:cNvSpPr>
          <p:nvPr>
            <p:ph type="body"/>
          </p:nvPr>
        </p:nvSpPr>
        <p:spPr>
          <a:xfrm>
            <a:off x="609480" y="2314639"/>
            <a:ext cx="8466426" cy="3976560"/>
          </a:xfrm>
        </p:spPr>
        <p:txBody>
          <a:bodyPr>
            <a:normAutofit/>
          </a:bodyPr>
          <a:lstStyle/>
          <a:p>
            <a:r>
              <a:rPr lang="en-GB" sz="3200" dirty="0"/>
              <a:t>One of a long list of painters of that name</a:t>
            </a:r>
          </a:p>
          <a:p>
            <a:r>
              <a:rPr lang="en-GB" sz="3200" dirty="0"/>
              <a:t>Younger brother of Jean-Baptiste</a:t>
            </a:r>
          </a:p>
          <a:p>
            <a:r>
              <a:rPr lang="en-GB" sz="3200" dirty="0"/>
              <a:t>Painter of historical, mythological and genre subjects</a:t>
            </a:r>
          </a:p>
          <a:p>
            <a:r>
              <a:rPr lang="en-GB" sz="3200" dirty="0"/>
              <a:t>Portraitist of some renown</a:t>
            </a:r>
          </a:p>
          <a:p>
            <a:r>
              <a:rPr lang="en-GB" sz="3200" dirty="0"/>
              <a:t>Extremely successful financially.</a:t>
            </a:r>
          </a:p>
          <a:p>
            <a:r>
              <a:rPr lang="en-GB" sz="3200" dirty="0"/>
              <a:t>Remains a lesser known artist nowadays</a:t>
            </a:r>
          </a:p>
          <a:p>
            <a:endParaRPr lang="en-GB" dirty="0"/>
          </a:p>
          <a:p>
            <a:pPr marL="0" indent="0">
              <a:buNone/>
            </a:pPr>
            <a:endParaRPr lang="en-GB" dirty="0"/>
          </a:p>
        </p:txBody>
      </p:sp>
      <p:pic>
        <p:nvPicPr>
          <p:cNvPr id="3074" name="Picture 2" descr="See the source image">
            <a:extLst>
              <a:ext uri="{FF2B5EF4-FFF2-40B4-BE49-F238E27FC236}">
                <a16:creationId xmlns:a16="http://schemas.microsoft.com/office/drawing/2014/main" id="{C2EC6F12-52BD-BAA1-4219-253D00B1A7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45178" y="1417680"/>
            <a:ext cx="3828162" cy="463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41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barn(inVertical)">
                                      <p:cBhvr>
                                        <p:cTn id="4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5937-F077-C25D-CF2F-77B4FB36B214}"/>
              </a:ext>
            </a:extLst>
          </p:cNvPr>
          <p:cNvSpPr>
            <a:spLocks noGrp="1"/>
          </p:cNvSpPr>
          <p:nvPr>
            <p:ph type="title"/>
          </p:nvPr>
        </p:nvSpPr>
        <p:spPr/>
        <p:txBody>
          <a:bodyPr/>
          <a:lstStyle/>
          <a:p>
            <a:r>
              <a:rPr lang="en-GB" dirty="0">
                <a:latin typeface="Bodoni MT" panose="02070603080606020203" pitchFamily="18" charset="0"/>
              </a:rPr>
              <a:t>Carle (Charles) Van Loo </a:t>
            </a:r>
            <a:r>
              <a:rPr lang="en-GB" sz="2400" dirty="0">
                <a:latin typeface="Bodoni MT" panose="02070603080606020203" pitchFamily="18" charset="0"/>
              </a:rPr>
              <a:t>1705-1765</a:t>
            </a:r>
            <a:endParaRPr lang="en-GB" dirty="0"/>
          </a:p>
        </p:txBody>
      </p:sp>
      <p:sp>
        <p:nvSpPr>
          <p:cNvPr id="3" name="Text Placeholder 2">
            <a:extLst>
              <a:ext uri="{FF2B5EF4-FFF2-40B4-BE49-F238E27FC236}">
                <a16:creationId xmlns:a16="http://schemas.microsoft.com/office/drawing/2014/main" id="{D1E0CD57-01CF-8128-E215-7A4F38463A6F}"/>
              </a:ext>
            </a:extLst>
          </p:cNvPr>
          <p:cNvSpPr>
            <a:spLocks noGrp="1"/>
          </p:cNvSpPr>
          <p:nvPr>
            <p:ph type="body"/>
          </p:nvPr>
        </p:nvSpPr>
        <p:spPr/>
        <p:txBody>
          <a:bodyPr/>
          <a:lstStyle/>
          <a:p>
            <a:endParaRPr lang="en-GB"/>
          </a:p>
        </p:txBody>
      </p:sp>
      <p:sp>
        <p:nvSpPr>
          <p:cNvPr id="4" name="TextBox 3">
            <a:extLst>
              <a:ext uri="{FF2B5EF4-FFF2-40B4-BE49-F238E27FC236}">
                <a16:creationId xmlns:a16="http://schemas.microsoft.com/office/drawing/2014/main" id="{C0808007-DAFF-5DF6-BC9F-806274F1C16C}"/>
              </a:ext>
            </a:extLst>
          </p:cNvPr>
          <p:cNvSpPr txBox="1"/>
          <p:nvPr/>
        </p:nvSpPr>
        <p:spPr>
          <a:xfrm>
            <a:off x="-330255" y="5583254"/>
            <a:ext cx="4901769" cy="369332"/>
          </a:xfrm>
          <a:prstGeom prst="rect">
            <a:avLst/>
          </a:prstGeom>
          <a:noFill/>
        </p:spPr>
        <p:txBody>
          <a:bodyPr wrap="square" rtlCol="0">
            <a:spAutoFit/>
          </a:bodyPr>
          <a:lstStyle/>
          <a:p>
            <a:pPr algn="ctr"/>
            <a:r>
              <a:rPr lang="en-GB" dirty="0">
                <a:latin typeface="Bodoni MT Condensed" panose="02070606080606020203" pitchFamily="18" charset="0"/>
              </a:rPr>
              <a:t>Deux Sultanes </a:t>
            </a:r>
            <a:r>
              <a:rPr lang="en-GB" dirty="0" err="1">
                <a:latin typeface="Bodoni MT Condensed" panose="02070606080606020203" pitchFamily="18" charset="0"/>
              </a:rPr>
              <a:t>Faisant</a:t>
            </a:r>
            <a:r>
              <a:rPr lang="en-GB" dirty="0">
                <a:latin typeface="Bodoni MT Condensed" panose="02070606080606020203" pitchFamily="18" charset="0"/>
              </a:rPr>
              <a:t> de la Broderie 1750 Carle Van Loo</a:t>
            </a:r>
          </a:p>
        </p:txBody>
      </p:sp>
      <p:pic>
        <p:nvPicPr>
          <p:cNvPr id="4100" name="Picture 4" descr="See the source image">
            <a:extLst>
              <a:ext uri="{FF2B5EF4-FFF2-40B4-BE49-F238E27FC236}">
                <a16:creationId xmlns:a16="http://schemas.microsoft.com/office/drawing/2014/main" id="{E8AA3889-CBBE-B8FD-2385-5A5546C2BBB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68001"/>
            <a:ext cx="4241260" cy="38186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3D05E419-182C-7C57-E4BA-44CE91733B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4709" y="1038446"/>
            <a:ext cx="3448706" cy="4535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216517-364F-4941-83BB-9824F971C532}"/>
              </a:ext>
            </a:extLst>
          </p:cNvPr>
          <p:cNvSpPr txBox="1"/>
          <p:nvPr/>
        </p:nvSpPr>
        <p:spPr>
          <a:xfrm>
            <a:off x="4205274" y="5767920"/>
            <a:ext cx="3378141" cy="369332"/>
          </a:xfrm>
          <a:prstGeom prst="rect">
            <a:avLst/>
          </a:prstGeom>
          <a:noFill/>
        </p:spPr>
        <p:txBody>
          <a:bodyPr wrap="square" rtlCol="0">
            <a:spAutoFit/>
          </a:bodyPr>
          <a:lstStyle/>
          <a:p>
            <a:pPr algn="ctr"/>
            <a:r>
              <a:rPr lang="fr-FR" dirty="0">
                <a:latin typeface="Bodoni MT Condensed" panose="02070606080606020203" pitchFamily="18" charset="0"/>
              </a:rPr>
              <a:t>Allégorie de la Musique 1740 Carle Van Loo</a:t>
            </a:r>
          </a:p>
        </p:txBody>
      </p:sp>
      <p:pic>
        <p:nvPicPr>
          <p:cNvPr id="4104" name="Picture 8" descr="See the source image">
            <a:extLst>
              <a:ext uri="{FF2B5EF4-FFF2-40B4-BE49-F238E27FC236}">
                <a16:creationId xmlns:a16="http://schemas.microsoft.com/office/drawing/2014/main" id="{500EA328-027B-3EBB-ABD5-685C7852D1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1249" y="1152959"/>
            <a:ext cx="6729963" cy="4509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15C283-DAD0-5E19-86A2-83FCBC061A77}"/>
              </a:ext>
            </a:extLst>
          </p:cNvPr>
          <p:cNvSpPr txBox="1"/>
          <p:nvPr/>
        </p:nvSpPr>
        <p:spPr>
          <a:xfrm>
            <a:off x="7684851" y="6137252"/>
            <a:ext cx="4292541" cy="369332"/>
          </a:xfrm>
          <a:prstGeom prst="rect">
            <a:avLst/>
          </a:prstGeom>
          <a:noFill/>
        </p:spPr>
        <p:txBody>
          <a:bodyPr wrap="square" rtlCol="0">
            <a:spAutoFit/>
          </a:bodyPr>
          <a:lstStyle/>
          <a:p>
            <a:pPr algn="ctr"/>
            <a:r>
              <a:rPr lang="en-GB" dirty="0">
                <a:latin typeface="Bodoni MT Condensed" panose="02070606080606020203" pitchFamily="18" charset="0"/>
              </a:rPr>
              <a:t>Victoire </a:t>
            </a:r>
            <a:r>
              <a:rPr lang="en-GB" dirty="0" err="1">
                <a:latin typeface="Bodoni MT Condensed" panose="02070606080606020203" pitchFamily="18" charset="0"/>
              </a:rPr>
              <a:t>d’Alexandre</a:t>
            </a:r>
            <a:r>
              <a:rPr lang="en-GB" dirty="0">
                <a:latin typeface="Bodoni MT Condensed" panose="02070606080606020203" pitchFamily="18" charset="0"/>
              </a:rPr>
              <a:t> sur </a:t>
            </a:r>
            <a:r>
              <a:rPr lang="en-GB" dirty="0" err="1">
                <a:latin typeface="Bodoni MT Condensed" panose="02070606080606020203" pitchFamily="18" charset="0"/>
              </a:rPr>
              <a:t>Porus</a:t>
            </a:r>
            <a:r>
              <a:rPr lang="en-GB" dirty="0">
                <a:latin typeface="Bodoni MT Condensed" panose="02070606080606020203" pitchFamily="18" charset="0"/>
              </a:rPr>
              <a:t> 1738 Carle Van Loo</a:t>
            </a:r>
          </a:p>
        </p:txBody>
      </p:sp>
      <p:sp>
        <p:nvSpPr>
          <p:cNvPr id="9" name="TextBox 8">
            <a:extLst>
              <a:ext uri="{FF2B5EF4-FFF2-40B4-BE49-F238E27FC236}">
                <a16:creationId xmlns:a16="http://schemas.microsoft.com/office/drawing/2014/main" id="{9743C3BD-48DE-138D-1C01-E07E91C64AA3}"/>
              </a:ext>
            </a:extLst>
          </p:cNvPr>
          <p:cNvSpPr txBox="1"/>
          <p:nvPr/>
        </p:nvSpPr>
        <p:spPr>
          <a:xfrm>
            <a:off x="6215975" y="286691"/>
            <a:ext cx="6459166" cy="338554"/>
          </a:xfrm>
          <a:prstGeom prst="rect">
            <a:avLst/>
          </a:prstGeom>
          <a:noFill/>
        </p:spPr>
        <p:txBody>
          <a:bodyPr wrap="square">
            <a:spAutoFit/>
          </a:bodyPr>
          <a:lstStyle/>
          <a:p>
            <a:r>
              <a:rPr lang="en-GB" sz="1600" dirty="0">
                <a:solidFill>
                  <a:schemeClr val="bg1"/>
                </a:solidFill>
                <a:hlinkClick r:id="rId5">
                  <a:extLst>
                    <a:ext uri="{A12FA001-AC4F-418D-AE19-62706E023703}">
                      <ahyp:hlinkClr xmlns:ahyp="http://schemas.microsoft.com/office/drawing/2018/hyperlinkcolor" val="tx"/>
                    </a:ext>
                  </a:extLst>
                </a:hlinkClick>
              </a:rPr>
              <a:t>Charles-André van Loo (French painter) - Bing video</a:t>
            </a:r>
            <a:endParaRPr lang="en-GB" sz="1600" dirty="0">
              <a:solidFill>
                <a:schemeClr val="bg1"/>
              </a:solidFill>
            </a:endParaRPr>
          </a:p>
        </p:txBody>
      </p:sp>
    </p:spTree>
    <p:extLst>
      <p:ext uri="{BB962C8B-B14F-4D97-AF65-F5344CB8AC3E}">
        <p14:creationId xmlns:p14="http://schemas.microsoft.com/office/powerpoint/2010/main" val="14738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circle(in)">
                                      <p:cBhvr>
                                        <p:cTn id="13" dur="20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wheel(1)">
                                      <p:cBhvr>
                                        <p:cTn id="24" dur="2000"/>
                                        <p:tgtEl>
                                          <p:spTgt spid="410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barn(inVertical)">
                                      <p:cBhvr>
                                        <p:cTn id="35" dur="500"/>
                                        <p:tgtEl>
                                          <p:spTgt spid="410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additive="base">
                                        <p:cTn id="4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A666-DED5-B921-9546-E82306034ED1}"/>
              </a:ext>
            </a:extLst>
          </p:cNvPr>
          <p:cNvSpPr>
            <a:spLocks noGrp="1"/>
          </p:cNvSpPr>
          <p:nvPr>
            <p:ph type="title"/>
          </p:nvPr>
        </p:nvSpPr>
        <p:spPr/>
        <p:txBody>
          <a:bodyPr/>
          <a:lstStyle/>
          <a:p>
            <a:r>
              <a:rPr lang="en-GB" dirty="0">
                <a:latin typeface="Bodoni MT" panose="02070603080606020203" pitchFamily="18" charset="0"/>
              </a:rPr>
              <a:t>Jean-Baptiste </a:t>
            </a:r>
            <a:r>
              <a:rPr lang="en-GB" dirty="0" err="1">
                <a:latin typeface="Bodoni MT" panose="02070603080606020203" pitchFamily="18" charset="0"/>
              </a:rPr>
              <a:t>Oudry</a:t>
            </a:r>
            <a:r>
              <a:rPr lang="en-GB" dirty="0">
                <a:latin typeface="Bodoni MT" panose="02070603080606020203" pitchFamily="18" charset="0"/>
              </a:rPr>
              <a:t> </a:t>
            </a:r>
            <a:r>
              <a:rPr lang="en-GB" sz="1800" dirty="0">
                <a:latin typeface="Bodoni MT" panose="02070603080606020203" pitchFamily="18" charset="0"/>
              </a:rPr>
              <a:t>1686-1755</a:t>
            </a:r>
          </a:p>
        </p:txBody>
      </p:sp>
      <p:sp>
        <p:nvSpPr>
          <p:cNvPr id="3" name="Text Placeholder 2">
            <a:extLst>
              <a:ext uri="{FF2B5EF4-FFF2-40B4-BE49-F238E27FC236}">
                <a16:creationId xmlns:a16="http://schemas.microsoft.com/office/drawing/2014/main" id="{E8A471E0-FCD8-287C-2968-E66237621A98}"/>
              </a:ext>
            </a:extLst>
          </p:cNvPr>
          <p:cNvSpPr>
            <a:spLocks noGrp="1"/>
          </p:cNvSpPr>
          <p:nvPr>
            <p:ph type="body"/>
          </p:nvPr>
        </p:nvSpPr>
        <p:spPr>
          <a:xfrm>
            <a:off x="521931" y="2081175"/>
            <a:ext cx="10971720" cy="3976560"/>
          </a:xfrm>
        </p:spPr>
        <p:txBody>
          <a:bodyPr/>
          <a:lstStyle/>
          <a:p>
            <a:r>
              <a:rPr lang="en-GB" sz="3200" dirty="0"/>
              <a:t>Painter</a:t>
            </a:r>
          </a:p>
          <a:p>
            <a:r>
              <a:rPr lang="en-GB" sz="3200" dirty="0"/>
              <a:t>Tapestry designer</a:t>
            </a:r>
          </a:p>
          <a:p>
            <a:r>
              <a:rPr lang="en-GB" sz="3200" dirty="0"/>
              <a:t>Known for his depiction of Country life</a:t>
            </a:r>
          </a:p>
          <a:p>
            <a:r>
              <a:rPr lang="en-GB" sz="3200" dirty="0"/>
              <a:t>Hunting scenes</a:t>
            </a:r>
          </a:p>
          <a:p>
            <a:r>
              <a:rPr lang="en-GB" sz="3200" dirty="0"/>
              <a:t>Portraits animaliers</a:t>
            </a:r>
          </a:p>
          <a:p>
            <a:r>
              <a:rPr lang="en-GB" sz="3200" dirty="0"/>
              <a:t>Exotic and wild animals</a:t>
            </a:r>
          </a:p>
          <a:p>
            <a:endParaRPr lang="en-GB" dirty="0"/>
          </a:p>
        </p:txBody>
      </p:sp>
      <p:pic>
        <p:nvPicPr>
          <p:cNvPr id="1026" name="Picture 2" descr="Image result for Jean Baptiste Oudry">
            <a:extLst>
              <a:ext uri="{FF2B5EF4-FFF2-40B4-BE49-F238E27FC236}">
                <a16:creationId xmlns:a16="http://schemas.microsoft.com/office/drawing/2014/main" id="{F79A8E20-7C20-65E2-3AA6-EEBD6037AE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29600" y="1203449"/>
            <a:ext cx="3572164" cy="4714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2FA862-A8A5-6DCF-0660-B78605AF66F2}"/>
              </a:ext>
            </a:extLst>
          </p:cNvPr>
          <p:cNvSpPr txBox="1"/>
          <p:nvPr/>
        </p:nvSpPr>
        <p:spPr>
          <a:xfrm>
            <a:off x="8207238" y="6057735"/>
            <a:ext cx="3440469" cy="369332"/>
          </a:xfrm>
          <a:prstGeom prst="rect">
            <a:avLst/>
          </a:prstGeom>
          <a:noFill/>
        </p:spPr>
        <p:txBody>
          <a:bodyPr wrap="square" rtlCol="0">
            <a:spAutoFit/>
          </a:bodyPr>
          <a:lstStyle/>
          <a:p>
            <a:pPr algn="ctr"/>
            <a:r>
              <a:rPr lang="en-GB" dirty="0">
                <a:latin typeface="Bodoni MT Condensed" panose="02070606080606020203" pitchFamily="18" charset="0"/>
              </a:rPr>
              <a:t>Self-Portrait</a:t>
            </a:r>
            <a:r>
              <a:rPr lang="en-GB" dirty="0"/>
              <a:t>  </a:t>
            </a:r>
            <a:r>
              <a:rPr lang="en-GB" dirty="0">
                <a:latin typeface="Bodoni MT Condensed" panose="02070606080606020203" pitchFamily="18" charset="0"/>
              </a:rPr>
              <a:t>Jean Baptiste </a:t>
            </a:r>
            <a:r>
              <a:rPr lang="en-GB" dirty="0" err="1">
                <a:latin typeface="Bodoni MT Condensed" panose="02070606080606020203" pitchFamily="18" charset="0"/>
              </a:rPr>
              <a:t>Oudry</a:t>
            </a:r>
            <a:r>
              <a:rPr lang="en-GB" dirty="0">
                <a:latin typeface="Bodoni MT Condensed" panose="02070606080606020203" pitchFamily="18" charset="0"/>
              </a:rPr>
              <a:t>  c.1706</a:t>
            </a:r>
          </a:p>
        </p:txBody>
      </p:sp>
    </p:spTree>
    <p:extLst>
      <p:ext uri="{BB962C8B-B14F-4D97-AF65-F5344CB8AC3E}">
        <p14:creationId xmlns:p14="http://schemas.microsoft.com/office/powerpoint/2010/main" val="33856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circle(in)">
                                      <p:cBhvr>
                                        <p:cTn id="49" dur="20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861E-F129-F931-FC10-A395FBED6AF6}"/>
              </a:ext>
            </a:extLst>
          </p:cNvPr>
          <p:cNvSpPr>
            <a:spLocks noGrp="1"/>
          </p:cNvSpPr>
          <p:nvPr>
            <p:ph type="title"/>
          </p:nvPr>
        </p:nvSpPr>
        <p:spPr/>
        <p:txBody>
          <a:bodyPr/>
          <a:lstStyle/>
          <a:p>
            <a:r>
              <a:rPr lang="en-GB" dirty="0">
                <a:latin typeface="Bodoni MT" panose="02070603080606020203" pitchFamily="18" charset="0"/>
              </a:rPr>
              <a:t>Jean-Baptiste </a:t>
            </a:r>
            <a:r>
              <a:rPr lang="en-GB" dirty="0" err="1">
                <a:latin typeface="Bodoni MT" panose="02070603080606020203" pitchFamily="18" charset="0"/>
              </a:rPr>
              <a:t>Oudry</a:t>
            </a:r>
            <a:r>
              <a:rPr lang="en-GB" dirty="0">
                <a:latin typeface="Bodoni MT" panose="02070603080606020203" pitchFamily="18" charset="0"/>
              </a:rPr>
              <a:t> </a:t>
            </a:r>
            <a:r>
              <a:rPr lang="en-GB" sz="1800" dirty="0">
                <a:latin typeface="Bodoni MT" panose="02070603080606020203" pitchFamily="18" charset="0"/>
              </a:rPr>
              <a:t>1686-1755</a:t>
            </a:r>
            <a:endParaRPr lang="en-GB" dirty="0"/>
          </a:p>
        </p:txBody>
      </p:sp>
      <p:sp>
        <p:nvSpPr>
          <p:cNvPr id="3" name="Text Placeholder 2">
            <a:extLst>
              <a:ext uri="{FF2B5EF4-FFF2-40B4-BE49-F238E27FC236}">
                <a16:creationId xmlns:a16="http://schemas.microsoft.com/office/drawing/2014/main" id="{A0B8B701-28F5-3D77-E909-A11C33AAFA94}"/>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FB307CB6-A112-4141-47F4-1E6D0A69B7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009" y="1196802"/>
            <a:ext cx="6398972" cy="5038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46673-DAB0-9938-0445-43DB08AB28D2}"/>
              </a:ext>
            </a:extLst>
          </p:cNvPr>
          <p:cNvSpPr txBox="1"/>
          <p:nvPr/>
        </p:nvSpPr>
        <p:spPr>
          <a:xfrm>
            <a:off x="214009" y="6342434"/>
            <a:ext cx="6118697" cy="369651"/>
          </a:xfrm>
          <a:prstGeom prst="rect">
            <a:avLst/>
          </a:prstGeom>
          <a:noFill/>
        </p:spPr>
        <p:txBody>
          <a:bodyPr wrap="square" rtlCol="0">
            <a:spAutoFit/>
          </a:bodyPr>
          <a:lstStyle/>
          <a:p>
            <a:pPr algn="ctr"/>
            <a:r>
              <a:rPr lang="en-GB" dirty="0">
                <a:latin typeface="Bodoni MT Condensed" panose="02070606080606020203" pitchFamily="18" charset="0"/>
              </a:rPr>
              <a:t>Vase de </a:t>
            </a:r>
            <a:r>
              <a:rPr lang="en-GB" dirty="0" err="1">
                <a:latin typeface="Bodoni MT Condensed" panose="02070606080606020203" pitchFamily="18" charset="0"/>
              </a:rPr>
              <a:t>Marbre</a:t>
            </a:r>
            <a:r>
              <a:rPr lang="fr-FR" dirty="0">
                <a:latin typeface="Bodoni MT Condensed" panose="02070606080606020203" pitchFamily="18" charset="0"/>
              </a:rPr>
              <a:t>, Lièvre </a:t>
            </a:r>
            <a:r>
              <a:rPr lang="en-GB" dirty="0">
                <a:latin typeface="Bodoni MT Condensed" panose="02070606080606020203" pitchFamily="18" charset="0"/>
              </a:rPr>
              <a:t>et Grenade Ouverte Jean-Baptiste </a:t>
            </a:r>
            <a:r>
              <a:rPr lang="en-GB" dirty="0" err="1">
                <a:latin typeface="Bodoni MT Condensed" panose="02070606080606020203" pitchFamily="18" charset="0"/>
              </a:rPr>
              <a:t>Oudry</a:t>
            </a:r>
            <a:r>
              <a:rPr lang="en-GB" dirty="0">
                <a:latin typeface="Bodoni MT Condensed" panose="02070606080606020203" pitchFamily="18" charset="0"/>
              </a:rPr>
              <a:t> 1736</a:t>
            </a:r>
          </a:p>
        </p:txBody>
      </p:sp>
      <p:pic>
        <p:nvPicPr>
          <p:cNvPr id="2052" name="Picture 4" descr="See the source image">
            <a:extLst>
              <a:ext uri="{FF2B5EF4-FFF2-40B4-BE49-F238E27FC236}">
                <a16:creationId xmlns:a16="http://schemas.microsoft.com/office/drawing/2014/main" id="{CA4718E0-0C17-EEE9-713B-1DE6B8D105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77025" y="1332930"/>
            <a:ext cx="5238750" cy="4248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28C48D-518C-F3A1-A42F-20B4A731D1B5}"/>
              </a:ext>
            </a:extLst>
          </p:cNvPr>
          <p:cNvSpPr txBox="1"/>
          <p:nvPr/>
        </p:nvSpPr>
        <p:spPr>
          <a:xfrm>
            <a:off x="6677025" y="5758774"/>
            <a:ext cx="5238750" cy="369332"/>
          </a:xfrm>
          <a:prstGeom prst="rect">
            <a:avLst/>
          </a:prstGeom>
          <a:noFill/>
        </p:spPr>
        <p:txBody>
          <a:bodyPr wrap="square" rtlCol="0">
            <a:spAutoFit/>
          </a:bodyPr>
          <a:lstStyle/>
          <a:p>
            <a:pPr algn="ctr"/>
            <a:r>
              <a:rPr lang="en-GB" dirty="0">
                <a:latin typeface="Bodoni MT Condensed" panose="02070606080606020203" pitchFamily="18" charset="0"/>
              </a:rPr>
              <a:t>Blanche, </a:t>
            </a:r>
            <a:r>
              <a:rPr lang="en-GB" dirty="0" err="1">
                <a:latin typeface="Bodoni MT Condensed" panose="02070606080606020203" pitchFamily="18" charset="0"/>
              </a:rPr>
              <a:t>Chienne</a:t>
            </a:r>
            <a:r>
              <a:rPr lang="en-GB" dirty="0">
                <a:latin typeface="Bodoni MT Condensed" panose="02070606080606020203" pitchFamily="18" charset="0"/>
              </a:rPr>
              <a:t> de Chasse Royale  Jean-Baptiste </a:t>
            </a:r>
            <a:r>
              <a:rPr lang="en-GB" dirty="0" err="1">
                <a:latin typeface="Bodoni MT Condensed" panose="02070606080606020203" pitchFamily="18" charset="0"/>
              </a:rPr>
              <a:t>Oudry</a:t>
            </a:r>
            <a:r>
              <a:rPr lang="en-GB" dirty="0">
                <a:latin typeface="Bodoni MT Condensed" panose="02070606080606020203" pitchFamily="18" charset="0"/>
              </a:rPr>
              <a:t> c.1720</a:t>
            </a:r>
          </a:p>
        </p:txBody>
      </p:sp>
      <p:sp>
        <p:nvSpPr>
          <p:cNvPr id="7" name="TextBox 6">
            <a:extLst>
              <a:ext uri="{FF2B5EF4-FFF2-40B4-BE49-F238E27FC236}">
                <a16:creationId xmlns:a16="http://schemas.microsoft.com/office/drawing/2014/main" id="{32E6EC49-BA69-AEF3-73A4-47655B2F8B92}"/>
              </a:ext>
            </a:extLst>
          </p:cNvPr>
          <p:cNvSpPr txBox="1"/>
          <p:nvPr/>
        </p:nvSpPr>
        <p:spPr>
          <a:xfrm>
            <a:off x="6677025" y="6455744"/>
            <a:ext cx="6502137" cy="369332"/>
          </a:xfrm>
          <a:prstGeom prst="rect">
            <a:avLst/>
          </a:prstGeom>
          <a:noFill/>
        </p:spPr>
        <p:txBody>
          <a:bodyPr wrap="square">
            <a:spAutoFit/>
          </a:bodyPr>
          <a:lstStyle/>
          <a:p>
            <a:r>
              <a:rPr lang="en-GB" dirty="0">
                <a:solidFill>
                  <a:srgbClr val="6E63CB"/>
                </a:solidFill>
                <a:hlinkClick r:id="rId4">
                  <a:extLst>
                    <a:ext uri="{A12FA001-AC4F-418D-AE19-62706E023703}">
                      <ahyp:hlinkClr xmlns:ahyp="http://schemas.microsoft.com/office/drawing/2018/hyperlinkcolor" val="tx"/>
                    </a:ext>
                  </a:extLst>
                </a:hlinkClick>
              </a:rPr>
              <a:t>Charpentier - </a:t>
            </a:r>
            <a:r>
              <a:rPr lang="en-GB" dirty="0" err="1">
                <a:solidFill>
                  <a:srgbClr val="6E63CB"/>
                </a:solidFill>
                <a:hlinkClick r:id="rId4">
                  <a:extLst>
                    <a:ext uri="{A12FA001-AC4F-418D-AE19-62706E023703}">
                      <ahyp:hlinkClr xmlns:ahyp="http://schemas.microsoft.com/office/drawing/2018/hyperlinkcolor" val="tx"/>
                    </a:ext>
                  </a:extLst>
                </a:hlinkClick>
              </a:rPr>
              <a:t>Te</a:t>
            </a:r>
            <a:r>
              <a:rPr lang="en-GB" dirty="0">
                <a:solidFill>
                  <a:schemeClr val="bg1"/>
                </a:solidFill>
                <a:hlinkClick r:id="rId4">
                  <a:extLst>
                    <a:ext uri="{A12FA001-AC4F-418D-AE19-62706E023703}">
                      <ahyp:hlinkClr xmlns:ahyp="http://schemas.microsoft.com/office/drawing/2018/hyperlinkcolor" val="tx"/>
                    </a:ext>
                  </a:extLst>
                </a:hlinkClick>
              </a:rPr>
              <a:t> Deum - HD - Bing video</a:t>
            </a:r>
            <a:endParaRPr lang="en-GB" dirty="0">
              <a:solidFill>
                <a:schemeClr val="bg1"/>
              </a:solidFill>
            </a:endParaRPr>
          </a:p>
        </p:txBody>
      </p:sp>
      <p:sp>
        <p:nvSpPr>
          <p:cNvPr id="9" name="TextBox 8">
            <a:extLst>
              <a:ext uri="{FF2B5EF4-FFF2-40B4-BE49-F238E27FC236}">
                <a16:creationId xmlns:a16="http://schemas.microsoft.com/office/drawing/2014/main" id="{212BE106-927C-7A71-DA9E-8CE2B5392A0D}"/>
              </a:ext>
            </a:extLst>
          </p:cNvPr>
          <p:cNvSpPr txBox="1"/>
          <p:nvPr/>
        </p:nvSpPr>
        <p:spPr>
          <a:xfrm>
            <a:off x="5097878" y="366468"/>
            <a:ext cx="6650610" cy="369332"/>
          </a:xfrm>
          <a:prstGeom prst="rect">
            <a:avLst/>
          </a:prstGeom>
          <a:noFill/>
        </p:spPr>
        <p:txBody>
          <a:bodyPr wrap="square">
            <a:spAutoFit/>
          </a:bodyPr>
          <a:lstStyle/>
          <a:p>
            <a:r>
              <a:rPr lang="en-GB" dirty="0">
                <a:solidFill>
                  <a:schemeClr val="bg1"/>
                </a:solidFill>
                <a:hlinkClick r:id="rId5">
                  <a:extLst>
                    <a:ext uri="{A12FA001-AC4F-418D-AE19-62706E023703}">
                      <ahyp:hlinkClr xmlns:ahyp="http://schemas.microsoft.com/office/drawing/2018/hyperlinkcolor" val="tx"/>
                    </a:ext>
                  </a:extLst>
                </a:hlinkClick>
              </a:rPr>
              <a:t>Jean Baptiste Lully - Miserere (1664) - Bing video</a:t>
            </a:r>
            <a:endParaRPr lang="en-GB" dirty="0">
              <a:solidFill>
                <a:schemeClr val="bg1"/>
              </a:solidFill>
            </a:endParaRPr>
          </a:p>
        </p:txBody>
      </p:sp>
    </p:spTree>
    <p:extLst>
      <p:ext uri="{BB962C8B-B14F-4D97-AF65-F5344CB8AC3E}">
        <p14:creationId xmlns:p14="http://schemas.microsoft.com/office/powerpoint/2010/main" val="3712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66EB-24D2-4828-8743-2EAFA0B0DF83}"/>
              </a:ext>
            </a:extLst>
          </p:cNvPr>
          <p:cNvSpPr>
            <a:spLocks noGrp="1"/>
          </p:cNvSpPr>
          <p:nvPr>
            <p:ph type="title"/>
          </p:nvPr>
        </p:nvSpPr>
        <p:spPr>
          <a:xfrm>
            <a:off x="801098" y="1396289"/>
            <a:ext cx="5712824" cy="1325563"/>
          </a:xfrm>
        </p:spPr>
        <p:txBody>
          <a:bodyPr>
            <a:normAutofit/>
          </a:bodyPr>
          <a:lstStyle/>
          <a:p>
            <a:r>
              <a:rPr lang="en-GB" sz="4400" b="1" dirty="0">
                <a:solidFill>
                  <a:srgbClr val="FFC000"/>
                </a:solidFill>
                <a:latin typeface="Segoe Print" panose="02000600000000000000" pitchFamily="2" charset="0"/>
              </a:rPr>
              <a:t>Francois Boucher </a:t>
            </a:r>
            <a:r>
              <a:rPr lang="en-GB" sz="2800" dirty="0">
                <a:latin typeface="Segoe Print" panose="02000600000000000000" pitchFamily="2" charset="0"/>
              </a:rPr>
              <a:t>1703-1770</a:t>
            </a:r>
          </a:p>
        </p:txBody>
      </p:sp>
      <p:sp>
        <p:nvSpPr>
          <p:cNvPr id="3" name="Text Placeholder 2">
            <a:extLst>
              <a:ext uri="{FF2B5EF4-FFF2-40B4-BE49-F238E27FC236}">
                <a16:creationId xmlns:a16="http://schemas.microsoft.com/office/drawing/2014/main" id="{4B9FC04A-8E98-4905-8371-5CD5FCA7AF58}"/>
              </a:ext>
            </a:extLst>
          </p:cNvPr>
          <p:cNvSpPr>
            <a:spLocks noGrp="1"/>
          </p:cNvSpPr>
          <p:nvPr>
            <p:ph type="body"/>
          </p:nvPr>
        </p:nvSpPr>
        <p:spPr>
          <a:xfrm>
            <a:off x="805543" y="2871982"/>
            <a:ext cx="4558309" cy="3181684"/>
          </a:xfrm>
        </p:spPr>
        <p:txBody>
          <a:bodyPr anchor="t">
            <a:normAutofit fontScale="70000" lnSpcReduction="20000"/>
          </a:bodyPr>
          <a:lstStyle/>
          <a:p>
            <a:r>
              <a:rPr lang="en-GB" dirty="0">
                <a:latin typeface="Segoe Print" panose="02000600000000000000" pitchFamily="2" charset="0"/>
              </a:rPr>
              <a:t>Rococo painter</a:t>
            </a:r>
          </a:p>
          <a:p>
            <a:r>
              <a:rPr lang="en-GB" dirty="0">
                <a:latin typeface="Segoe Print" panose="02000600000000000000" pitchFamily="2" charset="0"/>
              </a:rPr>
              <a:t>Art representative of his age</a:t>
            </a:r>
          </a:p>
          <a:p>
            <a:r>
              <a:rPr lang="en-GB" dirty="0">
                <a:latin typeface="Segoe Print" panose="02000600000000000000" pitchFamily="2" charset="0"/>
              </a:rPr>
              <a:t>Shift from Aristocracy to bourgeoisie</a:t>
            </a:r>
          </a:p>
          <a:p>
            <a:r>
              <a:rPr lang="en-GB" dirty="0">
                <a:latin typeface="Segoe Print" panose="02000600000000000000" pitchFamily="2" charset="0"/>
              </a:rPr>
              <a:t>Extremely sensuous</a:t>
            </a:r>
          </a:p>
          <a:p>
            <a:r>
              <a:rPr lang="en-GB" dirty="0">
                <a:latin typeface="Segoe Print" panose="02000600000000000000" pitchFamily="2" charset="0"/>
              </a:rPr>
              <a:t>Very popular in salons</a:t>
            </a:r>
          </a:p>
          <a:p>
            <a:endParaRPr lang="en-GB" sz="1800" dirty="0"/>
          </a:p>
          <a:p>
            <a:endParaRPr lang="en-GB" sz="1800" dirty="0"/>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in a blue dress&#10;&#10;Description automatically generated">
            <a:extLst>
              <a:ext uri="{FF2B5EF4-FFF2-40B4-BE49-F238E27FC236}">
                <a16:creationId xmlns:a16="http://schemas.microsoft.com/office/drawing/2014/main" id="{AA6394FE-C361-42A1-941C-2D5CE53D85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A person sitting on a horse&#10;&#10;Description automatically generated">
            <a:extLst>
              <a:ext uri="{FF2B5EF4-FFF2-40B4-BE49-F238E27FC236}">
                <a16:creationId xmlns:a16="http://schemas.microsoft.com/office/drawing/2014/main" id="{0B233940-DE07-41DE-A9AF-D3BA99C0D2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sitting, painting, table, forest&#10;&#10;Description automatically generated">
            <a:extLst>
              <a:ext uri="{FF2B5EF4-FFF2-40B4-BE49-F238E27FC236}">
                <a16:creationId xmlns:a16="http://schemas.microsoft.com/office/drawing/2014/main" id="{7DB52CB9-EBF5-4EAF-A85D-AEBFD729B2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3529808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heel(1)">
                                      <p:cBhvr>
                                        <p:cTn id="48" dur="2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heel(1)">
                                      <p:cBhvr>
                                        <p:cTn id="5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1A79-9EDE-76D6-6E9D-97482A65A3B1}"/>
              </a:ext>
            </a:extLst>
          </p:cNvPr>
          <p:cNvSpPr>
            <a:spLocks noGrp="1"/>
          </p:cNvSpPr>
          <p:nvPr>
            <p:ph type="title"/>
          </p:nvPr>
        </p:nvSpPr>
        <p:spPr/>
        <p:txBody>
          <a:bodyPr/>
          <a:lstStyle/>
          <a:p>
            <a:r>
              <a:rPr lang="en-GB" sz="4400" b="1" dirty="0">
                <a:solidFill>
                  <a:srgbClr val="FFC000"/>
                </a:solidFill>
                <a:latin typeface="Segoe Print" panose="02000600000000000000" pitchFamily="2" charset="0"/>
              </a:rPr>
              <a:t>Francois Boucher </a:t>
            </a:r>
            <a:r>
              <a:rPr lang="en-GB" sz="2800" dirty="0">
                <a:latin typeface="Segoe Print" panose="02000600000000000000" pitchFamily="2" charset="0"/>
              </a:rPr>
              <a:t>1703-1770</a:t>
            </a:r>
            <a:endParaRPr lang="en-GB" dirty="0"/>
          </a:p>
        </p:txBody>
      </p:sp>
      <p:sp>
        <p:nvSpPr>
          <p:cNvPr id="3" name="Text Placeholder 2">
            <a:extLst>
              <a:ext uri="{FF2B5EF4-FFF2-40B4-BE49-F238E27FC236}">
                <a16:creationId xmlns:a16="http://schemas.microsoft.com/office/drawing/2014/main" id="{D974B93E-B2D0-12EE-A039-06B9E1F0D7DD}"/>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A0F6A6FA-BB28-42DA-344A-7BAD50D57E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736" y="1276920"/>
            <a:ext cx="6294810" cy="4949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C5A717FD-03D3-C94A-96B7-767B44A3BDF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8895" y="645527"/>
            <a:ext cx="4721956" cy="5581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B03E11-58F8-ADE5-FA0C-59A7975C3BE9}"/>
              </a:ext>
            </a:extLst>
          </p:cNvPr>
          <p:cNvSpPr txBox="1"/>
          <p:nvPr/>
        </p:nvSpPr>
        <p:spPr>
          <a:xfrm>
            <a:off x="223736" y="6303523"/>
            <a:ext cx="6294810" cy="369332"/>
          </a:xfrm>
          <a:prstGeom prst="rect">
            <a:avLst/>
          </a:prstGeom>
          <a:noFill/>
        </p:spPr>
        <p:txBody>
          <a:bodyPr wrap="square" rtlCol="0">
            <a:spAutoFit/>
          </a:bodyPr>
          <a:lstStyle/>
          <a:p>
            <a:pPr algn="ctr"/>
            <a:r>
              <a:rPr lang="en-GB" dirty="0">
                <a:latin typeface="Bodoni MT Condensed" panose="02070606080606020203" pitchFamily="18" charset="0"/>
              </a:rPr>
              <a:t>The Four Seasons (Spring) Francois Boucher 1755</a:t>
            </a:r>
          </a:p>
        </p:txBody>
      </p:sp>
      <p:sp>
        <p:nvSpPr>
          <p:cNvPr id="5" name="TextBox 4">
            <a:extLst>
              <a:ext uri="{FF2B5EF4-FFF2-40B4-BE49-F238E27FC236}">
                <a16:creationId xmlns:a16="http://schemas.microsoft.com/office/drawing/2014/main" id="{6E1D43B5-A1B6-14C4-B527-3EE4B6E0B50A}"/>
              </a:ext>
            </a:extLst>
          </p:cNvPr>
          <p:cNvSpPr txBox="1"/>
          <p:nvPr/>
        </p:nvSpPr>
        <p:spPr>
          <a:xfrm>
            <a:off x="6780179" y="6381345"/>
            <a:ext cx="4630672" cy="369332"/>
          </a:xfrm>
          <a:prstGeom prst="rect">
            <a:avLst/>
          </a:prstGeom>
          <a:noFill/>
        </p:spPr>
        <p:txBody>
          <a:bodyPr wrap="square" rtlCol="0">
            <a:spAutoFit/>
          </a:bodyPr>
          <a:lstStyle/>
          <a:p>
            <a:r>
              <a:rPr lang="en-GB" dirty="0">
                <a:latin typeface="Bodoni MT Condensed" panose="02070606080606020203" pitchFamily="18" charset="0"/>
              </a:rPr>
              <a:t>Are they thinking about the grapes? Francois Boucher 1747 </a:t>
            </a:r>
          </a:p>
        </p:txBody>
      </p:sp>
    </p:spTree>
    <p:extLst>
      <p:ext uri="{BB962C8B-B14F-4D97-AF65-F5344CB8AC3E}">
        <p14:creationId xmlns:p14="http://schemas.microsoft.com/office/powerpoint/2010/main" val="10252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19DF-85B4-24EA-4491-C19A9139DDEC}"/>
              </a:ext>
            </a:extLst>
          </p:cNvPr>
          <p:cNvSpPr>
            <a:spLocks noGrp="1"/>
          </p:cNvSpPr>
          <p:nvPr>
            <p:ph type="title"/>
          </p:nvPr>
        </p:nvSpPr>
        <p:spPr/>
        <p:txBody>
          <a:bodyPr/>
          <a:lstStyle/>
          <a:p>
            <a:r>
              <a:rPr lang="en-GB" sz="4400" b="1" dirty="0">
                <a:solidFill>
                  <a:srgbClr val="FFC000"/>
                </a:solidFill>
                <a:latin typeface="Segoe Print" panose="02000600000000000000" pitchFamily="2" charset="0"/>
              </a:rPr>
              <a:t>Francois Boucher </a:t>
            </a:r>
            <a:r>
              <a:rPr lang="en-GB" sz="2800" dirty="0">
                <a:latin typeface="Segoe Print" panose="02000600000000000000" pitchFamily="2" charset="0"/>
              </a:rPr>
              <a:t>1703-1770</a:t>
            </a:r>
            <a:endParaRPr lang="en-GB" dirty="0"/>
          </a:p>
        </p:txBody>
      </p:sp>
      <p:sp>
        <p:nvSpPr>
          <p:cNvPr id="3" name="Text Placeholder 2">
            <a:extLst>
              <a:ext uri="{FF2B5EF4-FFF2-40B4-BE49-F238E27FC236}">
                <a16:creationId xmlns:a16="http://schemas.microsoft.com/office/drawing/2014/main" id="{1E1EB6F8-8C83-087A-8686-1696EA39F102}"/>
              </a:ext>
            </a:extLst>
          </p:cNvPr>
          <p:cNvSpPr>
            <a:spLocks noGrp="1"/>
          </p:cNvSpPr>
          <p:nvPr>
            <p:ph type="body"/>
          </p:nvPr>
        </p:nvSpPr>
        <p:spPr/>
        <p:txBody>
          <a:bodyPr/>
          <a:lstStyle/>
          <a:p>
            <a:endParaRPr lang="en-GB"/>
          </a:p>
        </p:txBody>
      </p:sp>
      <p:pic>
        <p:nvPicPr>
          <p:cNvPr id="8194" name="Picture 2" descr="See the source image">
            <a:extLst>
              <a:ext uri="{FF2B5EF4-FFF2-40B4-BE49-F238E27FC236}">
                <a16:creationId xmlns:a16="http://schemas.microsoft.com/office/drawing/2014/main" id="{EE6AAF67-9063-3C2F-DBD0-6386FE6456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1285" y="1276920"/>
            <a:ext cx="5942601" cy="452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1091C5-9FD2-1067-AD68-9D846402A5BD}"/>
              </a:ext>
            </a:extLst>
          </p:cNvPr>
          <p:cNvSpPr txBox="1"/>
          <p:nvPr/>
        </p:nvSpPr>
        <p:spPr>
          <a:xfrm>
            <a:off x="311285" y="5846323"/>
            <a:ext cx="5690681" cy="369332"/>
          </a:xfrm>
          <a:prstGeom prst="rect">
            <a:avLst/>
          </a:prstGeom>
          <a:noFill/>
        </p:spPr>
        <p:txBody>
          <a:bodyPr wrap="square" rtlCol="0">
            <a:spAutoFit/>
          </a:bodyPr>
          <a:lstStyle/>
          <a:p>
            <a:pPr algn="ctr"/>
            <a:r>
              <a:rPr lang="en-GB" dirty="0">
                <a:latin typeface="Bodoni MT Condensed" panose="02070606080606020203" pitchFamily="18" charset="0"/>
              </a:rPr>
              <a:t>Le Moulin à </a:t>
            </a:r>
            <a:r>
              <a:rPr lang="en-GB" dirty="0" err="1">
                <a:latin typeface="Bodoni MT Condensed" panose="02070606080606020203" pitchFamily="18" charset="0"/>
              </a:rPr>
              <a:t>Eau</a:t>
            </a:r>
            <a:r>
              <a:rPr lang="en-GB" dirty="0">
                <a:latin typeface="Bodoni MT Condensed" panose="02070606080606020203" pitchFamily="18" charset="0"/>
              </a:rPr>
              <a:t> avec </a:t>
            </a:r>
            <a:r>
              <a:rPr lang="en-GB" dirty="0" err="1">
                <a:latin typeface="Bodoni MT Condensed" panose="02070606080606020203" pitchFamily="18" charset="0"/>
              </a:rPr>
              <a:t>Lavendière</a:t>
            </a:r>
            <a:r>
              <a:rPr lang="en-GB" dirty="0">
                <a:latin typeface="Bodoni MT Condensed" panose="02070606080606020203" pitchFamily="18" charset="0"/>
              </a:rPr>
              <a:t> Francois Boucher 1740</a:t>
            </a:r>
          </a:p>
        </p:txBody>
      </p:sp>
      <p:sp>
        <p:nvSpPr>
          <p:cNvPr id="5" name="TextBox 4">
            <a:extLst>
              <a:ext uri="{FF2B5EF4-FFF2-40B4-BE49-F238E27FC236}">
                <a16:creationId xmlns:a16="http://schemas.microsoft.com/office/drawing/2014/main" id="{956AF0A5-7066-E5D0-88F8-F01EC89F4361}"/>
              </a:ext>
            </a:extLst>
          </p:cNvPr>
          <p:cNvSpPr txBox="1"/>
          <p:nvPr/>
        </p:nvSpPr>
        <p:spPr>
          <a:xfrm>
            <a:off x="6466672" y="5846323"/>
            <a:ext cx="5114528" cy="369332"/>
          </a:xfrm>
          <a:prstGeom prst="rect">
            <a:avLst/>
          </a:prstGeom>
          <a:noFill/>
        </p:spPr>
        <p:txBody>
          <a:bodyPr wrap="square" rtlCol="0">
            <a:spAutoFit/>
          </a:bodyPr>
          <a:lstStyle/>
          <a:p>
            <a:pPr algn="ctr"/>
            <a:r>
              <a:rPr lang="en-GB" dirty="0">
                <a:latin typeface="Bodoni MT Condensed" panose="02070606080606020203" pitchFamily="18" charset="0"/>
              </a:rPr>
              <a:t>Marie-Emilie </a:t>
            </a:r>
            <a:r>
              <a:rPr lang="en-GB" dirty="0" err="1">
                <a:latin typeface="Bodoni MT Condensed" panose="02070606080606020203" pitchFamily="18" charset="0"/>
              </a:rPr>
              <a:t>Baudoin</a:t>
            </a:r>
            <a:r>
              <a:rPr lang="en-GB" dirty="0">
                <a:latin typeface="Bodoni MT Condensed" panose="02070606080606020203" pitchFamily="18" charset="0"/>
              </a:rPr>
              <a:t> (</a:t>
            </a:r>
            <a:r>
              <a:rPr lang="en-GB" dirty="0" err="1">
                <a:latin typeface="Bodoni MT Condensed" panose="02070606080606020203" pitchFamily="18" charset="0"/>
              </a:rPr>
              <a:t>sa</a:t>
            </a:r>
            <a:r>
              <a:rPr lang="en-GB" dirty="0">
                <a:latin typeface="Bodoni MT Condensed" panose="02070606080606020203" pitchFamily="18" charset="0"/>
              </a:rPr>
              <a:t> Fille) Francois Boucher 1760</a:t>
            </a:r>
          </a:p>
        </p:txBody>
      </p:sp>
      <p:pic>
        <p:nvPicPr>
          <p:cNvPr id="8196" name="Picture 4" descr="See the source image">
            <a:extLst>
              <a:ext uri="{FF2B5EF4-FFF2-40B4-BE49-F238E27FC236}">
                <a16:creationId xmlns:a16="http://schemas.microsoft.com/office/drawing/2014/main" id="{D9558844-038E-2FE3-B97C-BFFC3D664E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7185" y="1322517"/>
            <a:ext cx="4835865" cy="4523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4BB5EC-236D-4FBE-D875-113F6DC62200}"/>
              </a:ext>
            </a:extLst>
          </p:cNvPr>
          <p:cNvSpPr txBox="1"/>
          <p:nvPr/>
        </p:nvSpPr>
        <p:spPr>
          <a:xfrm>
            <a:off x="5969652" y="6433575"/>
            <a:ext cx="6108568" cy="461665"/>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https://www.bing.com/videos/search?q=FRancois+Boucher&amp;&amp;view=detail&amp;mid=3398E96AB74C3FF651F83398E96AB74C3FF651F8&amp;&amp;FORM=VRDGAR</a:t>
            </a:r>
            <a:endParaRPr lang="en-GB" sz="1200" dirty="0">
              <a:solidFill>
                <a:srgbClr val="FFFF00"/>
              </a:solidFill>
            </a:endParaRPr>
          </a:p>
        </p:txBody>
      </p:sp>
      <p:pic>
        <p:nvPicPr>
          <p:cNvPr id="1026" name="Picture 2" descr="Image result for francois boucher peintre">
            <a:extLst>
              <a:ext uri="{FF2B5EF4-FFF2-40B4-BE49-F238E27FC236}">
                <a16:creationId xmlns:a16="http://schemas.microsoft.com/office/drawing/2014/main" id="{67E5F52C-680C-0DA3-16ED-2A800D1E6D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3527" y="-20719"/>
            <a:ext cx="4926509" cy="68870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6C81B5-D176-0CA1-1AF7-893B22375859}"/>
              </a:ext>
            </a:extLst>
          </p:cNvPr>
          <p:cNvSpPr txBox="1"/>
          <p:nvPr/>
        </p:nvSpPr>
        <p:spPr>
          <a:xfrm>
            <a:off x="1470581" y="6297105"/>
            <a:ext cx="4435221" cy="369332"/>
          </a:xfrm>
          <a:prstGeom prst="rect">
            <a:avLst/>
          </a:prstGeom>
          <a:noFill/>
        </p:spPr>
        <p:txBody>
          <a:bodyPr wrap="square" rtlCol="0">
            <a:spAutoFit/>
          </a:bodyPr>
          <a:lstStyle/>
          <a:p>
            <a:pPr algn="ctr"/>
            <a:r>
              <a:rPr lang="en-GB" dirty="0">
                <a:latin typeface="Bodoni MT Condensed" panose="02070606080606020203" pitchFamily="18" charset="0"/>
              </a:rPr>
              <a:t>Portrait </a:t>
            </a:r>
            <a:r>
              <a:rPr lang="en-GB" dirty="0" err="1">
                <a:latin typeface="Bodoni MT Condensed" panose="02070606080606020203" pitchFamily="18" charset="0"/>
              </a:rPr>
              <a:t>d’Une</a:t>
            </a:r>
            <a:r>
              <a:rPr lang="en-GB" dirty="0">
                <a:latin typeface="Bodoni MT Condensed" panose="02070606080606020203" pitchFamily="18" charset="0"/>
              </a:rPr>
              <a:t> </a:t>
            </a:r>
            <a:r>
              <a:rPr lang="en-GB" dirty="0" err="1">
                <a:latin typeface="Bodoni MT Condensed" panose="02070606080606020203" pitchFamily="18" charset="0"/>
              </a:rPr>
              <a:t>Jeune</a:t>
            </a:r>
            <a:r>
              <a:rPr lang="en-GB" dirty="0">
                <a:latin typeface="Bodoni MT Condensed" panose="02070606080606020203" pitchFamily="18" charset="0"/>
              </a:rPr>
              <a:t> Fille 1743 Francois Boucher</a:t>
            </a:r>
          </a:p>
        </p:txBody>
      </p:sp>
      <p:pic>
        <p:nvPicPr>
          <p:cNvPr id="1030" name="Picture 6" descr="Image result for francois boucher madame de pompadour 1750">
            <a:extLst>
              <a:ext uri="{FF2B5EF4-FFF2-40B4-BE49-F238E27FC236}">
                <a16:creationId xmlns:a16="http://schemas.microsoft.com/office/drawing/2014/main" id="{BB9A3FDB-F8DF-4E43-8441-BE60B7E4F69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49536" y="206669"/>
            <a:ext cx="4474526" cy="6226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091DDE-CC99-C919-DD4E-C0EE1D178426}"/>
              </a:ext>
            </a:extLst>
          </p:cNvPr>
          <p:cNvSpPr txBox="1"/>
          <p:nvPr/>
        </p:nvSpPr>
        <p:spPr>
          <a:xfrm>
            <a:off x="7383294" y="5846323"/>
            <a:ext cx="4036978" cy="369332"/>
          </a:xfrm>
          <a:prstGeom prst="rect">
            <a:avLst/>
          </a:prstGeom>
          <a:noFill/>
        </p:spPr>
        <p:txBody>
          <a:bodyPr wrap="square" rtlCol="0">
            <a:spAutoFit/>
          </a:bodyPr>
          <a:lstStyle/>
          <a:p>
            <a:pPr algn="ctr"/>
            <a:r>
              <a:rPr lang="en-GB" dirty="0">
                <a:solidFill>
                  <a:srgbClr val="FFC000"/>
                </a:solidFill>
                <a:latin typeface="Bodoni MT Condensed" panose="02070606080606020203" pitchFamily="18" charset="0"/>
              </a:rPr>
              <a:t>Marquise de Pompadour 1750 Francois Boucher</a:t>
            </a:r>
          </a:p>
        </p:txBody>
      </p:sp>
    </p:spTree>
    <p:extLst>
      <p:ext uri="{BB962C8B-B14F-4D97-AF65-F5344CB8AC3E}">
        <p14:creationId xmlns:p14="http://schemas.microsoft.com/office/powerpoint/2010/main" val="25363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wheel(1)">
                                      <p:cBhvr>
                                        <p:cTn id="23" dur="2000"/>
                                        <p:tgtEl>
                                          <p:spTgt spid="819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wipe(down)">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wheel(1)">
                                      <p:cBhvr>
                                        <p:cTn id="45" dur="20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 calcmode="lin" valueType="num">
                                      <p:cBhvr additive="base">
                                        <p:cTn id="5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3B1A-CE07-ECE4-F1D9-D866CAE167DD}"/>
              </a:ext>
            </a:extLst>
          </p:cNvPr>
          <p:cNvSpPr>
            <a:spLocks noGrp="1"/>
          </p:cNvSpPr>
          <p:nvPr>
            <p:ph type="title"/>
          </p:nvPr>
        </p:nvSpPr>
        <p:spPr/>
        <p:txBody>
          <a:bodyPr/>
          <a:lstStyle/>
          <a:p>
            <a:r>
              <a:rPr lang="en-GB" dirty="0">
                <a:latin typeface="Bodoni MT" panose="02070603080606020203" pitchFamily="18" charset="0"/>
              </a:rPr>
              <a:t>Maurice Quentin de la Tour </a:t>
            </a:r>
            <a:r>
              <a:rPr lang="en-GB" sz="1800" dirty="0">
                <a:latin typeface="Bodoni MT" panose="02070603080606020203" pitchFamily="18" charset="0"/>
              </a:rPr>
              <a:t>1704-1788</a:t>
            </a:r>
          </a:p>
        </p:txBody>
      </p:sp>
      <p:sp>
        <p:nvSpPr>
          <p:cNvPr id="3" name="Text Placeholder 2">
            <a:extLst>
              <a:ext uri="{FF2B5EF4-FFF2-40B4-BE49-F238E27FC236}">
                <a16:creationId xmlns:a16="http://schemas.microsoft.com/office/drawing/2014/main" id="{1E33C3AA-F2D7-B5AC-77D6-15A86A1DAFFE}"/>
              </a:ext>
            </a:extLst>
          </p:cNvPr>
          <p:cNvSpPr>
            <a:spLocks noGrp="1"/>
          </p:cNvSpPr>
          <p:nvPr>
            <p:ph type="body"/>
          </p:nvPr>
        </p:nvSpPr>
        <p:spPr>
          <a:xfrm>
            <a:off x="477505" y="2952553"/>
            <a:ext cx="8006619" cy="3976560"/>
          </a:xfrm>
        </p:spPr>
        <p:txBody>
          <a:bodyPr/>
          <a:lstStyle/>
          <a:p>
            <a:r>
              <a:rPr lang="en-GB" sz="2800" dirty="0">
                <a:latin typeface="Bodoni MT" panose="02070603080606020203" pitchFamily="18" charset="0"/>
              </a:rPr>
              <a:t>Another artist born in Laon: Le Nain, Enguerrand Quarton, Robert Campin(?) </a:t>
            </a:r>
          </a:p>
          <a:p>
            <a:r>
              <a:rPr lang="en-GB" sz="2800" dirty="0">
                <a:latin typeface="Bodoni MT" panose="02070603080606020203" pitchFamily="18" charset="0"/>
              </a:rPr>
              <a:t>Family of stone masons and musicians</a:t>
            </a:r>
          </a:p>
          <a:p>
            <a:r>
              <a:rPr lang="en-GB" sz="2800" dirty="0">
                <a:latin typeface="Bodoni MT" panose="02070603080606020203" pitchFamily="18" charset="0"/>
              </a:rPr>
              <a:t>Portraitist of some renown in his time</a:t>
            </a:r>
          </a:p>
          <a:p>
            <a:r>
              <a:rPr lang="en-GB" sz="2800" dirty="0">
                <a:latin typeface="Bodoni MT" panose="02070603080606020203" pitchFamily="18" charset="0"/>
              </a:rPr>
              <a:t>Used pastels as medium </a:t>
            </a:r>
          </a:p>
          <a:p>
            <a:r>
              <a:rPr lang="en-GB" sz="2800" dirty="0">
                <a:latin typeface="Bodoni MT" panose="02070603080606020203" pitchFamily="18" charset="0"/>
              </a:rPr>
              <a:t>Depicted celebrities of his time with smiles</a:t>
            </a:r>
          </a:p>
          <a:p>
            <a:r>
              <a:rPr lang="en-GB" sz="2800" dirty="0">
                <a:latin typeface="Bodoni MT" panose="02070603080606020203" pitchFamily="18" charset="0"/>
              </a:rPr>
              <a:t>Was of very shy disposition but forced himself into a smile</a:t>
            </a:r>
          </a:p>
          <a:p>
            <a:endParaRPr lang="en-GB" dirty="0">
              <a:latin typeface="Bodoni MT" panose="02070603080606020203" pitchFamily="18" charset="0"/>
            </a:endParaRPr>
          </a:p>
          <a:p>
            <a:pPr marL="0" indent="0">
              <a:buNone/>
            </a:pPr>
            <a:endParaRPr lang="en-GB" dirty="0">
              <a:latin typeface="Bodoni MT" panose="02070603080606020203" pitchFamily="18" charset="0"/>
            </a:endParaRPr>
          </a:p>
          <a:p>
            <a:pPr marL="0" indent="0">
              <a:buNone/>
            </a:pPr>
            <a:endParaRPr lang="en-GB" dirty="0">
              <a:latin typeface="Bodoni MT" panose="02070603080606020203" pitchFamily="18" charset="0"/>
            </a:endParaRPr>
          </a:p>
        </p:txBody>
      </p:sp>
      <p:pic>
        <p:nvPicPr>
          <p:cNvPr id="1026" name="Picture 2" descr="See the source image">
            <a:extLst>
              <a:ext uri="{FF2B5EF4-FFF2-40B4-BE49-F238E27FC236}">
                <a16:creationId xmlns:a16="http://schemas.microsoft.com/office/drawing/2014/main" id="{B4508948-2702-6331-FA36-F27CB687B70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58622" y="1368382"/>
            <a:ext cx="3336101" cy="4121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17664E-FD44-E1A9-D04A-19C7624B9328}"/>
              </a:ext>
            </a:extLst>
          </p:cNvPr>
          <p:cNvSpPr txBox="1"/>
          <p:nvPr/>
        </p:nvSpPr>
        <p:spPr>
          <a:xfrm>
            <a:off x="8749195" y="5571241"/>
            <a:ext cx="3336101" cy="369332"/>
          </a:xfrm>
          <a:prstGeom prst="rect">
            <a:avLst/>
          </a:prstGeom>
          <a:noFill/>
        </p:spPr>
        <p:txBody>
          <a:bodyPr wrap="square" rtlCol="0">
            <a:spAutoFit/>
          </a:bodyPr>
          <a:lstStyle/>
          <a:p>
            <a:pPr algn="ctr"/>
            <a:r>
              <a:rPr lang="en-GB" dirty="0">
                <a:latin typeface="Bodoni MT Condensed" panose="02070606080606020203" pitchFamily="18" charset="0"/>
              </a:rPr>
              <a:t>Self-Portrait 1742 Maurice Quentin de la Tour</a:t>
            </a:r>
          </a:p>
        </p:txBody>
      </p:sp>
    </p:spTree>
    <p:extLst>
      <p:ext uri="{BB962C8B-B14F-4D97-AF65-F5344CB8AC3E}">
        <p14:creationId xmlns:p14="http://schemas.microsoft.com/office/powerpoint/2010/main" val="4251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wipe(down)">
                                      <p:cBhvr>
                                        <p:cTn id="49" dur="5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66D4-5C91-C77E-E2AC-F9F2F26F45A6}"/>
              </a:ext>
            </a:extLst>
          </p:cNvPr>
          <p:cNvSpPr>
            <a:spLocks noGrp="1"/>
          </p:cNvSpPr>
          <p:nvPr>
            <p:ph type="title"/>
          </p:nvPr>
        </p:nvSpPr>
        <p:spPr/>
        <p:txBody>
          <a:bodyPr/>
          <a:lstStyle/>
          <a:p>
            <a:r>
              <a:rPr lang="en-GB" b="1" dirty="0">
                <a:latin typeface="Ink Free" panose="03080402000500000000" pitchFamily="66" charset="0"/>
              </a:rPr>
              <a:t>Nearly at the beginning…</a:t>
            </a:r>
          </a:p>
        </p:txBody>
      </p:sp>
      <p:sp>
        <p:nvSpPr>
          <p:cNvPr id="3" name="Subtitle 2">
            <a:extLst>
              <a:ext uri="{FF2B5EF4-FFF2-40B4-BE49-F238E27FC236}">
                <a16:creationId xmlns:a16="http://schemas.microsoft.com/office/drawing/2014/main" id="{7957D1D1-CB92-C66E-F6E1-2ACD5E5BB4D5}"/>
              </a:ext>
            </a:extLst>
          </p:cNvPr>
          <p:cNvSpPr>
            <a:spLocks noGrp="1"/>
          </p:cNvSpPr>
          <p:nvPr>
            <p:ph type="subTitle"/>
          </p:nvPr>
        </p:nvSpPr>
        <p:spPr/>
        <p:txBody>
          <a:bodyPr/>
          <a:lstStyle/>
          <a:p>
            <a:endParaRPr lang="en-GB"/>
          </a:p>
        </p:txBody>
      </p:sp>
      <p:pic>
        <p:nvPicPr>
          <p:cNvPr id="4" name="Picture 3" descr="See the source image">
            <a:extLst>
              <a:ext uri="{FF2B5EF4-FFF2-40B4-BE49-F238E27FC236}">
                <a16:creationId xmlns:a16="http://schemas.microsoft.com/office/drawing/2014/main" id="{33BC4B31-0FB9-6E1D-254E-D504E90834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485898" y="1151340"/>
            <a:ext cx="3817620" cy="543306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AA060E1-B4EF-A6B1-7B1D-B45D6BCD3C67}"/>
              </a:ext>
            </a:extLst>
          </p:cNvPr>
          <p:cNvSpPr txBox="1"/>
          <p:nvPr/>
        </p:nvSpPr>
        <p:spPr>
          <a:xfrm>
            <a:off x="9036996" y="3592800"/>
            <a:ext cx="2898842" cy="369332"/>
          </a:xfrm>
          <a:prstGeom prst="rect">
            <a:avLst/>
          </a:prstGeom>
          <a:noFill/>
        </p:spPr>
        <p:txBody>
          <a:bodyPr wrap="square" rtlCol="0">
            <a:spAutoFit/>
          </a:bodyPr>
          <a:lstStyle/>
          <a:p>
            <a:r>
              <a:rPr lang="en-GB" dirty="0">
                <a:latin typeface="Bodoni MT Condensed" panose="02070606080606020203" pitchFamily="18" charset="0"/>
              </a:rPr>
              <a:t>Ingeborg Psalter  Anonyme 12</a:t>
            </a:r>
            <a:r>
              <a:rPr lang="en-GB" baseline="30000" dirty="0">
                <a:latin typeface="Bodoni MT Condensed" panose="02070606080606020203" pitchFamily="18" charset="0"/>
              </a:rPr>
              <a:t>th</a:t>
            </a:r>
            <a:r>
              <a:rPr lang="en-GB" dirty="0">
                <a:latin typeface="Bodoni MT Condensed" panose="02070606080606020203" pitchFamily="18" charset="0"/>
              </a:rPr>
              <a:t> Century </a:t>
            </a:r>
          </a:p>
        </p:txBody>
      </p:sp>
    </p:spTree>
    <p:extLst>
      <p:ext uri="{BB962C8B-B14F-4D97-AF65-F5344CB8AC3E}">
        <p14:creationId xmlns:p14="http://schemas.microsoft.com/office/powerpoint/2010/main" val="1488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3E29-6A29-56C2-D110-10A0D3E35C25}"/>
              </a:ext>
            </a:extLst>
          </p:cNvPr>
          <p:cNvSpPr>
            <a:spLocks noGrp="1"/>
          </p:cNvSpPr>
          <p:nvPr>
            <p:ph type="title"/>
          </p:nvPr>
        </p:nvSpPr>
        <p:spPr/>
        <p:txBody>
          <a:bodyPr/>
          <a:lstStyle/>
          <a:p>
            <a:r>
              <a:rPr lang="en-GB" dirty="0">
                <a:latin typeface="Bodoni MT" panose="02070603080606020203" pitchFamily="18" charset="0"/>
              </a:rPr>
              <a:t>Maurice Quentin de la Tour </a:t>
            </a:r>
            <a:r>
              <a:rPr lang="en-GB" sz="1800" dirty="0">
                <a:latin typeface="Bodoni MT" panose="02070603080606020203" pitchFamily="18" charset="0"/>
              </a:rPr>
              <a:t>1704-1788</a:t>
            </a:r>
            <a:endParaRPr lang="en-GB" dirty="0"/>
          </a:p>
        </p:txBody>
      </p:sp>
      <p:sp>
        <p:nvSpPr>
          <p:cNvPr id="3" name="Text Placeholder 2">
            <a:extLst>
              <a:ext uri="{FF2B5EF4-FFF2-40B4-BE49-F238E27FC236}">
                <a16:creationId xmlns:a16="http://schemas.microsoft.com/office/drawing/2014/main" id="{68C8125A-DE07-E72C-398D-8106481A60C4}"/>
              </a:ext>
            </a:extLst>
          </p:cNvPr>
          <p:cNvSpPr>
            <a:spLocks noGrp="1"/>
          </p:cNvSpPr>
          <p:nvPr>
            <p:ph type="body"/>
          </p:nvPr>
        </p:nvSpPr>
        <p:spPr/>
        <p:txBody>
          <a:bodyPr/>
          <a:lstStyle/>
          <a:p>
            <a:endParaRPr lang="en-GB"/>
          </a:p>
        </p:txBody>
      </p:sp>
      <p:pic>
        <p:nvPicPr>
          <p:cNvPr id="2050" name="Picture 2" descr="See related image detail">
            <a:extLst>
              <a:ext uri="{FF2B5EF4-FFF2-40B4-BE49-F238E27FC236}">
                <a16:creationId xmlns:a16="http://schemas.microsoft.com/office/drawing/2014/main" id="{59E2E0A0-544F-914C-BF1A-2FD9C1C697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80" y="1276920"/>
            <a:ext cx="3690848" cy="4511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D1BE63-E205-626E-0C06-9694ACDCC42E}"/>
              </a:ext>
            </a:extLst>
          </p:cNvPr>
          <p:cNvSpPr txBox="1"/>
          <p:nvPr/>
        </p:nvSpPr>
        <p:spPr>
          <a:xfrm>
            <a:off x="609480" y="5974797"/>
            <a:ext cx="3570754" cy="369332"/>
          </a:xfrm>
          <a:prstGeom prst="rect">
            <a:avLst/>
          </a:prstGeom>
          <a:noFill/>
        </p:spPr>
        <p:txBody>
          <a:bodyPr wrap="square" rtlCol="0">
            <a:spAutoFit/>
          </a:bodyPr>
          <a:lstStyle/>
          <a:p>
            <a:pPr algn="ctr"/>
            <a:r>
              <a:rPr lang="en-GB" dirty="0">
                <a:latin typeface="Bodoni MT Condensed" panose="02070606080606020203" pitchFamily="18" charset="0"/>
              </a:rPr>
              <a:t>D’Alembert 1753 Quentin de la Tour</a:t>
            </a:r>
          </a:p>
        </p:txBody>
      </p:sp>
      <p:pic>
        <p:nvPicPr>
          <p:cNvPr id="2052" name="Picture 4" descr="Image result for maurice quentin de la tour paintings">
            <a:extLst>
              <a:ext uri="{FF2B5EF4-FFF2-40B4-BE49-F238E27FC236}">
                <a16:creationId xmlns:a16="http://schemas.microsoft.com/office/drawing/2014/main" id="{F729B7CA-9D48-D79B-9F1D-AC18643002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082" y="1276920"/>
            <a:ext cx="3823143" cy="4448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782CBB-C8CF-5A5E-F2BE-510223B141C3}"/>
              </a:ext>
            </a:extLst>
          </p:cNvPr>
          <p:cNvSpPr txBox="1"/>
          <p:nvPr/>
        </p:nvSpPr>
        <p:spPr>
          <a:xfrm>
            <a:off x="4796001" y="5911980"/>
            <a:ext cx="3570754" cy="369332"/>
          </a:xfrm>
          <a:prstGeom prst="rect">
            <a:avLst/>
          </a:prstGeom>
          <a:noFill/>
        </p:spPr>
        <p:txBody>
          <a:bodyPr wrap="square" rtlCol="0">
            <a:spAutoFit/>
          </a:bodyPr>
          <a:lstStyle/>
          <a:p>
            <a:pPr algn="ctr"/>
            <a:r>
              <a:rPr lang="en-GB" dirty="0">
                <a:latin typeface="Bodoni MT Condensed" panose="02070606080606020203" pitchFamily="18" charset="0"/>
              </a:rPr>
              <a:t>Voltaire 1737 Quentin de la Tour</a:t>
            </a:r>
          </a:p>
        </p:txBody>
      </p:sp>
      <p:pic>
        <p:nvPicPr>
          <p:cNvPr id="2054" name="Picture 6" descr="See the source image">
            <a:extLst>
              <a:ext uri="{FF2B5EF4-FFF2-40B4-BE49-F238E27FC236}">
                <a16:creationId xmlns:a16="http://schemas.microsoft.com/office/drawing/2014/main" id="{98D8F82C-3AF8-1C5C-9CC4-8DC7D099F4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2950" y="1324593"/>
            <a:ext cx="3634448" cy="4352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9138B5-E53D-DD79-EE48-01B3404E68F5}"/>
              </a:ext>
            </a:extLst>
          </p:cNvPr>
          <p:cNvSpPr txBox="1"/>
          <p:nvPr/>
        </p:nvSpPr>
        <p:spPr>
          <a:xfrm>
            <a:off x="8608979" y="5787957"/>
            <a:ext cx="3518419" cy="369332"/>
          </a:xfrm>
          <a:prstGeom prst="rect">
            <a:avLst/>
          </a:prstGeom>
          <a:noFill/>
        </p:spPr>
        <p:txBody>
          <a:bodyPr wrap="square" rtlCol="0">
            <a:spAutoFit/>
          </a:bodyPr>
          <a:lstStyle/>
          <a:p>
            <a:r>
              <a:rPr lang="en-GB" dirty="0">
                <a:latin typeface="Bodoni MT Condensed" panose="02070606080606020203" pitchFamily="18" charset="0"/>
              </a:rPr>
              <a:t>Emilie du Chatelet-</a:t>
            </a:r>
            <a:r>
              <a:rPr lang="en-GB" dirty="0" err="1">
                <a:latin typeface="Bodoni MT Condensed" panose="02070606080606020203" pitchFamily="18" charset="0"/>
              </a:rPr>
              <a:t>Lomont</a:t>
            </a:r>
            <a:r>
              <a:rPr lang="en-GB" dirty="0">
                <a:latin typeface="Bodoni MT Condensed" panose="02070606080606020203" pitchFamily="18" charset="0"/>
              </a:rPr>
              <a:t> 1738 Quentin de la Tour </a:t>
            </a:r>
          </a:p>
        </p:txBody>
      </p:sp>
      <p:sp>
        <p:nvSpPr>
          <p:cNvPr id="8" name="TextBox 7">
            <a:extLst>
              <a:ext uri="{FF2B5EF4-FFF2-40B4-BE49-F238E27FC236}">
                <a16:creationId xmlns:a16="http://schemas.microsoft.com/office/drawing/2014/main" id="{C50090B4-BE3C-6961-7AD2-7C0ED1D2B262}"/>
              </a:ext>
            </a:extLst>
          </p:cNvPr>
          <p:cNvSpPr txBox="1"/>
          <p:nvPr/>
        </p:nvSpPr>
        <p:spPr>
          <a:xfrm>
            <a:off x="5877938" y="152289"/>
            <a:ext cx="6094378" cy="369332"/>
          </a:xfrm>
          <a:prstGeom prst="rect">
            <a:avLst/>
          </a:prstGeom>
          <a:noFill/>
        </p:spPr>
        <p:txBody>
          <a:bodyPr wrap="square">
            <a:spAutoFit/>
          </a:bodyPr>
          <a:lstStyle/>
          <a:p>
            <a:r>
              <a:rPr lang="fr-FR" dirty="0">
                <a:solidFill>
                  <a:schemeClr val="bg1"/>
                </a:solidFill>
                <a:hlinkClick r:id="rId5">
                  <a:extLst>
                    <a:ext uri="{A12FA001-AC4F-418D-AE19-62706E023703}">
                      <ahyp:hlinkClr xmlns:ahyp="http://schemas.microsoft.com/office/drawing/2018/hyperlinkcolor" val="tx"/>
                    </a:ext>
                  </a:extLst>
                </a:hlinkClick>
              </a:rPr>
              <a:t>Maurice Quentin de La Tour (1704 - 1788) - YouT</a:t>
            </a:r>
            <a:r>
              <a:rPr lang="fr-FR" dirty="0">
                <a:solidFill>
                  <a:srgbClr val="6E63CB"/>
                </a:solidFill>
                <a:hlinkClick r:id="rId5">
                  <a:extLst>
                    <a:ext uri="{A12FA001-AC4F-418D-AE19-62706E023703}">
                      <ahyp:hlinkClr xmlns:ahyp="http://schemas.microsoft.com/office/drawing/2018/hyperlinkcolor" val="tx"/>
                    </a:ext>
                  </a:extLst>
                </a:hlinkClick>
              </a:rPr>
              <a:t>ube</a:t>
            </a:r>
            <a:endParaRPr lang="en-GB" dirty="0"/>
          </a:p>
        </p:txBody>
      </p:sp>
      <p:pic>
        <p:nvPicPr>
          <p:cNvPr id="2056" name="Picture 8" descr="See the source image">
            <a:extLst>
              <a:ext uri="{FF2B5EF4-FFF2-40B4-BE49-F238E27FC236}">
                <a16:creationId xmlns:a16="http://schemas.microsoft.com/office/drawing/2014/main" id="{EF1F44A9-24DE-6F4D-053E-EA8683FF908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24263" y="0"/>
            <a:ext cx="4943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082D9A-ECF6-BE67-F7EB-EA095729302D}"/>
              </a:ext>
            </a:extLst>
          </p:cNvPr>
          <p:cNvSpPr txBox="1"/>
          <p:nvPr/>
        </p:nvSpPr>
        <p:spPr>
          <a:xfrm>
            <a:off x="3725694" y="6344129"/>
            <a:ext cx="4842044" cy="369332"/>
          </a:xfrm>
          <a:prstGeom prst="rect">
            <a:avLst/>
          </a:prstGeom>
          <a:noFill/>
        </p:spPr>
        <p:txBody>
          <a:bodyPr wrap="square" rtlCol="0">
            <a:spAutoFit/>
          </a:bodyPr>
          <a:lstStyle/>
          <a:p>
            <a:pPr algn="ctr"/>
            <a:r>
              <a:rPr lang="en-GB" dirty="0">
                <a:latin typeface="Bodoni MT Condensed" panose="02070606080606020203" pitchFamily="18" charset="0"/>
              </a:rPr>
              <a:t>Jean-Jacques Rousseau 1753 Quentin de la Tour </a:t>
            </a:r>
          </a:p>
        </p:txBody>
      </p:sp>
    </p:spTree>
    <p:extLst>
      <p:ext uri="{BB962C8B-B14F-4D97-AF65-F5344CB8AC3E}">
        <p14:creationId xmlns:p14="http://schemas.microsoft.com/office/powerpoint/2010/main" val="332156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down)">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barn(inVertical)">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circle(in)">
                                      <p:cBhvr>
                                        <p:cTn id="35" dur="20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056"/>
                                        </p:tgtEl>
                                        <p:attrNameLst>
                                          <p:attrName>style.visibility</p:attrName>
                                        </p:attrNameLst>
                                      </p:cBhvr>
                                      <p:to>
                                        <p:strVal val="visible"/>
                                      </p:to>
                                    </p:set>
                                    <p:animEffect transition="in" filter="circle(in)">
                                      <p:cBhvr>
                                        <p:cTn id="46" dur="2000"/>
                                        <p:tgtEl>
                                          <p:spTgt spid="205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34AC-BF81-0D42-E7A6-EC06D00768C4}"/>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B56863BD-5A62-C213-D590-72337B05BE04}"/>
              </a:ext>
            </a:extLst>
          </p:cNvPr>
          <p:cNvSpPr>
            <a:spLocks noGrp="1"/>
          </p:cNvSpPr>
          <p:nvPr>
            <p:ph type="body"/>
          </p:nvPr>
        </p:nvSpPr>
        <p:spPr/>
        <p:txBody>
          <a:bodyPr/>
          <a:lstStyle/>
          <a:p>
            <a:endParaRPr lang="en-GB"/>
          </a:p>
        </p:txBody>
      </p:sp>
      <p:pic>
        <p:nvPicPr>
          <p:cNvPr id="3074" name="Picture 2" descr="See the source image">
            <a:extLst>
              <a:ext uri="{FF2B5EF4-FFF2-40B4-BE49-F238E27FC236}">
                <a16:creationId xmlns:a16="http://schemas.microsoft.com/office/drawing/2014/main" id="{35224DC3-DF47-546F-AF34-C0952E1C56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555" y="1276920"/>
            <a:ext cx="3361226" cy="47906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D25015-B2FC-B70A-799C-ACB3DB877FB3}"/>
              </a:ext>
            </a:extLst>
          </p:cNvPr>
          <p:cNvSpPr txBox="1"/>
          <p:nvPr/>
        </p:nvSpPr>
        <p:spPr>
          <a:xfrm>
            <a:off x="0" y="6154442"/>
            <a:ext cx="3250488" cy="369332"/>
          </a:xfrm>
          <a:prstGeom prst="rect">
            <a:avLst/>
          </a:prstGeom>
          <a:noFill/>
        </p:spPr>
        <p:txBody>
          <a:bodyPr wrap="square" rtlCol="0">
            <a:spAutoFit/>
          </a:bodyPr>
          <a:lstStyle/>
          <a:p>
            <a:pPr algn="ctr"/>
            <a:r>
              <a:rPr lang="en-GB" dirty="0">
                <a:latin typeface="Bodoni MT Condensed" panose="02070606080606020203" pitchFamily="18" charset="0"/>
              </a:rPr>
              <a:t>Maurice Quentin de la Tour</a:t>
            </a:r>
          </a:p>
        </p:txBody>
      </p:sp>
      <p:pic>
        <p:nvPicPr>
          <p:cNvPr id="3076" name="Picture 4" descr="See the source image">
            <a:extLst>
              <a:ext uri="{FF2B5EF4-FFF2-40B4-BE49-F238E27FC236}">
                <a16:creationId xmlns:a16="http://schemas.microsoft.com/office/drawing/2014/main" id="{B1A38AE6-DEF9-701E-D85D-AB30DBAF79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1909" y="3127306"/>
            <a:ext cx="2996148" cy="34570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D4EB4F-3050-E9AC-AE42-778D96D607A7}"/>
              </a:ext>
            </a:extLst>
          </p:cNvPr>
          <p:cNvSpPr txBox="1"/>
          <p:nvPr/>
        </p:nvSpPr>
        <p:spPr>
          <a:xfrm>
            <a:off x="3784031" y="6561619"/>
            <a:ext cx="3250488" cy="369332"/>
          </a:xfrm>
          <a:prstGeom prst="rect">
            <a:avLst/>
          </a:prstGeom>
          <a:noFill/>
        </p:spPr>
        <p:txBody>
          <a:bodyPr wrap="square" rtlCol="0">
            <a:spAutoFit/>
          </a:bodyPr>
          <a:lstStyle/>
          <a:p>
            <a:pPr algn="ctr"/>
            <a:r>
              <a:rPr lang="en-GB" dirty="0">
                <a:latin typeface="Bodoni MT Condensed" panose="02070606080606020203" pitchFamily="18" charset="0"/>
              </a:rPr>
              <a:t>Jean-Antoine Watteau</a:t>
            </a:r>
          </a:p>
        </p:txBody>
      </p:sp>
      <p:pic>
        <p:nvPicPr>
          <p:cNvPr id="3078" name="Picture 6" descr="See the source image">
            <a:extLst>
              <a:ext uri="{FF2B5EF4-FFF2-40B4-BE49-F238E27FC236}">
                <a16:creationId xmlns:a16="http://schemas.microsoft.com/office/drawing/2014/main" id="{98950E07-9E1B-3616-4C00-F4438B3EE42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8492" y="1306800"/>
            <a:ext cx="3585633"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F532C-E43A-F832-3AB3-70DB46C06D4D}"/>
              </a:ext>
            </a:extLst>
          </p:cNvPr>
          <p:cNvSpPr txBox="1"/>
          <p:nvPr/>
        </p:nvSpPr>
        <p:spPr>
          <a:xfrm>
            <a:off x="7733489" y="6067581"/>
            <a:ext cx="3480636" cy="369332"/>
          </a:xfrm>
          <a:prstGeom prst="rect">
            <a:avLst/>
          </a:prstGeom>
          <a:noFill/>
        </p:spPr>
        <p:txBody>
          <a:bodyPr wrap="square" rtlCol="0">
            <a:spAutoFit/>
          </a:bodyPr>
          <a:lstStyle/>
          <a:p>
            <a:pPr algn="ctr"/>
            <a:r>
              <a:rPr lang="en-GB" dirty="0">
                <a:latin typeface="Bodoni MT Condensed" panose="02070606080606020203" pitchFamily="18" charset="0"/>
              </a:rPr>
              <a:t>Francois Boucher</a:t>
            </a:r>
          </a:p>
        </p:txBody>
      </p:sp>
      <p:pic>
        <p:nvPicPr>
          <p:cNvPr id="3080" name="Picture 8" descr="Image result for self portrait of Fragonard">
            <a:extLst>
              <a:ext uri="{FF2B5EF4-FFF2-40B4-BE49-F238E27FC236}">
                <a16:creationId xmlns:a16="http://schemas.microsoft.com/office/drawing/2014/main" id="{A19EC581-32CE-12F2-32FD-072A23F2C91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07764" y="34725"/>
            <a:ext cx="2505075" cy="2952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51516F-ADFC-4E39-DC28-7EC9EB8A784C}"/>
              </a:ext>
            </a:extLst>
          </p:cNvPr>
          <p:cNvSpPr txBox="1"/>
          <p:nvPr/>
        </p:nvSpPr>
        <p:spPr>
          <a:xfrm>
            <a:off x="7218057" y="273600"/>
            <a:ext cx="2645790" cy="369332"/>
          </a:xfrm>
          <a:prstGeom prst="rect">
            <a:avLst/>
          </a:prstGeom>
          <a:noFill/>
        </p:spPr>
        <p:txBody>
          <a:bodyPr wrap="square" rtlCol="0">
            <a:spAutoFit/>
          </a:bodyPr>
          <a:lstStyle/>
          <a:p>
            <a:r>
              <a:rPr lang="en-GB" dirty="0">
                <a:latin typeface="Bodoni MT Condensed" panose="02070606080606020203" pitchFamily="18" charset="0"/>
              </a:rPr>
              <a:t>Jean-Honoré  Fragonard</a:t>
            </a:r>
          </a:p>
        </p:txBody>
      </p:sp>
    </p:spTree>
    <p:extLst>
      <p:ext uri="{BB962C8B-B14F-4D97-AF65-F5344CB8AC3E}">
        <p14:creationId xmlns:p14="http://schemas.microsoft.com/office/powerpoint/2010/main" val="179856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down)">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heel(1)">
                                      <p:cBhvr>
                                        <p:cTn id="18" dur="2000"/>
                                        <p:tgtEl>
                                          <p:spTgt spid="307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circle(in)">
                                      <p:cBhvr>
                                        <p:cTn id="28" dur="2000"/>
                                        <p:tgtEl>
                                          <p:spTgt spid="308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additive="base">
                                        <p:cTn id="4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934D-779E-CAE4-ED1E-164ED4B902EE}"/>
              </a:ext>
            </a:extLst>
          </p:cNvPr>
          <p:cNvSpPr>
            <a:spLocks noGrp="1"/>
          </p:cNvSpPr>
          <p:nvPr>
            <p:ph type="title"/>
          </p:nvPr>
        </p:nvSpPr>
        <p:spPr/>
        <p:txBody>
          <a:bodyPr/>
          <a:lstStyle/>
          <a:p>
            <a:r>
              <a:rPr lang="en-GB" dirty="0">
                <a:latin typeface="Bodoni MT" panose="02070603080606020203" pitchFamily="18" charset="0"/>
              </a:rPr>
              <a:t>Claude Joseph Vernet </a:t>
            </a:r>
            <a:r>
              <a:rPr lang="en-GB" sz="2000" dirty="0">
                <a:latin typeface="Bodoni MT" panose="02070603080606020203" pitchFamily="18" charset="0"/>
              </a:rPr>
              <a:t>1714-1789</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A122A7AB-09C3-CFF1-6D03-B92BD2359CAD}"/>
              </a:ext>
            </a:extLst>
          </p:cNvPr>
          <p:cNvSpPr>
            <a:spLocks noGrp="1"/>
          </p:cNvSpPr>
          <p:nvPr>
            <p:ph type="body"/>
          </p:nvPr>
        </p:nvSpPr>
        <p:spPr>
          <a:xfrm>
            <a:off x="609480" y="1604520"/>
            <a:ext cx="9043567" cy="3976560"/>
          </a:xfrm>
        </p:spPr>
        <p:txBody>
          <a:bodyPr>
            <a:normAutofit/>
          </a:bodyPr>
          <a:lstStyle/>
          <a:p>
            <a:r>
              <a:rPr lang="en-GB" sz="2600" dirty="0"/>
              <a:t>Born in Avignon</a:t>
            </a:r>
          </a:p>
          <a:p>
            <a:r>
              <a:rPr lang="en-GB" sz="2600" dirty="0"/>
              <a:t>Trained in Marseille with local artists</a:t>
            </a:r>
          </a:p>
          <a:p>
            <a:r>
              <a:rPr lang="en-GB" sz="2600" dirty="0"/>
              <a:t>Follower of Poussin and Lorrain</a:t>
            </a:r>
          </a:p>
          <a:p>
            <a:r>
              <a:rPr lang="en-GB" sz="2600" dirty="0"/>
              <a:t>Landscape and seaside painter</a:t>
            </a:r>
          </a:p>
          <a:p>
            <a:r>
              <a:rPr lang="en-GB" sz="2600" dirty="0"/>
              <a:t>Depicted scenes of daily happenings in local harbours</a:t>
            </a:r>
          </a:p>
          <a:p>
            <a:r>
              <a:rPr lang="en-GB" sz="2600" dirty="0"/>
              <a:t>Louis XV commissioned him to paint the ports of France</a:t>
            </a:r>
          </a:p>
          <a:p>
            <a:r>
              <a:rPr lang="en-GB" sz="2600" dirty="0"/>
              <a:t>Vernet painted from Toulon to Dieppe</a:t>
            </a:r>
          </a:p>
          <a:p>
            <a:r>
              <a:rPr lang="en-GB" sz="2600" dirty="0"/>
              <a:t>Depictions of skies became his forte</a:t>
            </a:r>
          </a:p>
          <a:p>
            <a:endParaRPr lang="en-GB" dirty="0"/>
          </a:p>
        </p:txBody>
      </p:sp>
      <p:pic>
        <p:nvPicPr>
          <p:cNvPr id="1026" name="Picture 2" descr="Image result for Claude Joseph Vernet ">
            <a:extLst>
              <a:ext uri="{FF2B5EF4-FFF2-40B4-BE49-F238E27FC236}">
                <a16:creationId xmlns:a16="http://schemas.microsoft.com/office/drawing/2014/main" id="{D64EDC21-4C8C-D1F1-19E4-DF44BADAAC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5363" y="1417680"/>
            <a:ext cx="3013182" cy="3700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CED48D-E8C5-721F-73B8-3A7F39D8DFC7}"/>
              </a:ext>
            </a:extLst>
          </p:cNvPr>
          <p:cNvSpPr txBox="1"/>
          <p:nvPr/>
        </p:nvSpPr>
        <p:spPr>
          <a:xfrm>
            <a:off x="9095363" y="5213023"/>
            <a:ext cx="3013182" cy="368057"/>
          </a:xfrm>
          <a:prstGeom prst="rect">
            <a:avLst/>
          </a:prstGeom>
          <a:noFill/>
        </p:spPr>
        <p:txBody>
          <a:bodyPr wrap="square" rtlCol="0">
            <a:spAutoFit/>
          </a:bodyPr>
          <a:lstStyle/>
          <a:p>
            <a:pPr algn="ctr"/>
            <a:r>
              <a:rPr lang="en-GB" dirty="0">
                <a:latin typeface="Bodoni MT Condensed" panose="02070606080606020203" pitchFamily="18" charset="0"/>
              </a:rPr>
              <a:t>Self-Portrait 1758 Claude Joseph Vernet</a:t>
            </a:r>
          </a:p>
        </p:txBody>
      </p:sp>
    </p:spTree>
    <p:extLst>
      <p:ext uri="{BB962C8B-B14F-4D97-AF65-F5344CB8AC3E}">
        <p14:creationId xmlns:p14="http://schemas.microsoft.com/office/powerpoint/2010/main" val="8407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6C25-4209-AD2C-247E-78CE5C8AC61D}"/>
              </a:ext>
            </a:extLst>
          </p:cNvPr>
          <p:cNvSpPr>
            <a:spLocks noGrp="1"/>
          </p:cNvSpPr>
          <p:nvPr>
            <p:ph type="title"/>
          </p:nvPr>
        </p:nvSpPr>
        <p:spPr/>
        <p:txBody>
          <a:bodyPr/>
          <a:lstStyle/>
          <a:p>
            <a:r>
              <a:rPr lang="en-GB" dirty="0">
                <a:latin typeface="Bodoni MT" panose="02070603080606020203" pitchFamily="18" charset="0"/>
              </a:rPr>
              <a:t>Claude Joseph Vernet </a:t>
            </a:r>
            <a:r>
              <a:rPr lang="en-GB" sz="2000" dirty="0">
                <a:latin typeface="Bodoni MT" panose="02070603080606020203" pitchFamily="18" charset="0"/>
              </a:rPr>
              <a:t>1714-1789</a:t>
            </a:r>
            <a:endParaRPr lang="en-GB" dirty="0"/>
          </a:p>
        </p:txBody>
      </p:sp>
      <p:sp>
        <p:nvSpPr>
          <p:cNvPr id="3" name="Text Placeholder 2">
            <a:extLst>
              <a:ext uri="{FF2B5EF4-FFF2-40B4-BE49-F238E27FC236}">
                <a16:creationId xmlns:a16="http://schemas.microsoft.com/office/drawing/2014/main" id="{F74057B9-6281-1D54-2BE6-BCC66B935C28}"/>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A512EC68-779E-CEF6-845E-8B0771C0BA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138" y="1964357"/>
            <a:ext cx="5067705" cy="3744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24161-2891-A9BB-AB80-CE697050613A}"/>
              </a:ext>
            </a:extLst>
          </p:cNvPr>
          <p:cNvSpPr txBox="1"/>
          <p:nvPr/>
        </p:nvSpPr>
        <p:spPr>
          <a:xfrm>
            <a:off x="117138" y="5836596"/>
            <a:ext cx="5067705" cy="369332"/>
          </a:xfrm>
          <a:prstGeom prst="rect">
            <a:avLst/>
          </a:prstGeom>
          <a:noFill/>
        </p:spPr>
        <p:txBody>
          <a:bodyPr wrap="square" rtlCol="0">
            <a:spAutoFit/>
          </a:bodyPr>
          <a:lstStyle/>
          <a:p>
            <a:pPr algn="ctr"/>
            <a:r>
              <a:rPr lang="en-GB" dirty="0">
                <a:latin typeface="Bodoni MT Condensed" panose="02070606080606020203" pitchFamily="18" charset="0"/>
              </a:rPr>
              <a:t>A Harbour in Moonlight 1749 Claude Joseph Vernet</a:t>
            </a:r>
          </a:p>
        </p:txBody>
      </p:sp>
      <p:pic>
        <p:nvPicPr>
          <p:cNvPr id="2052" name="Picture 4" descr="See the source image">
            <a:extLst>
              <a:ext uri="{FF2B5EF4-FFF2-40B4-BE49-F238E27FC236}">
                <a16:creationId xmlns:a16="http://schemas.microsoft.com/office/drawing/2014/main" id="{480089BD-FC34-6475-3ED4-9B2BA583D9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5340" y="1964356"/>
            <a:ext cx="5342807" cy="3744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F8E41B-7593-5512-5B80-BA3008D9D31A}"/>
              </a:ext>
            </a:extLst>
          </p:cNvPr>
          <p:cNvSpPr txBox="1"/>
          <p:nvPr/>
        </p:nvSpPr>
        <p:spPr>
          <a:xfrm>
            <a:off x="5982511" y="5914417"/>
            <a:ext cx="5598689" cy="369332"/>
          </a:xfrm>
          <a:prstGeom prst="rect">
            <a:avLst/>
          </a:prstGeom>
          <a:noFill/>
        </p:spPr>
        <p:txBody>
          <a:bodyPr wrap="square" rtlCol="0">
            <a:spAutoFit/>
          </a:bodyPr>
          <a:lstStyle/>
          <a:p>
            <a:pPr algn="ctr"/>
            <a:r>
              <a:rPr lang="en-GB" dirty="0" err="1">
                <a:latin typeface="Bodoni MT Condensed" panose="02070606080606020203" pitchFamily="18" charset="0"/>
              </a:rPr>
              <a:t>Paysage</a:t>
            </a:r>
            <a:r>
              <a:rPr lang="en-GB" dirty="0">
                <a:latin typeface="Bodoni MT Condensed" panose="02070606080606020203" pitchFamily="18" charset="0"/>
              </a:rPr>
              <a:t> au </a:t>
            </a:r>
            <a:r>
              <a:rPr lang="en-GB" dirty="0" err="1">
                <a:latin typeface="Bodoni MT Condensed" panose="02070606080606020203" pitchFamily="18" charset="0"/>
              </a:rPr>
              <a:t>Coucher</a:t>
            </a:r>
            <a:r>
              <a:rPr lang="en-GB" dirty="0">
                <a:latin typeface="Bodoni MT Condensed" panose="02070606080606020203" pitchFamily="18" charset="0"/>
              </a:rPr>
              <a:t> du Soleil 1746 Claude Joseph Vernet</a:t>
            </a:r>
          </a:p>
        </p:txBody>
      </p:sp>
      <p:pic>
        <p:nvPicPr>
          <p:cNvPr id="2054" name="Picture 6" descr="See the source image">
            <a:extLst>
              <a:ext uri="{FF2B5EF4-FFF2-40B4-BE49-F238E27FC236}">
                <a16:creationId xmlns:a16="http://schemas.microsoft.com/office/drawing/2014/main" id="{2CEEE0D9-7670-6813-F186-3F103F9B4B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85925" y="0"/>
            <a:ext cx="8820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14590E-9A3F-8AA2-F13D-2D689FB0C4C5}"/>
              </a:ext>
            </a:extLst>
          </p:cNvPr>
          <p:cNvSpPr txBox="1"/>
          <p:nvPr/>
        </p:nvSpPr>
        <p:spPr>
          <a:xfrm>
            <a:off x="10671243" y="273600"/>
            <a:ext cx="1402299" cy="923330"/>
          </a:xfrm>
          <a:prstGeom prst="rect">
            <a:avLst/>
          </a:prstGeom>
          <a:noFill/>
        </p:spPr>
        <p:txBody>
          <a:bodyPr wrap="square" rtlCol="0">
            <a:spAutoFit/>
          </a:bodyPr>
          <a:lstStyle/>
          <a:p>
            <a:r>
              <a:rPr lang="en-GB" dirty="0">
                <a:latin typeface="Bodoni MT Condensed" panose="02070606080606020203" pitchFamily="18" charset="0"/>
              </a:rPr>
              <a:t>Le </a:t>
            </a:r>
            <a:r>
              <a:rPr lang="en-GB" dirty="0" err="1">
                <a:latin typeface="Bodoni MT Condensed" panose="02070606080606020203" pitchFamily="18" charset="0"/>
              </a:rPr>
              <a:t>Naufrage</a:t>
            </a:r>
            <a:r>
              <a:rPr lang="en-GB" dirty="0">
                <a:latin typeface="Bodoni MT Condensed" panose="02070606080606020203" pitchFamily="18" charset="0"/>
              </a:rPr>
              <a:t> 1763</a:t>
            </a:r>
          </a:p>
          <a:p>
            <a:r>
              <a:rPr lang="en-GB" dirty="0">
                <a:latin typeface="Bodoni MT Condensed" panose="02070606080606020203" pitchFamily="18" charset="0"/>
              </a:rPr>
              <a:t>Claude Joseph Vernet</a:t>
            </a:r>
          </a:p>
        </p:txBody>
      </p:sp>
      <p:sp>
        <p:nvSpPr>
          <p:cNvPr id="8" name="TextBox 7">
            <a:extLst>
              <a:ext uri="{FF2B5EF4-FFF2-40B4-BE49-F238E27FC236}">
                <a16:creationId xmlns:a16="http://schemas.microsoft.com/office/drawing/2014/main" id="{7DFD2D98-120D-289D-B7EB-0C9353CEC4F0}"/>
              </a:ext>
            </a:extLst>
          </p:cNvPr>
          <p:cNvSpPr txBox="1"/>
          <p:nvPr/>
        </p:nvSpPr>
        <p:spPr>
          <a:xfrm>
            <a:off x="-48030" y="6205928"/>
            <a:ext cx="2312752" cy="646331"/>
          </a:xfrm>
          <a:prstGeom prst="rect">
            <a:avLst/>
          </a:prstGeom>
          <a:noFill/>
        </p:spPr>
        <p:txBody>
          <a:bodyPr wrap="square">
            <a:spAutoFit/>
          </a:bodyPr>
          <a:lstStyle/>
          <a:p>
            <a:r>
              <a:rPr lang="en-GB" sz="1200" dirty="0">
                <a:solidFill>
                  <a:schemeClr val="bg1"/>
                </a:solidFill>
                <a:hlinkClick r:id="rId5">
                  <a:extLst>
                    <a:ext uri="{A12FA001-AC4F-418D-AE19-62706E023703}">
                      <ahyp:hlinkClr xmlns:ahyp="http://schemas.microsoft.com/office/drawing/2018/hyperlinkcolor" val="tx"/>
                    </a:ext>
                  </a:extLst>
                </a:hlinkClick>
              </a:rPr>
              <a:t>Most Beautiful Seascape Paintings by Artist Claude Joseph Vernet - YouTube</a:t>
            </a:r>
            <a:endParaRPr lang="en-GB" sz="1200" dirty="0">
              <a:solidFill>
                <a:schemeClr val="bg1"/>
              </a:solidFill>
            </a:endParaRPr>
          </a:p>
        </p:txBody>
      </p:sp>
    </p:spTree>
    <p:extLst>
      <p:ext uri="{BB962C8B-B14F-4D97-AF65-F5344CB8AC3E}">
        <p14:creationId xmlns:p14="http://schemas.microsoft.com/office/powerpoint/2010/main" val="259995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heel(1)">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circle(in)">
                                      <p:cBhvr>
                                        <p:cTn id="35" dur="20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304D-B400-0C38-81AA-4D42FCC8497C}"/>
              </a:ext>
            </a:extLst>
          </p:cNvPr>
          <p:cNvSpPr>
            <a:spLocks noGrp="1"/>
          </p:cNvSpPr>
          <p:nvPr>
            <p:ph type="title"/>
          </p:nvPr>
        </p:nvSpPr>
        <p:spPr/>
        <p:txBody>
          <a:bodyPr/>
          <a:lstStyle/>
          <a:p>
            <a:r>
              <a:rPr lang="en-GB" b="1" dirty="0">
                <a:solidFill>
                  <a:srgbClr val="FFC000"/>
                </a:solidFill>
                <a:latin typeface="Ink Free" panose="03080402000500000000" pitchFamily="66" charset="0"/>
              </a:rPr>
              <a:t>Jean-Baptiste Greuze </a:t>
            </a:r>
            <a:r>
              <a:rPr lang="en-GB" sz="1800" b="1" dirty="0">
                <a:latin typeface="Ink Free" panose="03080402000500000000" pitchFamily="66" charset="0"/>
              </a:rPr>
              <a:t>1725-1805</a:t>
            </a:r>
            <a:endParaRPr lang="en-GB" b="1" dirty="0">
              <a:solidFill>
                <a:srgbClr val="FFC000"/>
              </a:solidFill>
              <a:latin typeface="Ink Free" panose="03080402000500000000" pitchFamily="66" charset="0"/>
            </a:endParaRPr>
          </a:p>
        </p:txBody>
      </p:sp>
      <p:sp>
        <p:nvSpPr>
          <p:cNvPr id="3" name="Text Placeholder 2">
            <a:extLst>
              <a:ext uri="{FF2B5EF4-FFF2-40B4-BE49-F238E27FC236}">
                <a16:creationId xmlns:a16="http://schemas.microsoft.com/office/drawing/2014/main" id="{9C0CDBAD-B297-86D0-CD08-81D179C78F36}"/>
              </a:ext>
            </a:extLst>
          </p:cNvPr>
          <p:cNvSpPr>
            <a:spLocks noGrp="1"/>
          </p:cNvSpPr>
          <p:nvPr>
            <p:ph type="body"/>
          </p:nvPr>
        </p:nvSpPr>
        <p:spPr>
          <a:xfrm>
            <a:off x="370941" y="2459285"/>
            <a:ext cx="10971720" cy="3976560"/>
          </a:xfrm>
        </p:spPr>
        <p:txBody>
          <a:bodyPr/>
          <a:lstStyle/>
          <a:p>
            <a:r>
              <a:rPr lang="en-GB" sz="3200" dirty="0">
                <a:latin typeface="Bodoni MT" panose="02070603080606020203" pitchFamily="18" charset="0"/>
              </a:rPr>
              <a:t>Self</a:t>
            </a:r>
            <a:r>
              <a:rPr lang="en-GB" dirty="0">
                <a:latin typeface="Bodoni MT" panose="02070603080606020203" pitchFamily="18" charset="0"/>
              </a:rPr>
              <a:t>-</a:t>
            </a:r>
            <a:r>
              <a:rPr lang="en-GB" sz="2800" dirty="0">
                <a:latin typeface="Bodoni MT" panose="02070603080606020203" pitchFamily="18" charset="0"/>
              </a:rPr>
              <a:t>taught for the most part</a:t>
            </a:r>
          </a:p>
          <a:p>
            <a:r>
              <a:rPr lang="en-GB" sz="2800" dirty="0">
                <a:latin typeface="Bodoni MT" panose="02070603080606020203" pitchFamily="18" charset="0"/>
              </a:rPr>
              <a:t>Tried very hard to be accepted as a Historical painter</a:t>
            </a:r>
          </a:p>
          <a:p>
            <a:r>
              <a:rPr lang="en-GB" sz="2800" dirty="0">
                <a:latin typeface="Bodoni MT" panose="02070603080606020203" pitchFamily="18" charset="0"/>
              </a:rPr>
              <a:t>Went to Italy which was a mistake</a:t>
            </a:r>
          </a:p>
          <a:p>
            <a:r>
              <a:rPr lang="en-GB" sz="2800" dirty="0">
                <a:latin typeface="Bodoni MT" panose="02070603080606020203" pitchFamily="18" charset="0"/>
              </a:rPr>
              <a:t>Genre painter(?)</a:t>
            </a:r>
          </a:p>
          <a:p>
            <a:r>
              <a:rPr lang="en-GB" sz="2800" dirty="0">
                <a:latin typeface="Bodoni MT" panose="02070603080606020203" pitchFamily="18" charset="0"/>
              </a:rPr>
              <a:t>Diderot called him vain and irascible</a:t>
            </a:r>
          </a:p>
          <a:p>
            <a:r>
              <a:rPr lang="en-GB" sz="2800" dirty="0">
                <a:latin typeface="Bodoni MT" panose="02070603080606020203" pitchFamily="18" charset="0"/>
              </a:rPr>
              <a:t>Helped and supported Vigiée Le Brun with advice</a:t>
            </a:r>
          </a:p>
          <a:p>
            <a:r>
              <a:rPr lang="en-GB" sz="2800" dirty="0">
                <a:latin typeface="Bodoni MT" panose="02070603080606020203" pitchFamily="18" charset="0"/>
              </a:rPr>
              <a:t>Died in absolute poverty and forgotten until late 19</a:t>
            </a:r>
            <a:r>
              <a:rPr lang="en-GB" sz="2800" baseline="30000" dirty="0">
                <a:latin typeface="Bodoni MT" panose="02070603080606020203" pitchFamily="18" charset="0"/>
              </a:rPr>
              <a:t>th</a:t>
            </a:r>
            <a:r>
              <a:rPr lang="en-GB" sz="2800" dirty="0">
                <a:latin typeface="Bodoni MT" panose="02070603080606020203" pitchFamily="18" charset="0"/>
              </a:rPr>
              <a:t> century</a:t>
            </a:r>
          </a:p>
          <a:p>
            <a:endParaRPr lang="en-GB" dirty="0"/>
          </a:p>
        </p:txBody>
      </p:sp>
      <p:pic>
        <p:nvPicPr>
          <p:cNvPr id="8194" name="Picture 2">
            <a:extLst>
              <a:ext uri="{FF2B5EF4-FFF2-40B4-BE49-F238E27FC236}">
                <a16:creationId xmlns:a16="http://schemas.microsoft.com/office/drawing/2014/main" id="{C045033A-066D-5387-26EB-5069AFBA0F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89016" y="0"/>
            <a:ext cx="3002984" cy="3756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63FF82-773C-BBE6-2F12-95248B9DE346}"/>
              </a:ext>
            </a:extLst>
          </p:cNvPr>
          <p:cNvSpPr txBox="1"/>
          <p:nvPr/>
        </p:nvSpPr>
        <p:spPr>
          <a:xfrm>
            <a:off x="9189016" y="3876261"/>
            <a:ext cx="3002983" cy="369332"/>
          </a:xfrm>
          <a:prstGeom prst="rect">
            <a:avLst/>
          </a:prstGeom>
          <a:noFill/>
        </p:spPr>
        <p:txBody>
          <a:bodyPr wrap="square" rtlCol="0">
            <a:spAutoFit/>
          </a:bodyPr>
          <a:lstStyle/>
          <a:p>
            <a:pPr algn="ctr"/>
            <a:r>
              <a:rPr lang="en-GB" dirty="0">
                <a:latin typeface="Bodoni MT Condensed" panose="02070606080606020203" pitchFamily="18" charset="0"/>
              </a:rPr>
              <a:t>La </a:t>
            </a:r>
            <a:r>
              <a:rPr lang="en-GB" dirty="0" err="1">
                <a:latin typeface="Bodoni MT Condensed" panose="02070606080606020203" pitchFamily="18" charset="0"/>
              </a:rPr>
              <a:t>Cruche</a:t>
            </a:r>
            <a:r>
              <a:rPr lang="en-GB" dirty="0">
                <a:latin typeface="Bodoni MT Condensed" panose="02070606080606020203" pitchFamily="18" charset="0"/>
              </a:rPr>
              <a:t> </a:t>
            </a:r>
            <a:r>
              <a:rPr lang="en-GB" dirty="0" err="1">
                <a:latin typeface="Bodoni MT Condensed" panose="02070606080606020203" pitchFamily="18" charset="0"/>
              </a:rPr>
              <a:t>Cassée</a:t>
            </a:r>
            <a:r>
              <a:rPr lang="en-GB" dirty="0">
                <a:latin typeface="Bodoni MT Condensed" panose="02070606080606020203" pitchFamily="18" charset="0"/>
              </a:rPr>
              <a:t> Jean-Baptiste Greuze 1771</a:t>
            </a:r>
          </a:p>
        </p:txBody>
      </p:sp>
      <p:pic>
        <p:nvPicPr>
          <p:cNvPr id="8196" name="Picture 4">
            <a:extLst>
              <a:ext uri="{FF2B5EF4-FFF2-40B4-BE49-F238E27FC236}">
                <a16:creationId xmlns:a16="http://schemas.microsoft.com/office/drawing/2014/main" id="{8B8D9E3D-9951-50C9-9997-F88D64BA6C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958" y="-68220"/>
            <a:ext cx="23812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e the source image">
            <a:extLst>
              <a:ext uri="{FF2B5EF4-FFF2-40B4-BE49-F238E27FC236}">
                <a16:creationId xmlns:a16="http://schemas.microsoft.com/office/drawing/2014/main" id="{1CF013BB-24CC-11FF-BC8E-C91099D8847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3377" y="475397"/>
            <a:ext cx="4686300" cy="6031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5D7E07-F77E-A6EA-D3EA-98429415842D}"/>
              </a:ext>
            </a:extLst>
          </p:cNvPr>
          <p:cNvSpPr txBox="1"/>
          <p:nvPr/>
        </p:nvSpPr>
        <p:spPr>
          <a:xfrm>
            <a:off x="3910519" y="6204115"/>
            <a:ext cx="4698459"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La </a:t>
            </a:r>
            <a:r>
              <a:rPr lang="en-GB" dirty="0" err="1">
                <a:solidFill>
                  <a:schemeClr val="bg1"/>
                </a:solidFill>
                <a:latin typeface="Bodoni MT Condensed" panose="02070606080606020203" pitchFamily="18" charset="0"/>
              </a:rPr>
              <a:t>Plainte</a:t>
            </a:r>
            <a:r>
              <a:rPr lang="en-GB" dirty="0">
                <a:solidFill>
                  <a:schemeClr val="bg1"/>
                </a:solidFill>
                <a:latin typeface="Bodoni MT Condensed" panose="02070606080606020203" pitchFamily="18" charset="0"/>
              </a:rPr>
              <a:t> de la </a:t>
            </a:r>
            <a:r>
              <a:rPr lang="en-GB" dirty="0" err="1">
                <a:solidFill>
                  <a:schemeClr val="bg1"/>
                </a:solidFill>
                <a:latin typeface="Bodoni MT Condensed" panose="02070606080606020203" pitchFamily="18" charset="0"/>
              </a:rPr>
              <a:t>Montre</a:t>
            </a:r>
            <a:r>
              <a:rPr lang="en-GB" dirty="0">
                <a:solidFill>
                  <a:schemeClr val="bg1"/>
                </a:solidFill>
                <a:latin typeface="Bodoni MT Condensed" panose="02070606080606020203" pitchFamily="18" charset="0"/>
              </a:rPr>
              <a:t> Jean-Baptiste Greuze c.1755 </a:t>
            </a:r>
          </a:p>
        </p:txBody>
      </p:sp>
    </p:spTree>
    <p:extLst>
      <p:ext uri="{BB962C8B-B14F-4D97-AF65-F5344CB8AC3E}">
        <p14:creationId xmlns:p14="http://schemas.microsoft.com/office/powerpoint/2010/main" val="38972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Effect transition="in" filter="randombar(horizontal)">
                                      <p:cBhvr>
                                        <p:cTn id="55" dur="500"/>
                                        <p:tgtEl>
                                          <p:spTgt spid="819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8196"/>
                                        </p:tgtEl>
                                        <p:attrNameLst>
                                          <p:attrName>style.visibility</p:attrName>
                                        </p:attrNameLst>
                                      </p:cBhvr>
                                      <p:to>
                                        <p:strVal val="visible"/>
                                      </p:to>
                                    </p:set>
                                    <p:animEffect transition="in" filter="barn(inVertical)">
                                      <p:cBhvr>
                                        <p:cTn id="66" dur="500"/>
                                        <p:tgtEl>
                                          <p:spTgt spid="8196"/>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9218"/>
                                        </p:tgtEl>
                                        <p:attrNameLst>
                                          <p:attrName>style.visibility</p:attrName>
                                        </p:attrNameLst>
                                      </p:cBhvr>
                                      <p:to>
                                        <p:strVal val="visible"/>
                                      </p:to>
                                    </p:set>
                                    <p:animEffect transition="in" filter="wheel(1)">
                                      <p:cBhvr>
                                        <p:cTn id="71" dur="2000"/>
                                        <p:tgtEl>
                                          <p:spTgt spid="9218"/>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additive="base">
                                        <p:cTn id="76" dur="500" fill="hold"/>
                                        <p:tgtEl>
                                          <p:spTgt spid="6"/>
                                        </p:tgtEl>
                                        <p:attrNameLst>
                                          <p:attrName>ppt_x</p:attrName>
                                        </p:attrNameLst>
                                      </p:cBhvr>
                                      <p:tavLst>
                                        <p:tav tm="0">
                                          <p:val>
                                            <p:strVal val="#ppt_x"/>
                                          </p:val>
                                        </p:tav>
                                        <p:tav tm="100000">
                                          <p:val>
                                            <p:strVal val="#ppt_x"/>
                                          </p:val>
                                        </p:tav>
                                      </p:tavLst>
                                    </p:anim>
                                    <p:anim calcmode="lin" valueType="num">
                                      <p:cBhvr additive="base">
                                        <p:cTn id="7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FE21-47DC-2363-AD5B-C52ED9E35E2F}"/>
              </a:ext>
            </a:extLst>
          </p:cNvPr>
          <p:cNvSpPr>
            <a:spLocks noGrp="1"/>
          </p:cNvSpPr>
          <p:nvPr>
            <p:ph type="title"/>
          </p:nvPr>
        </p:nvSpPr>
        <p:spPr/>
        <p:txBody>
          <a:bodyPr/>
          <a:lstStyle/>
          <a:p>
            <a:r>
              <a:rPr lang="en-GB" b="1" dirty="0">
                <a:solidFill>
                  <a:srgbClr val="FFFF00"/>
                </a:solidFill>
                <a:latin typeface="Ink Free" panose="03080402000500000000" pitchFamily="66" charset="0"/>
              </a:rPr>
              <a:t>Jean-Baptiste Greuze </a:t>
            </a:r>
            <a:r>
              <a:rPr lang="en-GB" sz="1800" b="1" dirty="0">
                <a:latin typeface="Ink Free" panose="03080402000500000000" pitchFamily="66" charset="0"/>
              </a:rPr>
              <a:t>1725-1805</a:t>
            </a:r>
          </a:p>
        </p:txBody>
      </p:sp>
      <p:sp>
        <p:nvSpPr>
          <p:cNvPr id="3" name="Text Placeholder 2">
            <a:extLst>
              <a:ext uri="{FF2B5EF4-FFF2-40B4-BE49-F238E27FC236}">
                <a16:creationId xmlns:a16="http://schemas.microsoft.com/office/drawing/2014/main" id="{9289923B-5B58-AC86-73F0-249CBE5651AC}"/>
              </a:ext>
            </a:extLst>
          </p:cNvPr>
          <p:cNvSpPr>
            <a:spLocks noGrp="1"/>
          </p:cNvSpPr>
          <p:nvPr>
            <p:ph type="body"/>
          </p:nvPr>
        </p:nvSpPr>
        <p:spPr/>
        <p:txBody>
          <a:bodyPr/>
          <a:lstStyle/>
          <a:p>
            <a:endParaRPr lang="en-GB"/>
          </a:p>
        </p:txBody>
      </p:sp>
      <p:pic>
        <p:nvPicPr>
          <p:cNvPr id="7170" name="Picture 2" descr="See the source image">
            <a:extLst>
              <a:ext uri="{FF2B5EF4-FFF2-40B4-BE49-F238E27FC236}">
                <a16:creationId xmlns:a16="http://schemas.microsoft.com/office/drawing/2014/main" id="{B4D8E0F0-385D-AE08-7F7D-FFF7950D1F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2862" y="1017721"/>
            <a:ext cx="6243674" cy="4816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6FC1A4-1D3A-A323-C1A1-8F7E5F56FF55}"/>
              </a:ext>
            </a:extLst>
          </p:cNvPr>
          <p:cNvSpPr txBox="1"/>
          <p:nvPr/>
        </p:nvSpPr>
        <p:spPr>
          <a:xfrm>
            <a:off x="5448195" y="5834270"/>
            <a:ext cx="6668341" cy="369332"/>
          </a:xfrm>
          <a:prstGeom prst="rect">
            <a:avLst/>
          </a:prstGeom>
          <a:noFill/>
        </p:spPr>
        <p:txBody>
          <a:bodyPr wrap="square" rtlCol="0">
            <a:spAutoFit/>
          </a:bodyPr>
          <a:lstStyle/>
          <a:p>
            <a:pPr algn="ctr"/>
            <a:r>
              <a:rPr lang="en-GB" dirty="0" err="1">
                <a:latin typeface="Bodoni MT Condensed" panose="02070606080606020203" pitchFamily="18" charset="0"/>
              </a:rPr>
              <a:t>L’Accordée</a:t>
            </a:r>
            <a:r>
              <a:rPr lang="en-GB" dirty="0">
                <a:latin typeface="Bodoni MT Condensed" panose="02070606080606020203" pitchFamily="18" charset="0"/>
              </a:rPr>
              <a:t> Jean-Baptiste Greuze 1761</a:t>
            </a:r>
          </a:p>
        </p:txBody>
      </p:sp>
      <p:pic>
        <p:nvPicPr>
          <p:cNvPr id="7172" name="Picture 4" descr="Le Chapeau blanc (1780), musée des beaux-arts de Boston.">
            <a:extLst>
              <a:ext uri="{FF2B5EF4-FFF2-40B4-BE49-F238E27FC236}">
                <a16:creationId xmlns:a16="http://schemas.microsoft.com/office/drawing/2014/main" id="{B3149559-F9B1-2BC3-EE63-AA707B338C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896" y="-3928"/>
            <a:ext cx="5024630" cy="6022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0FEC28-874B-3926-DB14-801689A1A2E7}"/>
              </a:ext>
            </a:extLst>
          </p:cNvPr>
          <p:cNvSpPr txBox="1"/>
          <p:nvPr/>
        </p:nvSpPr>
        <p:spPr>
          <a:xfrm>
            <a:off x="407504" y="6203602"/>
            <a:ext cx="5024630" cy="369332"/>
          </a:xfrm>
          <a:prstGeom prst="rect">
            <a:avLst/>
          </a:prstGeom>
          <a:noFill/>
        </p:spPr>
        <p:txBody>
          <a:bodyPr wrap="square" rtlCol="0">
            <a:spAutoFit/>
          </a:bodyPr>
          <a:lstStyle/>
          <a:p>
            <a:pPr algn="ctr"/>
            <a:r>
              <a:rPr lang="en-GB" dirty="0">
                <a:latin typeface="Bodoni MT Condensed" panose="02070606080606020203" pitchFamily="18" charset="0"/>
              </a:rPr>
              <a:t>Dame au Chapeau Blanc Jean-Baptiste Greuze 1780</a:t>
            </a:r>
          </a:p>
        </p:txBody>
      </p:sp>
      <p:sp>
        <p:nvSpPr>
          <p:cNvPr id="7" name="TextBox 6">
            <a:extLst>
              <a:ext uri="{FF2B5EF4-FFF2-40B4-BE49-F238E27FC236}">
                <a16:creationId xmlns:a16="http://schemas.microsoft.com/office/drawing/2014/main" id="{4709C9A5-DDEF-4EAC-D906-291993490F13}"/>
              </a:ext>
            </a:extLst>
          </p:cNvPr>
          <p:cNvSpPr txBox="1"/>
          <p:nvPr/>
        </p:nvSpPr>
        <p:spPr>
          <a:xfrm>
            <a:off x="5036655" y="6318292"/>
            <a:ext cx="6117534" cy="276999"/>
          </a:xfrm>
          <a:prstGeom prst="rect">
            <a:avLst/>
          </a:prstGeom>
          <a:noFill/>
        </p:spPr>
        <p:txBody>
          <a:bodyPr wrap="square">
            <a:spAutoFit/>
          </a:bodyPr>
          <a:lstStyle/>
          <a:p>
            <a:r>
              <a:rPr lang="en-GB" sz="1200" dirty="0">
                <a:solidFill>
                  <a:srgbClr val="FFC000"/>
                </a:solidFill>
                <a:hlinkClick r:id="rId4">
                  <a:extLst>
                    <a:ext uri="{A12FA001-AC4F-418D-AE19-62706E023703}">
                      <ahyp:hlinkClr xmlns:ahyp="http://schemas.microsoft.com/office/drawing/2018/hyperlinkcolor" val="tx"/>
                    </a:ext>
                  </a:extLst>
                </a:hlinkClick>
              </a:rPr>
              <a:t>Greuze Village Bride - Bing video</a:t>
            </a:r>
            <a:endParaRPr lang="en-GB" sz="1200" dirty="0">
              <a:solidFill>
                <a:srgbClr val="FFC000"/>
              </a:solidFill>
            </a:endParaRPr>
          </a:p>
        </p:txBody>
      </p:sp>
    </p:spTree>
    <p:extLst>
      <p:ext uri="{BB962C8B-B14F-4D97-AF65-F5344CB8AC3E}">
        <p14:creationId xmlns:p14="http://schemas.microsoft.com/office/powerpoint/2010/main" val="34427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circle(out)">
                                      <p:cBhvr>
                                        <p:cTn id="24" dur="2000"/>
                                        <p:tgtEl>
                                          <p:spTgt spid="717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CC8B-B7C3-460E-B2FB-78EF9161E5B7}"/>
              </a:ext>
            </a:extLst>
          </p:cNvPr>
          <p:cNvSpPr>
            <a:spLocks noGrp="1"/>
          </p:cNvSpPr>
          <p:nvPr>
            <p:ph type="title"/>
          </p:nvPr>
        </p:nvSpPr>
        <p:spPr>
          <a:xfrm>
            <a:off x="6940295" y="291831"/>
            <a:ext cx="4668257" cy="2430022"/>
          </a:xfrm>
        </p:spPr>
        <p:txBody>
          <a:bodyPr>
            <a:normAutofit/>
          </a:bodyPr>
          <a:lstStyle/>
          <a:p>
            <a:r>
              <a:rPr lang="en-GB" b="1" dirty="0">
                <a:solidFill>
                  <a:srgbClr val="FFC000"/>
                </a:solidFill>
                <a:latin typeface="Segoe Print" panose="02000600000000000000" pitchFamily="2" charset="0"/>
              </a:rPr>
              <a:t>Jean-</a:t>
            </a:r>
            <a:r>
              <a:rPr lang="en-GB" b="1" dirty="0" err="1">
                <a:solidFill>
                  <a:srgbClr val="FFC000"/>
                </a:solidFill>
                <a:latin typeface="Segoe Print" panose="02000600000000000000" pitchFamily="2" charset="0"/>
              </a:rPr>
              <a:t>Honoré</a:t>
            </a:r>
            <a:r>
              <a:rPr lang="en-GB" b="1" dirty="0">
                <a:solidFill>
                  <a:srgbClr val="FFC000"/>
                </a:solidFill>
                <a:latin typeface="Segoe Print" panose="02000600000000000000" pitchFamily="2" charset="0"/>
              </a:rPr>
              <a:t> Fragonard </a:t>
            </a:r>
            <a:r>
              <a:rPr lang="en-GB" sz="3100" b="1" dirty="0">
                <a:latin typeface="Segoe Print" panose="02000600000000000000" pitchFamily="2" charset="0"/>
              </a:rPr>
              <a:t>1732-1806</a:t>
            </a:r>
          </a:p>
        </p:txBody>
      </p:sp>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lurry image of a person&#10;&#10;Description automatically generated">
            <a:extLst>
              <a:ext uri="{FF2B5EF4-FFF2-40B4-BE49-F238E27FC236}">
                <a16:creationId xmlns:a16="http://schemas.microsoft.com/office/drawing/2014/main" id="{BAADE3FA-4D76-47B0-908A-5F9896DF11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descr="A picture containing drawing, sitting, riding, old&#10;&#10;Description automatically generated">
            <a:extLst>
              <a:ext uri="{FF2B5EF4-FFF2-40B4-BE49-F238E27FC236}">
                <a16:creationId xmlns:a16="http://schemas.microsoft.com/office/drawing/2014/main" id="{B7E5750F-239A-482C-9352-126B0797D7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9" name="Picture 8" descr="A picture containing table, sitting, cake, flower&#10;&#10;Description automatically generated">
            <a:extLst>
              <a:ext uri="{FF2B5EF4-FFF2-40B4-BE49-F238E27FC236}">
                <a16:creationId xmlns:a16="http://schemas.microsoft.com/office/drawing/2014/main" id="{C59711E0-0E8A-4D1E-A040-5D7FDB91B0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Text Placeholder 2">
            <a:extLst>
              <a:ext uri="{FF2B5EF4-FFF2-40B4-BE49-F238E27FC236}">
                <a16:creationId xmlns:a16="http://schemas.microsoft.com/office/drawing/2014/main" id="{C56FCF8D-8350-4CCD-A352-0655FC40B986}"/>
              </a:ext>
            </a:extLst>
          </p:cNvPr>
          <p:cNvSpPr>
            <a:spLocks noGrp="1"/>
          </p:cNvSpPr>
          <p:nvPr>
            <p:ph type="body"/>
          </p:nvPr>
        </p:nvSpPr>
        <p:spPr>
          <a:xfrm>
            <a:off x="6940296" y="2871982"/>
            <a:ext cx="4668256" cy="3181684"/>
          </a:xfrm>
        </p:spPr>
        <p:txBody>
          <a:bodyPr anchor="t">
            <a:normAutofit fontScale="70000" lnSpcReduction="20000"/>
          </a:bodyPr>
          <a:lstStyle/>
          <a:p>
            <a:r>
              <a:rPr lang="en-GB" b="1" dirty="0">
                <a:latin typeface="Segoe Print" panose="02000600000000000000" pitchFamily="2" charset="0"/>
              </a:rPr>
              <a:t>Rococo painter</a:t>
            </a:r>
          </a:p>
          <a:p>
            <a:r>
              <a:rPr lang="en-GB" b="1" dirty="0">
                <a:latin typeface="Segoe Print" panose="02000600000000000000" pitchFamily="2" charset="0"/>
              </a:rPr>
              <a:t>Studied with Boucher</a:t>
            </a:r>
          </a:p>
          <a:p>
            <a:r>
              <a:rPr lang="en-GB" b="1" dirty="0">
                <a:latin typeface="Segoe Print" panose="02000600000000000000" pitchFamily="2" charset="0"/>
              </a:rPr>
              <a:t>Story telling is modern</a:t>
            </a:r>
          </a:p>
          <a:p>
            <a:r>
              <a:rPr lang="en-GB" b="1" dirty="0">
                <a:latin typeface="Segoe Print" panose="02000600000000000000" pitchFamily="2" charset="0"/>
              </a:rPr>
              <a:t>Weak line in most cases</a:t>
            </a:r>
          </a:p>
          <a:p>
            <a:r>
              <a:rPr lang="en-GB" b="1" dirty="0">
                <a:latin typeface="Segoe Print" panose="02000600000000000000" pitchFamily="2" charset="0"/>
              </a:rPr>
              <a:t>Very popular in the XX century</a:t>
            </a:r>
          </a:p>
          <a:p>
            <a:endParaRPr lang="en-GB" sz="1800" dirty="0"/>
          </a:p>
        </p:txBody>
      </p:sp>
      <p:sp>
        <p:nvSpPr>
          <p:cNvPr id="4" name="TextBox 3">
            <a:extLst>
              <a:ext uri="{FF2B5EF4-FFF2-40B4-BE49-F238E27FC236}">
                <a16:creationId xmlns:a16="http://schemas.microsoft.com/office/drawing/2014/main" id="{D1A5F102-AB9F-A205-F1DA-3A281D247F18}"/>
              </a:ext>
            </a:extLst>
          </p:cNvPr>
          <p:cNvSpPr txBox="1"/>
          <p:nvPr/>
        </p:nvSpPr>
        <p:spPr>
          <a:xfrm>
            <a:off x="3159897" y="6157609"/>
            <a:ext cx="3863474" cy="369332"/>
          </a:xfrm>
          <a:prstGeom prst="rect">
            <a:avLst/>
          </a:prstGeom>
          <a:noFill/>
        </p:spPr>
        <p:txBody>
          <a:bodyPr wrap="square" rtlCol="0">
            <a:spAutoFit/>
          </a:bodyPr>
          <a:lstStyle/>
          <a:p>
            <a:r>
              <a:rPr lang="en-GB" dirty="0">
                <a:latin typeface="Bodoni MT Condensed" panose="02070606080606020203" pitchFamily="18" charset="0"/>
              </a:rPr>
              <a:t>Les </a:t>
            </a:r>
            <a:r>
              <a:rPr lang="en-GB" dirty="0" err="1">
                <a:latin typeface="Bodoni MT Condensed" panose="02070606080606020203" pitchFamily="18" charset="0"/>
              </a:rPr>
              <a:t>Hasards</a:t>
            </a:r>
            <a:r>
              <a:rPr lang="en-GB" dirty="0">
                <a:latin typeface="Bodoni MT Condensed" panose="02070606080606020203" pitchFamily="18" charset="0"/>
              </a:rPr>
              <a:t> </a:t>
            </a:r>
            <a:r>
              <a:rPr lang="en-GB" dirty="0" err="1">
                <a:latin typeface="Bodoni MT Condensed" panose="02070606080606020203" pitchFamily="18" charset="0"/>
              </a:rPr>
              <a:t>Heureux</a:t>
            </a:r>
            <a:r>
              <a:rPr lang="en-GB" dirty="0">
                <a:latin typeface="Bodoni MT Condensed" panose="02070606080606020203" pitchFamily="18" charset="0"/>
              </a:rPr>
              <a:t> de </a:t>
            </a:r>
            <a:r>
              <a:rPr lang="en-GB" dirty="0" err="1">
                <a:latin typeface="Bodoni MT Condensed" panose="02070606080606020203" pitchFamily="18" charset="0"/>
              </a:rPr>
              <a:t>l’Escarpolette</a:t>
            </a:r>
            <a:r>
              <a:rPr lang="en-GB" dirty="0">
                <a:latin typeface="Bodoni MT Condensed" panose="02070606080606020203" pitchFamily="18" charset="0"/>
              </a:rPr>
              <a:t> Fragonard 1768</a:t>
            </a:r>
          </a:p>
        </p:txBody>
      </p:sp>
      <p:sp>
        <p:nvSpPr>
          <p:cNvPr id="6" name="TextBox 5">
            <a:extLst>
              <a:ext uri="{FF2B5EF4-FFF2-40B4-BE49-F238E27FC236}">
                <a16:creationId xmlns:a16="http://schemas.microsoft.com/office/drawing/2014/main" id="{FC7694A2-5FBC-054C-E339-2E79359FBD2E}"/>
              </a:ext>
            </a:extLst>
          </p:cNvPr>
          <p:cNvSpPr txBox="1"/>
          <p:nvPr/>
        </p:nvSpPr>
        <p:spPr>
          <a:xfrm>
            <a:off x="5525311" y="5450180"/>
            <a:ext cx="4007795" cy="369332"/>
          </a:xfrm>
          <a:prstGeom prst="rect">
            <a:avLst/>
          </a:prstGeom>
          <a:noFill/>
        </p:spPr>
        <p:txBody>
          <a:bodyPr wrap="square" rtlCol="0">
            <a:spAutoFit/>
          </a:bodyPr>
          <a:lstStyle/>
          <a:p>
            <a:r>
              <a:rPr lang="en-GB" dirty="0">
                <a:latin typeface="Bodoni MT Condensed" panose="02070606080606020203" pitchFamily="18" charset="0"/>
              </a:rPr>
              <a:t>Le Verrou Fragonard 1777</a:t>
            </a:r>
          </a:p>
        </p:txBody>
      </p:sp>
      <p:sp>
        <p:nvSpPr>
          <p:cNvPr id="8" name="TextBox 7">
            <a:extLst>
              <a:ext uri="{FF2B5EF4-FFF2-40B4-BE49-F238E27FC236}">
                <a16:creationId xmlns:a16="http://schemas.microsoft.com/office/drawing/2014/main" id="{373F1212-17E4-1771-1444-1E033671F14D}"/>
              </a:ext>
            </a:extLst>
          </p:cNvPr>
          <p:cNvSpPr txBox="1"/>
          <p:nvPr/>
        </p:nvSpPr>
        <p:spPr>
          <a:xfrm>
            <a:off x="4133222" y="511627"/>
            <a:ext cx="3433864" cy="369332"/>
          </a:xfrm>
          <a:prstGeom prst="rect">
            <a:avLst/>
          </a:prstGeom>
          <a:noFill/>
        </p:spPr>
        <p:txBody>
          <a:bodyPr wrap="square" rtlCol="0">
            <a:spAutoFit/>
          </a:bodyPr>
          <a:lstStyle/>
          <a:p>
            <a:r>
              <a:rPr lang="en-GB" dirty="0">
                <a:latin typeface="Bodoni MT Condensed" panose="02070606080606020203" pitchFamily="18" charset="0"/>
              </a:rPr>
              <a:t>Les Baigneuses Fragonard 1764</a:t>
            </a:r>
          </a:p>
        </p:txBody>
      </p:sp>
    </p:spTree>
    <p:extLst>
      <p:ext uri="{BB962C8B-B14F-4D97-AF65-F5344CB8AC3E}">
        <p14:creationId xmlns:p14="http://schemas.microsoft.com/office/powerpoint/2010/main" val="628771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randombar(horizont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5F9E-1D9F-96BC-4FDD-5AA59663D89A}"/>
              </a:ext>
            </a:extLst>
          </p:cNvPr>
          <p:cNvSpPr>
            <a:spLocks noGrp="1"/>
          </p:cNvSpPr>
          <p:nvPr>
            <p:ph type="title"/>
          </p:nvPr>
        </p:nvSpPr>
        <p:spPr/>
        <p:txBody>
          <a:bodyPr/>
          <a:lstStyle/>
          <a:p>
            <a:r>
              <a:rPr lang="en-GB" b="1" dirty="0">
                <a:solidFill>
                  <a:srgbClr val="FFC000"/>
                </a:solidFill>
                <a:latin typeface="Segoe Print" panose="02000600000000000000" pitchFamily="2" charset="0"/>
              </a:rPr>
              <a:t>Jean-Honoré Fragonard </a:t>
            </a:r>
            <a:r>
              <a:rPr lang="en-GB" sz="3100" b="1" dirty="0">
                <a:latin typeface="Segoe Print" panose="02000600000000000000" pitchFamily="2" charset="0"/>
              </a:rPr>
              <a:t>1732-1806</a:t>
            </a:r>
            <a:endParaRPr lang="en-GB" dirty="0"/>
          </a:p>
        </p:txBody>
      </p:sp>
      <p:sp>
        <p:nvSpPr>
          <p:cNvPr id="3" name="Text Placeholder 2">
            <a:extLst>
              <a:ext uri="{FF2B5EF4-FFF2-40B4-BE49-F238E27FC236}">
                <a16:creationId xmlns:a16="http://schemas.microsoft.com/office/drawing/2014/main" id="{B7457AD0-71E5-391E-F6F7-916097BF01A0}"/>
              </a:ext>
            </a:extLst>
          </p:cNvPr>
          <p:cNvSpPr>
            <a:spLocks noGrp="1"/>
          </p:cNvSpPr>
          <p:nvPr>
            <p:ph type="body"/>
          </p:nvPr>
        </p:nvSpPr>
        <p:spPr/>
        <p:txBody>
          <a:bodyPr/>
          <a:lstStyle/>
          <a:p>
            <a:endParaRPr lang="en-GB" dirty="0"/>
          </a:p>
        </p:txBody>
      </p:sp>
      <p:pic>
        <p:nvPicPr>
          <p:cNvPr id="2050" name="Picture 2" descr="See the source image">
            <a:extLst>
              <a:ext uri="{FF2B5EF4-FFF2-40B4-BE49-F238E27FC236}">
                <a16:creationId xmlns:a16="http://schemas.microsoft.com/office/drawing/2014/main" id="{009C0D43-02A1-3EC7-20FC-A73BDDB9C8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311" y="1276920"/>
            <a:ext cx="3644508" cy="4764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761ECC-242B-21C5-7F23-73227121605B}"/>
              </a:ext>
            </a:extLst>
          </p:cNvPr>
          <p:cNvSpPr txBox="1"/>
          <p:nvPr/>
        </p:nvSpPr>
        <p:spPr>
          <a:xfrm>
            <a:off x="319311" y="6186791"/>
            <a:ext cx="3644508" cy="369332"/>
          </a:xfrm>
          <a:prstGeom prst="rect">
            <a:avLst/>
          </a:prstGeom>
          <a:noFill/>
        </p:spPr>
        <p:txBody>
          <a:bodyPr wrap="square" rtlCol="0">
            <a:spAutoFit/>
          </a:bodyPr>
          <a:lstStyle/>
          <a:p>
            <a:pPr algn="ctr"/>
            <a:r>
              <a:rPr lang="en-GB" dirty="0">
                <a:latin typeface="Bodoni MT Condensed" panose="02070606080606020203" pitchFamily="18" charset="0"/>
              </a:rPr>
              <a:t>The Secret Meeting 1771 Fragonard</a:t>
            </a:r>
          </a:p>
        </p:txBody>
      </p:sp>
      <p:pic>
        <p:nvPicPr>
          <p:cNvPr id="2052" name="Picture 4" descr="See the source image">
            <a:extLst>
              <a:ext uri="{FF2B5EF4-FFF2-40B4-BE49-F238E27FC236}">
                <a16:creationId xmlns:a16="http://schemas.microsoft.com/office/drawing/2014/main" id="{A5390F49-8388-4F69-E49A-06C8DFF79A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2902" y="1326276"/>
            <a:ext cx="3437275" cy="47020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0286E0-898D-9905-2B6F-47AADCB3B8DF}"/>
              </a:ext>
            </a:extLst>
          </p:cNvPr>
          <p:cNvSpPr txBox="1"/>
          <p:nvPr/>
        </p:nvSpPr>
        <p:spPr>
          <a:xfrm>
            <a:off x="6655424" y="6157768"/>
            <a:ext cx="3492230" cy="369332"/>
          </a:xfrm>
          <a:prstGeom prst="rect">
            <a:avLst/>
          </a:prstGeom>
          <a:noFill/>
        </p:spPr>
        <p:txBody>
          <a:bodyPr wrap="square" rtlCol="0">
            <a:spAutoFit/>
          </a:bodyPr>
          <a:lstStyle/>
          <a:p>
            <a:pPr algn="ctr"/>
            <a:r>
              <a:rPr lang="en-GB" dirty="0">
                <a:latin typeface="Bodoni MT Condensed" panose="02070606080606020203" pitchFamily="18" charset="0"/>
              </a:rPr>
              <a:t>Young Woman With Brown Hair 1772 Fragonard</a:t>
            </a:r>
          </a:p>
        </p:txBody>
      </p:sp>
    </p:spTree>
    <p:extLst>
      <p:ext uri="{BB962C8B-B14F-4D97-AF65-F5344CB8AC3E}">
        <p14:creationId xmlns:p14="http://schemas.microsoft.com/office/powerpoint/2010/main" val="14752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ipe(down)">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9802-3B8D-9586-9A1F-AE9C7A5A09A5}"/>
              </a:ext>
            </a:extLst>
          </p:cNvPr>
          <p:cNvSpPr>
            <a:spLocks noGrp="1"/>
          </p:cNvSpPr>
          <p:nvPr>
            <p:ph type="title"/>
          </p:nvPr>
        </p:nvSpPr>
        <p:spPr/>
        <p:txBody>
          <a:bodyPr/>
          <a:lstStyle/>
          <a:p>
            <a:r>
              <a:rPr lang="en-GB" b="1" dirty="0">
                <a:solidFill>
                  <a:srgbClr val="FFC000"/>
                </a:solidFill>
                <a:latin typeface="Segoe Print" panose="02000600000000000000" pitchFamily="2" charset="0"/>
              </a:rPr>
              <a:t>Jean-Honoré Fragonard </a:t>
            </a:r>
            <a:r>
              <a:rPr lang="en-GB" sz="3100" b="1" dirty="0">
                <a:latin typeface="Segoe Print" panose="02000600000000000000" pitchFamily="2" charset="0"/>
              </a:rPr>
              <a:t>1732-1806</a:t>
            </a:r>
            <a:endParaRPr lang="en-GB" dirty="0"/>
          </a:p>
        </p:txBody>
      </p:sp>
      <p:sp>
        <p:nvSpPr>
          <p:cNvPr id="3" name="Text Placeholder 2">
            <a:extLst>
              <a:ext uri="{FF2B5EF4-FFF2-40B4-BE49-F238E27FC236}">
                <a16:creationId xmlns:a16="http://schemas.microsoft.com/office/drawing/2014/main" id="{7F8B1252-237F-39A2-38CB-C88F93765DD3}"/>
              </a:ext>
            </a:extLst>
          </p:cNvPr>
          <p:cNvSpPr>
            <a:spLocks noGrp="1"/>
          </p:cNvSpPr>
          <p:nvPr>
            <p:ph type="body"/>
          </p:nvPr>
        </p:nvSpPr>
        <p:spPr/>
        <p:txBody>
          <a:bodyPr/>
          <a:lstStyle/>
          <a:p>
            <a:endParaRPr lang="en-GB"/>
          </a:p>
        </p:txBody>
      </p:sp>
      <p:pic>
        <p:nvPicPr>
          <p:cNvPr id="2050" name="Picture 2" descr="See the source image">
            <a:extLst>
              <a:ext uri="{FF2B5EF4-FFF2-40B4-BE49-F238E27FC236}">
                <a16:creationId xmlns:a16="http://schemas.microsoft.com/office/drawing/2014/main" id="{EF741647-AF5F-DCDC-D856-10FE6A5DC1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16" y="1417679"/>
            <a:ext cx="5749764" cy="4635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4197C6-8719-DC7E-D425-F1152C49B2BB}"/>
              </a:ext>
            </a:extLst>
          </p:cNvPr>
          <p:cNvSpPr txBox="1"/>
          <p:nvPr/>
        </p:nvSpPr>
        <p:spPr>
          <a:xfrm>
            <a:off x="188536" y="6138153"/>
            <a:ext cx="5542961" cy="369332"/>
          </a:xfrm>
          <a:prstGeom prst="rect">
            <a:avLst/>
          </a:prstGeom>
          <a:noFill/>
        </p:spPr>
        <p:txBody>
          <a:bodyPr wrap="square" rtlCol="0">
            <a:spAutoFit/>
          </a:bodyPr>
          <a:lstStyle/>
          <a:p>
            <a:pPr algn="ctr"/>
            <a:r>
              <a:rPr lang="en-GB" dirty="0">
                <a:latin typeface="Bodoni MT Condensed" panose="02070606080606020203" pitchFamily="18" charset="0"/>
              </a:rPr>
              <a:t>Le Verrou 1777 Jean-Honoré Fragonard</a:t>
            </a:r>
          </a:p>
        </p:txBody>
      </p:sp>
      <p:pic>
        <p:nvPicPr>
          <p:cNvPr id="2052" name="Picture 4" descr="See the source image">
            <a:extLst>
              <a:ext uri="{FF2B5EF4-FFF2-40B4-BE49-F238E27FC236}">
                <a16:creationId xmlns:a16="http://schemas.microsoft.com/office/drawing/2014/main" id="{56D7A99C-3941-C404-56B8-ECCD914E64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7116" y="1417678"/>
            <a:ext cx="6278648" cy="4635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3F218C-21F2-9EF1-AC3F-281D03910D55}"/>
              </a:ext>
            </a:extLst>
          </p:cNvPr>
          <p:cNvSpPr txBox="1"/>
          <p:nvPr/>
        </p:nvSpPr>
        <p:spPr>
          <a:xfrm>
            <a:off x="5929460" y="6138153"/>
            <a:ext cx="6074004" cy="369332"/>
          </a:xfrm>
          <a:prstGeom prst="rect">
            <a:avLst/>
          </a:prstGeom>
          <a:noFill/>
        </p:spPr>
        <p:txBody>
          <a:bodyPr wrap="square" rtlCol="0">
            <a:spAutoFit/>
          </a:bodyPr>
          <a:lstStyle/>
          <a:p>
            <a:pPr algn="ctr"/>
            <a:r>
              <a:rPr lang="en-GB" dirty="0">
                <a:latin typeface="Bodoni MT Condensed" panose="02070606080606020203" pitchFamily="18" charset="0"/>
              </a:rPr>
              <a:t>The Happy Lovers 1765 Jean-Honoré Fragonard</a:t>
            </a:r>
          </a:p>
        </p:txBody>
      </p:sp>
      <p:pic>
        <p:nvPicPr>
          <p:cNvPr id="2054" name="Picture 6" descr="See the source image">
            <a:extLst>
              <a:ext uri="{FF2B5EF4-FFF2-40B4-BE49-F238E27FC236}">
                <a16:creationId xmlns:a16="http://schemas.microsoft.com/office/drawing/2014/main" id="{E4A2912B-B5DA-7D9B-DA9C-013435CA041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6086" y="18817"/>
            <a:ext cx="5988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192A03-7A96-F6DB-B059-56856C094BFD}"/>
              </a:ext>
            </a:extLst>
          </p:cNvPr>
          <p:cNvSpPr txBox="1"/>
          <p:nvPr/>
        </p:nvSpPr>
        <p:spPr>
          <a:xfrm>
            <a:off x="3563332" y="6507485"/>
            <a:ext cx="5194564" cy="369332"/>
          </a:xfrm>
          <a:prstGeom prst="rect">
            <a:avLst/>
          </a:prstGeom>
          <a:noFill/>
        </p:spPr>
        <p:txBody>
          <a:bodyPr wrap="square" rtlCol="0">
            <a:spAutoFit/>
          </a:bodyPr>
          <a:lstStyle/>
          <a:p>
            <a:r>
              <a:rPr lang="en-GB" dirty="0">
                <a:solidFill>
                  <a:schemeClr val="bg1"/>
                </a:solidFill>
                <a:latin typeface="Bodoni MT Condensed" panose="02070606080606020203" pitchFamily="18" charset="0"/>
              </a:rPr>
              <a:t>The Swing  1768 Jean-Honoré Fragonard</a:t>
            </a:r>
          </a:p>
        </p:txBody>
      </p:sp>
    </p:spTree>
    <p:extLst>
      <p:ext uri="{BB962C8B-B14F-4D97-AF65-F5344CB8AC3E}">
        <p14:creationId xmlns:p14="http://schemas.microsoft.com/office/powerpoint/2010/main" val="1286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heel(1)">
                                      <p:cBhvr>
                                        <p:cTn id="13" dur="20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barn(inVertical)">
                                      <p:cBhvr>
                                        <p:cTn id="35" dur="5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59E3-91D2-0E63-F111-FA77E05D2B92}"/>
              </a:ext>
            </a:extLst>
          </p:cNvPr>
          <p:cNvSpPr>
            <a:spLocks noGrp="1"/>
          </p:cNvSpPr>
          <p:nvPr>
            <p:ph type="title"/>
          </p:nvPr>
        </p:nvSpPr>
        <p:spPr/>
        <p:txBody>
          <a:bodyPr/>
          <a:lstStyle/>
          <a:p>
            <a:r>
              <a:rPr lang="en-GB" dirty="0"/>
              <a:t>Unfair Comparison</a:t>
            </a:r>
          </a:p>
        </p:txBody>
      </p:sp>
      <p:sp>
        <p:nvSpPr>
          <p:cNvPr id="3" name="Text Placeholder 2">
            <a:extLst>
              <a:ext uri="{FF2B5EF4-FFF2-40B4-BE49-F238E27FC236}">
                <a16:creationId xmlns:a16="http://schemas.microsoft.com/office/drawing/2014/main" id="{371A44E9-3F72-54BE-20C0-FE7AE5498257}"/>
              </a:ext>
            </a:extLst>
          </p:cNvPr>
          <p:cNvSpPr>
            <a:spLocks noGrp="1"/>
          </p:cNvSpPr>
          <p:nvPr>
            <p:ph type="body"/>
          </p:nvPr>
        </p:nvSpPr>
        <p:spPr/>
        <p:txBody>
          <a:bodyPr/>
          <a:lstStyle/>
          <a:p>
            <a:endParaRPr lang="en-GB" dirty="0"/>
          </a:p>
        </p:txBody>
      </p:sp>
      <p:pic>
        <p:nvPicPr>
          <p:cNvPr id="7170" name="Picture 2" descr="See the source image">
            <a:extLst>
              <a:ext uri="{FF2B5EF4-FFF2-40B4-BE49-F238E27FC236}">
                <a16:creationId xmlns:a16="http://schemas.microsoft.com/office/drawing/2014/main" id="{A55EE461-7605-C71A-43CC-11F33908A9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8174" y="1043413"/>
            <a:ext cx="6792424" cy="5098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26E221-8873-64E0-F911-C6C471B4AC16}"/>
              </a:ext>
            </a:extLst>
          </p:cNvPr>
          <p:cNvSpPr txBox="1"/>
          <p:nvPr/>
        </p:nvSpPr>
        <p:spPr>
          <a:xfrm>
            <a:off x="298174" y="6225702"/>
            <a:ext cx="6647375" cy="369332"/>
          </a:xfrm>
          <a:prstGeom prst="rect">
            <a:avLst/>
          </a:prstGeom>
          <a:noFill/>
        </p:spPr>
        <p:txBody>
          <a:bodyPr wrap="square" rtlCol="0">
            <a:spAutoFit/>
          </a:bodyPr>
          <a:lstStyle/>
          <a:p>
            <a:pPr algn="ctr"/>
            <a:r>
              <a:rPr lang="en-GB" dirty="0">
                <a:latin typeface="Bodoni MT Condensed" panose="02070606080606020203" pitchFamily="18" charset="0"/>
              </a:rPr>
              <a:t>Le Pasteur Complaisant  1738 Francois Boucher</a:t>
            </a:r>
          </a:p>
        </p:txBody>
      </p:sp>
      <p:pic>
        <p:nvPicPr>
          <p:cNvPr id="7172" name="Picture 4" descr="See the source image">
            <a:extLst>
              <a:ext uri="{FF2B5EF4-FFF2-40B4-BE49-F238E27FC236}">
                <a16:creationId xmlns:a16="http://schemas.microsoft.com/office/drawing/2014/main" id="{0BB48888-22B2-CEEE-FCEE-DFE3E7CC20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6320" y="176443"/>
            <a:ext cx="4586186" cy="5854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40D299-9A0F-1443-B247-46BD9D61A02F}"/>
              </a:ext>
            </a:extLst>
          </p:cNvPr>
          <p:cNvSpPr txBox="1"/>
          <p:nvPr/>
        </p:nvSpPr>
        <p:spPr>
          <a:xfrm>
            <a:off x="7461115" y="6225702"/>
            <a:ext cx="4431391" cy="369332"/>
          </a:xfrm>
          <a:prstGeom prst="rect">
            <a:avLst/>
          </a:prstGeom>
          <a:noFill/>
        </p:spPr>
        <p:txBody>
          <a:bodyPr wrap="square" rtlCol="0">
            <a:spAutoFit/>
          </a:bodyPr>
          <a:lstStyle/>
          <a:p>
            <a:pPr algn="ctr"/>
            <a:r>
              <a:rPr lang="en-GB" dirty="0">
                <a:latin typeface="Bodoni MT Condensed" panose="02070606080606020203" pitchFamily="18" charset="0"/>
              </a:rPr>
              <a:t>Cache-Cache 1758 Jean-Honoré Fragonard</a:t>
            </a:r>
          </a:p>
        </p:txBody>
      </p:sp>
    </p:spTree>
    <p:extLst>
      <p:ext uri="{BB962C8B-B14F-4D97-AF65-F5344CB8AC3E}">
        <p14:creationId xmlns:p14="http://schemas.microsoft.com/office/powerpoint/2010/main" val="5890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out)">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barn(inVertical)">
                                      <p:cBhvr>
                                        <p:cTn id="18" dur="5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7" name="CustomShape 1"/>
          <p:cNvSpPr/>
          <p:nvPr/>
        </p:nvSpPr>
        <p:spPr>
          <a:xfrm>
            <a:off x="0" y="0"/>
            <a:ext cx="12190680" cy="68565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p:style>
      </p:sp>
      <p:sp>
        <p:nvSpPr>
          <p:cNvPr id="248" name="CustomShape 2"/>
          <p:cNvSpPr/>
          <p:nvPr/>
        </p:nvSpPr>
        <p:spPr>
          <a:xfrm>
            <a:off x="1307880" y="1267560"/>
            <a:ext cx="9574920" cy="4306680"/>
          </a:xfrm>
          <a:prstGeom prst="rect">
            <a:avLst/>
          </a:prstGeom>
          <a:solidFill>
            <a:schemeClr val="bg1"/>
          </a:solidFill>
          <a:ln w="6480">
            <a:noFill/>
          </a:ln>
          <a:effectLst>
            <a:outerShdw blurRad="50800" algn="ctr" rotWithShape="0">
              <a:srgbClr val="000000">
                <a:alpha val="66000"/>
              </a:srgbClr>
            </a:outerShdw>
            <a:softEdge rad="0"/>
          </a:effectLst>
        </p:spPr>
        <p:style>
          <a:lnRef idx="0">
            <a:scrgbClr r="0" g="0" b="0"/>
          </a:lnRef>
          <a:fillRef idx="0">
            <a:scrgbClr r="0" g="0" b="0"/>
          </a:fillRef>
          <a:effectRef idx="0">
            <a:scrgbClr r="0" g="0" b="0"/>
          </a:effectRef>
          <a:fontRef idx="minor"/>
        </p:style>
      </p:sp>
      <p:sp>
        <p:nvSpPr>
          <p:cNvPr id="249" name="CustomShape 3"/>
          <p:cNvSpPr/>
          <p:nvPr/>
        </p:nvSpPr>
        <p:spPr>
          <a:xfrm>
            <a:off x="1447920" y="1411560"/>
            <a:ext cx="9294840" cy="4033440"/>
          </a:xfrm>
          <a:prstGeom prst="rect">
            <a:avLst/>
          </a:prstGeom>
          <a:noFill/>
          <a:ln w="6480">
            <a:solidFill>
              <a:schemeClr val="tx1">
                <a:lumMod val="75000"/>
                <a:lumOff val="25000"/>
              </a:schemeClr>
            </a:solidFill>
            <a:miter/>
          </a:ln>
        </p:spPr>
        <p:style>
          <a:lnRef idx="0">
            <a:scrgbClr r="0" g="0" b="0"/>
          </a:lnRef>
          <a:fillRef idx="0">
            <a:scrgbClr r="0" g="0" b="0"/>
          </a:fillRef>
          <a:effectRef idx="0">
            <a:scrgbClr r="0" g="0" b="0"/>
          </a:effectRef>
          <a:fontRef idx="minor"/>
        </p:style>
      </p:sp>
      <p:sp>
        <p:nvSpPr>
          <p:cNvPr id="250" name="CustomShape 4"/>
          <p:cNvSpPr/>
          <p:nvPr/>
        </p:nvSpPr>
        <p:spPr>
          <a:xfrm>
            <a:off x="5135760" y="1267560"/>
            <a:ext cx="1918800" cy="73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grpSp>
        <p:nvGrpSpPr>
          <p:cNvPr id="251" name="Group 5"/>
          <p:cNvGrpSpPr/>
          <p:nvPr/>
        </p:nvGrpSpPr>
        <p:grpSpPr>
          <a:xfrm>
            <a:off x="5249880" y="1267200"/>
            <a:ext cx="1692000" cy="616680"/>
            <a:chOff x="5249880" y="1267200"/>
            <a:chExt cx="1692000" cy="616680"/>
          </a:xfrm>
        </p:grpSpPr>
        <p:sp>
          <p:nvSpPr>
            <p:cNvPr id="252" name="Line 6"/>
            <p:cNvSpPr/>
            <p:nvPr/>
          </p:nvSpPr>
          <p:spPr>
            <a:xfrm>
              <a:off x="524988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253" name="Line 7"/>
            <p:cNvSpPr/>
            <p:nvPr/>
          </p:nvSpPr>
          <p:spPr>
            <a:xfrm>
              <a:off x="6941520" y="1267200"/>
              <a:ext cx="360" cy="613080"/>
            </a:xfrm>
            <a:prstGeom prst="line">
              <a:avLst/>
            </a:prstGeom>
            <a:ln>
              <a:solidFill>
                <a:srgbClr val="FFFFFF"/>
              </a:solidFill>
              <a:miter/>
            </a:ln>
          </p:spPr>
          <p:style>
            <a:lnRef idx="1">
              <a:schemeClr val="accent1"/>
            </a:lnRef>
            <a:fillRef idx="0">
              <a:schemeClr val="accent1"/>
            </a:fillRef>
            <a:effectRef idx="0">
              <a:schemeClr val="accent1"/>
            </a:effectRef>
            <a:fontRef idx="minor"/>
          </p:style>
        </p:sp>
        <p:sp>
          <p:nvSpPr>
            <p:cNvPr id="254" name="Line 8"/>
            <p:cNvSpPr/>
            <p:nvPr/>
          </p:nvSpPr>
          <p:spPr>
            <a:xfrm>
              <a:off x="5249880" y="1883520"/>
              <a:ext cx="1691640" cy="360"/>
            </a:xfrm>
            <a:prstGeom prst="line">
              <a:avLst/>
            </a:prstGeom>
            <a:ln>
              <a:solidFill>
                <a:srgbClr val="FFFFFF"/>
              </a:solidFill>
              <a:miter/>
            </a:ln>
          </p:spPr>
          <p:style>
            <a:lnRef idx="1">
              <a:schemeClr val="accent1"/>
            </a:lnRef>
            <a:fillRef idx="0">
              <a:schemeClr val="accent1"/>
            </a:fillRef>
            <a:effectRef idx="0">
              <a:schemeClr val="accent1"/>
            </a:effectRef>
            <a:fontRef idx="minor"/>
          </p:style>
        </p:sp>
      </p:grpSp>
      <p:sp>
        <p:nvSpPr>
          <p:cNvPr id="255" name="CustomShape 9"/>
          <p:cNvSpPr/>
          <p:nvPr/>
        </p:nvSpPr>
        <p:spPr>
          <a:xfrm>
            <a:off x="0" y="0"/>
            <a:ext cx="1219068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56" name="Content Placeholder 14"/>
          <p:cNvPicPr/>
          <p:nvPr/>
        </p:nvPicPr>
        <p:blipFill>
          <a:blip r:embed="rId2" cstate="screen">
            <a:extLst>
              <a:ext uri="{28A0092B-C50C-407E-A947-70E740481C1C}">
                <a14:useLocalDpi xmlns:a14="http://schemas.microsoft.com/office/drawing/2010/main"/>
              </a:ext>
            </a:extLst>
          </a:blip>
          <a:srcRect/>
          <a:stretch/>
        </p:blipFill>
        <p:spPr>
          <a:xfrm>
            <a:off x="16492" y="-21566"/>
            <a:ext cx="6094440" cy="4528800"/>
          </a:xfrm>
          <a:prstGeom prst="rect">
            <a:avLst/>
          </a:prstGeom>
          <a:ln>
            <a:noFill/>
          </a:ln>
        </p:spPr>
      </p:pic>
      <p:pic>
        <p:nvPicPr>
          <p:cNvPr id="257" name="Picture 10"/>
          <p:cNvPicPr/>
          <p:nvPr/>
        </p:nvPicPr>
        <p:blipFill>
          <a:blip r:embed="rId3" cstate="screen">
            <a:extLst>
              <a:ext uri="{28A0092B-C50C-407E-A947-70E740481C1C}">
                <a14:useLocalDpi xmlns:a14="http://schemas.microsoft.com/office/drawing/2010/main"/>
              </a:ext>
            </a:extLst>
          </a:blip>
          <a:srcRect/>
          <a:stretch/>
        </p:blipFill>
        <p:spPr>
          <a:xfrm>
            <a:off x="6095880" y="0"/>
            <a:ext cx="6094440" cy="4528800"/>
          </a:xfrm>
          <a:prstGeom prst="rect">
            <a:avLst/>
          </a:prstGeom>
          <a:ln>
            <a:noFill/>
          </a:ln>
        </p:spPr>
      </p:pic>
      <p:sp>
        <p:nvSpPr>
          <p:cNvPr id="258" name="CustomShape 10"/>
          <p:cNvSpPr/>
          <p:nvPr/>
        </p:nvSpPr>
        <p:spPr>
          <a:xfrm>
            <a:off x="16492" y="4502717"/>
            <a:ext cx="12190680" cy="2326320"/>
          </a:xfrm>
          <a:prstGeom prst="rect">
            <a:avLst/>
          </a:prstGeom>
          <a:solidFill>
            <a:schemeClr val="bg1">
              <a:lumMod val="75000"/>
              <a:lumOff val="25000"/>
            </a:schemeClr>
          </a:solidFill>
          <a:ln w="6480">
            <a:noFill/>
          </a:ln>
        </p:spPr>
        <p:style>
          <a:lnRef idx="0">
            <a:scrgbClr r="0" g="0" b="0"/>
          </a:lnRef>
          <a:fillRef idx="0">
            <a:scrgbClr r="0" g="0" b="0"/>
          </a:fillRef>
          <a:effectRef idx="0">
            <a:scrgbClr r="0" g="0" b="0"/>
          </a:effectRef>
          <a:fontRef idx="minor"/>
        </p:style>
      </p:sp>
      <p:sp>
        <p:nvSpPr>
          <p:cNvPr id="260" name="CustomShape 12"/>
          <p:cNvSpPr/>
          <p:nvPr/>
        </p:nvSpPr>
        <p:spPr>
          <a:xfrm>
            <a:off x="372600" y="4956840"/>
            <a:ext cx="11437920" cy="89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83000"/>
              </a:lnSpc>
            </a:pPr>
            <a:r>
              <a:rPr lang="en-GB" sz="4400" b="0" i="1" strike="noStrike" cap="all" spc="-100" dirty="0">
                <a:solidFill>
                  <a:srgbClr val="FFFFFF"/>
                </a:solidFill>
                <a:latin typeface="Goudy Old Style"/>
                <a:ea typeface="DejaVu Sans"/>
              </a:rPr>
              <a:t>Pre-</a:t>
            </a:r>
            <a:r>
              <a:rPr lang="en-GB" sz="4400" b="0" i="1" strike="noStrike" cap="all" spc="-100" dirty="0" err="1">
                <a:solidFill>
                  <a:srgbClr val="FFFFFF"/>
                </a:solidFill>
                <a:latin typeface="Goudy Old Style"/>
                <a:ea typeface="DejaVu Sans"/>
              </a:rPr>
              <a:t>RenaissaPrence</a:t>
            </a:r>
            <a:r>
              <a:rPr lang="en-GB" sz="4400" b="0" i="1" strike="noStrike" cap="all" spc="-100" dirty="0">
                <a:solidFill>
                  <a:srgbClr val="FFFFFF"/>
                </a:solidFill>
                <a:latin typeface="Goudy Old Style"/>
                <a:ea typeface="DejaVu Sans"/>
              </a:rPr>
              <a:t> 1200-1400</a:t>
            </a:r>
            <a:endParaRPr lang="en-GB" sz="4400" b="0" strike="noStrike" spc="-1" dirty="0">
              <a:latin typeface="Arial"/>
            </a:endParaRPr>
          </a:p>
        </p:txBody>
      </p:sp>
      <p:sp>
        <p:nvSpPr>
          <p:cNvPr id="2" name="TextBox 1">
            <a:extLst>
              <a:ext uri="{FF2B5EF4-FFF2-40B4-BE49-F238E27FC236}">
                <a16:creationId xmlns:a16="http://schemas.microsoft.com/office/drawing/2014/main" id="{EB3F11E4-3F69-4CD9-8EF3-98A5A8AE868B}"/>
              </a:ext>
            </a:extLst>
          </p:cNvPr>
          <p:cNvSpPr txBox="1"/>
          <p:nvPr/>
        </p:nvSpPr>
        <p:spPr>
          <a:xfrm>
            <a:off x="2121032" y="4966661"/>
            <a:ext cx="7220932" cy="707886"/>
          </a:xfrm>
          <a:prstGeom prst="rect">
            <a:avLst/>
          </a:prstGeom>
          <a:noFill/>
        </p:spPr>
        <p:txBody>
          <a:bodyPr wrap="square" rtlCol="0">
            <a:spAutoFit/>
          </a:bodyPr>
          <a:lstStyle/>
          <a:p>
            <a:pPr algn="ctr"/>
            <a:r>
              <a:rPr lang="en-GB" sz="4000" dirty="0">
                <a:latin typeface="Goudy Old Style" panose="02020502050305020303" pitchFamily="18" charset="0"/>
              </a:rPr>
              <a:t>Pre-Renaissance</a:t>
            </a:r>
          </a:p>
        </p:txBody>
      </p:sp>
      <p:sp>
        <p:nvSpPr>
          <p:cNvPr id="3" name="TextBox 2">
            <a:extLst>
              <a:ext uri="{FF2B5EF4-FFF2-40B4-BE49-F238E27FC236}">
                <a16:creationId xmlns:a16="http://schemas.microsoft.com/office/drawing/2014/main" id="{091536D0-61A7-5CD9-BF64-9AA05EC840F9}"/>
              </a:ext>
            </a:extLst>
          </p:cNvPr>
          <p:cNvSpPr txBox="1"/>
          <p:nvPr/>
        </p:nvSpPr>
        <p:spPr>
          <a:xfrm>
            <a:off x="140040" y="4656780"/>
            <a:ext cx="5874261" cy="369332"/>
          </a:xfrm>
          <a:prstGeom prst="rect">
            <a:avLst/>
          </a:prstGeom>
          <a:noFill/>
        </p:spPr>
        <p:txBody>
          <a:bodyPr wrap="square" rtlCol="0">
            <a:spAutoFit/>
          </a:bodyPr>
          <a:lstStyle/>
          <a:p>
            <a:pPr algn="ctr"/>
            <a:r>
              <a:rPr lang="en-GB" dirty="0">
                <a:latin typeface="Bodoni MT Condensed" panose="02070606080606020203" pitchFamily="18" charset="0"/>
              </a:rPr>
              <a:t>Madonna in  the Rose Garden Stephen Lochner c.1435</a:t>
            </a:r>
          </a:p>
        </p:txBody>
      </p:sp>
      <p:sp>
        <p:nvSpPr>
          <p:cNvPr id="4" name="TextBox 3">
            <a:extLst>
              <a:ext uri="{FF2B5EF4-FFF2-40B4-BE49-F238E27FC236}">
                <a16:creationId xmlns:a16="http://schemas.microsoft.com/office/drawing/2014/main" id="{957B5507-07EE-932F-5B30-D6B2332608F3}"/>
              </a:ext>
            </a:extLst>
          </p:cNvPr>
          <p:cNvSpPr txBox="1"/>
          <p:nvPr/>
        </p:nvSpPr>
        <p:spPr>
          <a:xfrm>
            <a:off x="6202837" y="4651234"/>
            <a:ext cx="5874261" cy="369332"/>
          </a:xfrm>
          <a:prstGeom prst="rect">
            <a:avLst/>
          </a:prstGeom>
          <a:noFill/>
        </p:spPr>
        <p:txBody>
          <a:bodyPr wrap="square" rtlCol="0">
            <a:spAutoFit/>
          </a:bodyPr>
          <a:lstStyle/>
          <a:p>
            <a:endParaRPr lang="en-GB" dirty="0">
              <a:latin typeface="Bodoni MT Condensed" panose="02070606080606020203" pitchFamily="18" charset="0"/>
            </a:endParaRPr>
          </a:p>
        </p:txBody>
      </p:sp>
      <p:sp>
        <p:nvSpPr>
          <p:cNvPr id="5" name="TextBox 4">
            <a:extLst>
              <a:ext uri="{FF2B5EF4-FFF2-40B4-BE49-F238E27FC236}">
                <a16:creationId xmlns:a16="http://schemas.microsoft.com/office/drawing/2014/main" id="{0375CBCB-D0F8-DB54-6E6A-9DDED8872278}"/>
              </a:ext>
            </a:extLst>
          </p:cNvPr>
          <p:cNvSpPr txBox="1"/>
          <p:nvPr/>
        </p:nvSpPr>
        <p:spPr>
          <a:xfrm>
            <a:off x="6250972" y="4651234"/>
            <a:ext cx="5799668" cy="369332"/>
          </a:xfrm>
          <a:prstGeom prst="rect">
            <a:avLst/>
          </a:prstGeom>
          <a:noFill/>
        </p:spPr>
        <p:txBody>
          <a:bodyPr wrap="square" rtlCol="0">
            <a:spAutoFit/>
          </a:bodyPr>
          <a:lstStyle/>
          <a:p>
            <a:pPr algn="ctr"/>
            <a:r>
              <a:rPr lang="en-GB" dirty="0">
                <a:latin typeface="Bodoni MT Condensed" panose="02070606080606020203" pitchFamily="18" charset="0"/>
              </a:rPr>
              <a:t>Madonna di </a:t>
            </a:r>
            <a:r>
              <a:rPr lang="en-GB" dirty="0" err="1">
                <a:latin typeface="Bodoni MT Condensed" panose="02070606080606020203" pitchFamily="18" charset="0"/>
              </a:rPr>
              <a:t>Crevole</a:t>
            </a:r>
            <a:r>
              <a:rPr lang="en-GB" dirty="0">
                <a:latin typeface="Bodoni MT Condensed" panose="02070606080606020203" pitchFamily="18" charset="0"/>
              </a:rPr>
              <a:t> 1283-1284 </a:t>
            </a:r>
            <a:r>
              <a:rPr lang="en-GB" dirty="0" err="1">
                <a:latin typeface="Bodoni MT Condensed" panose="02070606080606020203" pitchFamily="18" charset="0"/>
              </a:rPr>
              <a:t>Duccio</a:t>
            </a:r>
            <a:r>
              <a:rPr lang="en-GB" dirty="0">
                <a:latin typeface="Bodoni MT Condensed" panose="02070606080606020203" pitchFamily="18" charset="0"/>
              </a:rPr>
              <a:t> Di </a:t>
            </a:r>
            <a:r>
              <a:rPr lang="en-GB" dirty="0" err="1">
                <a:latin typeface="Bodoni MT Condensed" panose="02070606080606020203" pitchFamily="18" charset="0"/>
              </a:rPr>
              <a:t>Buononsigna</a:t>
            </a:r>
            <a:r>
              <a:rPr lang="en-GB" dirty="0">
                <a:latin typeface="Bodoni MT Condensed" panose="02070606080606020203" pitchFamily="18" charset="0"/>
              </a:rPr>
              <a:t>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0"/>
                                        </p:tgtEl>
                                        <p:attrNameLst>
                                          <p:attrName>style.visibility</p:attrName>
                                        </p:attrNameLst>
                                      </p:cBhvr>
                                      <p:to>
                                        <p:strVal val="visible"/>
                                      </p:to>
                                    </p:set>
                                    <p:anim calcmode="lin" valueType="num">
                                      <p:cBhvr additive="repl">
                                        <p:cTn id="13" dur="500" fill="hold"/>
                                        <p:tgtEl>
                                          <p:spTgt spid="260"/>
                                        </p:tgtEl>
                                        <p:attrNameLst>
                                          <p:attrName>ppt_x</p:attrName>
                                        </p:attrNameLst>
                                      </p:cBhvr>
                                      <p:tavLst>
                                        <p:tav tm="0">
                                          <p:val>
                                            <p:strVal val="#ppt_x"/>
                                          </p:val>
                                        </p:tav>
                                        <p:tav tm="100000">
                                          <p:val>
                                            <p:strVal val="#ppt_x"/>
                                          </p:val>
                                        </p:tav>
                                      </p:tavLst>
                                    </p:anim>
                                    <p:anim calcmode="lin" valueType="num">
                                      <p:cBhvr additive="repl">
                                        <p:cTn id="14" dur="500" fill="hold"/>
                                        <p:tgtEl>
                                          <p:spTgt spid="2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7"/>
                                        </p:tgtEl>
                                        <p:attrNameLst>
                                          <p:attrName>style.visibility</p:attrName>
                                        </p:attrNameLst>
                                      </p:cBhvr>
                                      <p:to>
                                        <p:strVal val="visible"/>
                                      </p:to>
                                    </p:set>
                                    <p:animEffect transition="in" filter="wheel(1)">
                                      <p:cBhvr additive="repl">
                                        <p:cTn id="19" dur="2000"/>
                                        <p:tgtEl>
                                          <p:spTgt spid="25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heel(1)">
                                      <p:cBhvr additive="repl">
                                        <p:cTn id="30" dur="2000"/>
                                        <p:tgtEl>
                                          <p:spTgt spid="25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6ACF-4478-500E-1281-59AC6E55FE66}"/>
              </a:ext>
            </a:extLst>
          </p:cNvPr>
          <p:cNvSpPr>
            <a:spLocks noGrp="1"/>
          </p:cNvSpPr>
          <p:nvPr>
            <p:ph type="title"/>
          </p:nvPr>
        </p:nvSpPr>
        <p:spPr/>
        <p:txBody>
          <a:bodyPr/>
          <a:lstStyle/>
          <a:p>
            <a:r>
              <a:rPr lang="en-GB" b="1" dirty="0">
                <a:solidFill>
                  <a:srgbClr val="FFC000"/>
                </a:solidFill>
                <a:latin typeface="Segoe Print" panose="02000600000000000000" pitchFamily="2" charset="0"/>
              </a:rPr>
              <a:t>Jean-Honoré Fragonard </a:t>
            </a:r>
            <a:r>
              <a:rPr lang="en-GB" sz="3100" b="1" dirty="0">
                <a:latin typeface="Segoe Print" panose="02000600000000000000" pitchFamily="2" charset="0"/>
              </a:rPr>
              <a:t>1732-1806</a:t>
            </a:r>
            <a:endParaRPr lang="en-GB" dirty="0"/>
          </a:p>
        </p:txBody>
      </p:sp>
      <p:sp>
        <p:nvSpPr>
          <p:cNvPr id="3" name="Text Placeholder 2">
            <a:extLst>
              <a:ext uri="{FF2B5EF4-FFF2-40B4-BE49-F238E27FC236}">
                <a16:creationId xmlns:a16="http://schemas.microsoft.com/office/drawing/2014/main" id="{05922A14-4065-3FDB-BFC3-846419EAC7B5}"/>
              </a:ext>
            </a:extLst>
          </p:cNvPr>
          <p:cNvSpPr>
            <a:spLocks noGrp="1"/>
          </p:cNvSpPr>
          <p:nvPr>
            <p:ph type="body"/>
          </p:nvPr>
        </p:nvSpPr>
        <p:spPr/>
        <p:txBody>
          <a:bodyPr/>
          <a:lstStyle/>
          <a:p>
            <a:endParaRPr lang="en-GB"/>
          </a:p>
        </p:txBody>
      </p:sp>
      <p:pic>
        <p:nvPicPr>
          <p:cNvPr id="3074" name="Picture 2" descr="See the source image">
            <a:extLst>
              <a:ext uri="{FF2B5EF4-FFF2-40B4-BE49-F238E27FC236}">
                <a16:creationId xmlns:a16="http://schemas.microsoft.com/office/drawing/2014/main" id="{19B71682-7C0D-84AE-54F0-5DD4D61840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02170" y="350771"/>
            <a:ext cx="4659983" cy="5816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CB9D05-1A66-2D9E-7C90-9926D2B644D3}"/>
              </a:ext>
            </a:extLst>
          </p:cNvPr>
          <p:cNvSpPr txBox="1"/>
          <p:nvPr/>
        </p:nvSpPr>
        <p:spPr>
          <a:xfrm>
            <a:off x="7130374" y="6361889"/>
            <a:ext cx="4640094" cy="369332"/>
          </a:xfrm>
          <a:prstGeom prst="rect">
            <a:avLst/>
          </a:prstGeom>
          <a:noFill/>
        </p:spPr>
        <p:txBody>
          <a:bodyPr wrap="square" rtlCol="0">
            <a:spAutoFit/>
          </a:bodyPr>
          <a:lstStyle/>
          <a:p>
            <a:pPr algn="ctr"/>
            <a:r>
              <a:rPr lang="en-GB" dirty="0">
                <a:latin typeface="Bodoni MT Condensed" panose="02070606080606020203" pitchFamily="18" charset="0"/>
              </a:rPr>
              <a:t>Young Girl Reading Jean-Honoré Fragonard 1769</a:t>
            </a:r>
          </a:p>
        </p:txBody>
      </p:sp>
      <p:pic>
        <p:nvPicPr>
          <p:cNvPr id="3076" name="Picture 4" descr="See the source image">
            <a:extLst>
              <a:ext uri="{FF2B5EF4-FFF2-40B4-BE49-F238E27FC236}">
                <a16:creationId xmlns:a16="http://schemas.microsoft.com/office/drawing/2014/main" id="{E2DB79B2-545D-24BD-E9B7-D4BCDD09F8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609" y="389720"/>
            <a:ext cx="6649608" cy="5777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14E363-9C26-A95B-0935-93F559528A55}"/>
              </a:ext>
            </a:extLst>
          </p:cNvPr>
          <p:cNvSpPr txBox="1"/>
          <p:nvPr/>
        </p:nvSpPr>
        <p:spPr>
          <a:xfrm>
            <a:off x="924128" y="6315227"/>
            <a:ext cx="5330757" cy="369332"/>
          </a:xfrm>
          <a:prstGeom prst="rect">
            <a:avLst/>
          </a:prstGeom>
          <a:noFill/>
        </p:spPr>
        <p:txBody>
          <a:bodyPr wrap="square" rtlCol="0">
            <a:spAutoFit/>
          </a:bodyPr>
          <a:lstStyle/>
          <a:p>
            <a:pPr algn="ctr"/>
            <a:r>
              <a:rPr lang="en-GB" dirty="0" err="1">
                <a:latin typeface="Bodoni MT Condensed" panose="02070606080606020203" pitchFamily="18" charset="0"/>
              </a:rPr>
              <a:t>Paysage</a:t>
            </a:r>
            <a:r>
              <a:rPr lang="en-GB" dirty="0">
                <a:latin typeface="Bodoni MT Condensed" panose="02070606080606020203" pitchFamily="18" charset="0"/>
              </a:rPr>
              <a:t> Jean-Honoré Fragonard c.1760</a:t>
            </a:r>
          </a:p>
        </p:txBody>
      </p:sp>
      <p:sp>
        <p:nvSpPr>
          <p:cNvPr id="7" name="TextBox 6">
            <a:extLst>
              <a:ext uri="{FF2B5EF4-FFF2-40B4-BE49-F238E27FC236}">
                <a16:creationId xmlns:a16="http://schemas.microsoft.com/office/drawing/2014/main" id="{D3105FFF-8771-3519-0DD2-9AE45B381F99}"/>
              </a:ext>
            </a:extLst>
          </p:cNvPr>
          <p:cNvSpPr txBox="1"/>
          <p:nvPr/>
        </p:nvSpPr>
        <p:spPr>
          <a:xfrm>
            <a:off x="3188241" y="-71945"/>
            <a:ext cx="6133288" cy="461665"/>
          </a:xfrm>
          <a:prstGeom prst="rect">
            <a:avLst/>
          </a:prstGeom>
          <a:noFill/>
        </p:spPr>
        <p:txBody>
          <a:bodyPr wrap="square">
            <a:spAutoFit/>
          </a:bodyPr>
          <a:lstStyle/>
          <a:p>
            <a:r>
              <a:rPr lang="en-GB" sz="1200" dirty="0">
                <a:solidFill>
                  <a:srgbClr val="FFFF00"/>
                </a:solidFill>
                <a:hlinkClick r:id="rId4">
                  <a:extLst>
                    <a:ext uri="{A12FA001-AC4F-418D-AE19-62706E023703}">
                      <ahyp:hlinkClr xmlns:ahyp="http://schemas.microsoft.com/office/drawing/2018/hyperlinkcolor" val="tx"/>
                    </a:ext>
                  </a:extLst>
                </a:hlinkClick>
              </a:rPr>
              <a:t>https://www.bing.com/videos/search?q=The+Bathers+Jean+Honore+Fragonard&amp;&amp;view=detail&amp;mid=C5879D04BBF580AFC84AC5879D04BBF580AFC84A&amp;&amp;FORM=VRDGAR</a:t>
            </a:r>
            <a:endParaRPr lang="en-GB" sz="1200" dirty="0">
              <a:solidFill>
                <a:srgbClr val="FFFF00"/>
              </a:solidFill>
            </a:endParaRPr>
          </a:p>
        </p:txBody>
      </p:sp>
    </p:spTree>
    <p:extLst>
      <p:ext uri="{BB962C8B-B14F-4D97-AF65-F5344CB8AC3E}">
        <p14:creationId xmlns:p14="http://schemas.microsoft.com/office/powerpoint/2010/main" val="8448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ECC4-DB56-31AF-B5B6-96544D8EE376}"/>
              </a:ext>
            </a:extLst>
          </p:cNvPr>
          <p:cNvSpPr>
            <a:spLocks noGrp="1"/>
          </p:cNvSpPr>
          <p:nvPr>
            <p:ph type="title"/>
          </p:nvPr>
        </p:nvSpPr>
        <p:spPr/>
        <p:txBody>
          <a:bodyPr/>
          <a:lstStyle/>
          <a:p>
            <a:r>
              <a:rPr lang="en-GB" dirty="0">
                <a:latin typeface="Bodoni MT" panose="02070603080606020203" pitchFamily="18" charset="0"/>
              </a:rPr>
              <a:t>Hubert Robert </a:t>
            </a:r>
            <a:r>
              <a:rPr lang="en-GB" sz="2400" dirty="0">
                <a:latin typeface="Bodoni MT" panose="02070603080606020203" pitchFamily="18" charset="0"/>
              </a:rPr>
              <a:t>1733-1808</a:t>
            </a:r>
            <a:endParaRPr lang="en-GB" dirty="0">
              <a:latin typeface="Bodoni MT" panose="02070603080606020203" pitchFamily="18" charset="0"/>
            </a:endParaRPr>
          </a:p>
        </p:txBody>
      </p:sp>
      <p:sp>
        <p:nvSpPr>
          <p:cNvPr id="3" name="Text Placeholder 2">
            <a:extLst>
              <a:ext uri="{FF2B5EF4-FFF2-40B4-BE49-F238E27FC236}">
                <a16:creationId xmlns:a16="http://schemas.microsoft.com/office/drawing/2014/main" id="{65CCF31B-12AF-532B-3D72-59B72247DE02}"/>
              </a:ext>
            </a:extLst>
          </p:cNvPr>
          <p:cNvSpPr>
            <a:spLocks noGrp="1"/>
          </p:cNvSpPr>
          <p:nvPr>
            <p:ph type="body"/>
          </p:nvPr>
        </p:nvSpPr>
        <p:spPr>
          <a:xfrm>
            <a:off x="675468" y="2746570"/>
            <a:ext cx="10971720" cy="1144080"/>
          </a:xfrm>
        </p:spPr>
        <p:txBody>
          <a:bodyPr/>
          <a:lstStyle/>
          <a:p>
            <a:r>
              <a:rPr lang="en-GB" sz="2800" dirty="0"/>
              <a:t>Son of well-to do parents</a:t>
            </a:r>
          </a:p>
          <a:p>
            <a:r>
              <a:rPr lang="en-GB" sz="2800" dirty="0"/>
              <a:t>Landscape painter </a:t>
            </a:r>
          </a:p>
          <a:p>
            <a:r>
              <a:rPr lang="en-GB" sz="2800" dirty="0"/>
              <a:t>Spent 11 years in Rome learning his craft</a:t>
            </a:r>
          </a:p>
          <a:p>
            <a:r>
              <a:rPr lang="en-GB" sz="2800" dirty="0"/>
              <a:t>Extremely fashionable in Paris until1789</a:t>
            </a:r>
          </a:p>
          <a:p>
            <a:r>
              <a:rPr lang="en-GB" sz="2800" dirty="0"/>
              <a:t>Spent 11 months in prison during Terror</a:t>
            </a:r>
          </a:p>
          <a:p>
            <a:r>
              <a:rPr lang="en-GB" sz="2800" dirty="0"/>
              <a:t>Was director of Le Museum before and after Terror</a:t>
            </a:r>
          </a:p>
          <a:p>
            <a:r>
              <a:rPr lang="en-GB" sz="2800" dirty="0"/>
              <a:t>Friends with Fragonard</a:t>
            </a:r>
          </a:p>
        </p:txBody>
      </p:sp>
      <p:pic>
        <p:nvPicPr>
          <p:cNvPr id="3074" name="Picture 2">
            <a:extLst>
              <a:ext uri="{FF2B5EF4-FFF2-40B4-BE49-F238E27FC236}">
                <a16:creationId xmlns:a16="http://schemas.microsoft.com/office/drawing/2014/main" id="{C629C6CB-0A36-A4AF-DCC6-2F4006A869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5522" y="1152031"/>
            <a:ext cx="3134651" cy="39062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03E22B-4BF1-57B5-026D-34372AEB5D83}"/>
              </a:ext>
            </a:extLst>
          </p:cNvPr>
          <p:cNvSpPr txBox="1"/>
          <p:nvPr/>
        </p:nvSpPr>
        <p:spPr>
          <a:xfrm>
            <a:off x="8895522" y="5155660"/>
            <a:ext cx="3134651" cy="369332"/>
          </a:xfrm>
          <a:prstGeom prst="rect">
            <a:avLst/>
          </a:prstGeom>
          <a:noFill/>
        </p:spPr>
        <p:txBody>
          <a:bodyPr wrap="square" rtlCol="0">
            <a:spAutoFit/>
          </a:bodyPr>
          <a:lstStyle/>
          <a:p>
            <a:pPr algn="ctr"/>
            <a:r>
              <a:rPr lang="en-GB" dirty="0">
                <a:latin typeface="Bodoni MT Condensed" panose="02070606080606020203" pitchFamily="18" charset="0"/>
              </a:rPr>
              <a:t>Hubert Robert 1788 Elisabeth </a:t>
            </a:r>
            <a:r>
              <a:rPr lang="en-GB" dirty="0" err="1">
                <a:latin typeface="Bodoni MT Condensed" panose="02070606080606020203" pitchFamily="18" charset="0"/>
              </a:rPr>
              <a:t>Vigée</a:t>
            </a:r>
            <a:r>
              <a:rPr lang="en-GB" dirty="0">
                <a:latin typeface="Bodoni MT Condensed" panose="02070606080606020203" pitchFamily="18" charset="0"/>
              </a:rPr>
              <a:t> Lebrun</a:t>
            </a:r>
          </a:p>
        </p:txBody>
      </p:sp>
    </p:spTree>
    <p:extLst>
      <p:ext uri="{BB962C8B-B14F-4D97-AF65-F5344CB8AC3E}">
        <p14:creationId xmlns:p14="http://schemas.microsoft.com/office/powerpoint/2010/main" val="4119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074"/>
                                        </p:tgtEl>
                                        <p:attrNameLst>
                                          <p:attrName>style.visibility</p:attrName>
                                        </p:attrNameLst>
                                      </p:cBhvr>
                                      <p:to>
                                        <p:strVal val="visible"/>
                                      </p:to>
                                    </p:set>
                                    <p:animEffect transition="in" filter="wipe(down)">
                                      <p:cBhvr>
                                        <p:cTn id="55" dur="500"/>
                                        <p:tgtEl>
                                          <p:spTgt spid="307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9424-A8D3-1571-C43B-B6F21C2C7CED}"/>
              </a:ext>
            </a:extLst>
          </p:cNvPr>
          <p:cNvSpPr>
            <a:spLocks noGrp="1"/>
          </p:cNvSpPr>
          <p:nvPr>
            <p:ph type="title"/>
          </p:nvPr>
        </p:nvSpPr>
        <p:spPr/>
        <p:txBody>
          <a:bodyPr/>
          <a:lstStyle/>
          <a:p>
            <a:r>
              <a:rPr lang="en-GB" dirty="0">
                <a:latin typeface="Bodoni MT" panose="02070603080606020203" pitchFamily="18" charset="0"/>
              </a:rPr>
              <a:t>Hubert Robert </a:t>
            </a:r>
            <a:r>
              <a:rPr lang="en-GB" sz="2400" dirty="0">
                <a:latin typeface="Bodoni MT" panose="02070603080606020203" pitchFamily="18" charset="0"/>
              </a:rPr>
              <a:t>1733-1808</a:t>
            </a:r>
            <a:endParaRPr lang="en-GB" dirty="0"/>
          </a:p>
        </p:txBody>
      </p:sp>
      <p:sp>
        <p:nvSpPr>
          <p:cNvPr id="3" name="Text Placeholder 2">
            <a:extLst>
              <a:ext uri="{FF2B5EF4-FFF2-40B4-BE49-F238E27FC236}">
                <a16:creationId xmlns:a16="http://schemas.microsoft.com/office/drawing/2014/main" id="{66FF1ECB-700D-DB07-4A88-15AC7F794657}"/>
              </a:ext>
            </a:extLst>
          </p:cNvPr>
          <p:cNvSpPr>
            <a:spLocks noGrp="1"/>
          </p:cNvSpPr>
          <p:nvPr>
            <p:ph type="body"/>
          </p:nvPr>
        </p:nvSpPr>
        <p:spPr/>
        <p:txBody>
          <a:bodyPr/>
          <a:lstStyle/>
          <a:p>
            <a:endParaRPr lang="en-GB"/>
          </a:p>
        </p:txBody>
      </p:sp>
      <p:pic>
        <p:nvPicPr>
          <p:cNvPr id="4100" name="Picture 4" descr="See the source image">
            <a:extLst>
              <a:ext uri="{FF2B5EF4-FFF2-40B4-BE49-F238E27FC236}">
                <a16:creationId xmlns:a16="http://schemas.microsoft.com/office/drawing/2014/main" id="{88432B47-8916-175C-1BE1-59BFD8A9B4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22" y="1276920"/>
            <a:ext cx="5133975" cy="4496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FF100A-DB6C-3771-FC3E-30A549B51C79}"/>
              </a:ext>
            </a:extLst>
          </p:cNvPr>
          <p:cNvSpPr txBox="1"/>
          <p:nvPr/>
        </p:nvSpPr>
        <p:spPr>
          <a:xfrm>
            <a:off x="70322" y="5904689"/>
            <a:ext cx="5133975" cy="369332"/>
          </a:xfrm>
          <a:prstGeom prst="rect">
            <a:avLst/>
          </a:prstGeom>
          <a:noFill/>
        </p:spPr>
        <p:txBody>
          <a:bodyPr wrap="square" rtlCol="0">
            <a:spAutoFit/>
          </a:bodyPr>
          <a:lstStyle/>
          <a:p>
            <a:pPr algn="ctr"/>
            <a:r>
              <a:rPr lang="fr-FR" dirty="0">
                <a:latin typeface="Bodoni MT Condensed" panose="02070606080606020203" pitchFamily="18" charset="0"/>
              </a:rPr>
              <a:t>Pont, Rivière et Colonne 1776 Hubert Robert</a:t>
            </a:r>
          </a:p>
        </p:txBody>
      </p:sp>
      <p:pic>
        <p:nvPicPr>
          <p:cNvPr id="4102" name="Picture 6" descr="See the source image">
            <a:extLst>
              <a:ext uri="{FF2B5EF4-FFF2-40B4-BE49-F238E27FC236}">
                <a16:creationId xmlns:a16="http://schemas.microsoft.com/office/drawing/2014/main" id="{B9464E73-D38A-4606-CC63-4A7ECC5AD6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9351" y="1994053"/>
            <a:ext cx="6952649" cy="3197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936DD-8027-9DA5-1BA7-971D9529C4D4}"/>
              </a:ext>
            </a:extLst>
          </p:cNvPr>
          <p:cNvSpPr txBox="1"/>
          <p:nvPr/>
        </p:nvSpPr>
        <p:spPr>
          <a:xfrm>
            <a:off x="7441660" y="5308124"/>
            <a:ext cx="2383277" cy="369332"/>
          </a:xfrm>
          <a:prstGeom prst="rect">
            <a:avLst/>
          </a:prstGeom>
          <a:noFill/>
        </p:spPr>
        <p:txBody>
          <a:bodyPr wrap="square" rtlCol="0">
            <a:spAutoFit/>
          </a:bodyPr>
          <a:lstStyle/>
          <a:p>
            <a:r>
              <a:rPr lang="fr-FR" dirty="0">
                <a:latin typeface="Bodoni MT Condensed" panose="02070606080606020203" pitchFamily="18" charset="0"/>
              </a:rPr>
              <a:t>Les Pécheurs 1780 Hubert Robert                 </a:t>
            </a:r>
          </a:p>
        </p:txBody>
      </p:sp>
      <p:pic>
        <p:nvPicPr>
          <p:cNvPr id="4104" name="Picture 8" descr="See the source image">
            <a:extLst>
              <a:ext uri="{FF2B5EF4-FFF2-40B4-BE49-F238E27FC236}">
                <a16:creationId xmlns:a16="http://schemas.microsoft.com/office/drawing/2014/main" id="{F884F522-552D-F1DF-348B-13E9D71429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0638" y="0"/>
            <a:ext cx="9610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B94DAE-0650-5199-6DDB-2B814E4C88AF}"/>
              </a:ext>
            </a:extLst>
          </p:cNvPr>
          <p:cNvSpPr txBox="1"/>
          <p:nvPr/>
        </p:nvSpPr>
        <p:spPr>
          <a:xfrm>
            <a:off x="11021438" y="145915"/>
            <a:ext cx="1098920" cy="923330"/>
          </a:xfrm>
          <a:prstGeom prst="rect">
            <a:avLst/>
          </a:prstGeom>
          <a:noFill/>
        </p:spPr>
        <p:txBody>
          <a:bodyPr wrap="square" rtlCol="0">
            <a:spAutoFit/>
          </a:bodyPr>
          <a:lstStyle/>
          <a:p>
            <a:r>
              <a:rPr lang="en-GB" dirty="0" err="1">
                <a:latin typeface="Bodoni MT Condensed" panose="02070606080606020203" pitchFamily="18" charset="0"/>
              </a:rPr>
              <a:t>Ruines</a:t>
            </a:r>
            <a:r>
              <a:rPr lang="en-GB" dirty="0">
                <a:latin typeface="Bodoni MT Condensed" panose="02070606080606020203" pitchFamily="18" charset="0"/>
              </a:rPr>
              <a:t> de Rome 1759 Hubert Robert</a:t>
            </a:r>
          </a:p>
        </p:txBody>
      </p:sp>
      <p:sp>
        <p:nvSpPr>
          <p:cNvPr id="8" name="TextBox 7">
            <a:extLst>
              <a:ext uri="{FF2B5EF4-FFF2-40B4-BE49-F238E27FC236}">
                <a16:creationId xmlns:a16="http://schemas.microsoft.com/office/drawing/2014/main" id="{26E749DB-7866-38F7-20C4-CE48701A89FC}"/>
              </a:ext>
            </a:extLst>
          </p:cNvPr>
          <p:cNvSpPr txBox="1"/>
          <p:nvPr/>
        </p:nvSpPr>
        <p:spPr>
          <a:xfrm>
            <a:off x="6425120" y="6456579"/>
            <a:ext cx="6235428" cy="369332"/>
          </a:xfrm>
          <a:prstGeom prst="rect">
            <a:avLst/>
          </a:prstGeom>
          <a:noFill/>
        </p:spPr>
        <p:txBody>
          <a:bodyPr wrap="square">
            <a:spAutoFit/>
          </a:bodyPr>
          <a:lstStyle/>
          <a:p>
            <a:r>
              <a:rPr lang="en-GB" dirty="0">
                <a:hlinkClick r:id="rId5"/>
              </a:rPr>
              <a:t>Robert Hubert (1733-1808) - YouTube</a:t>
            </a:r>
            <a:endParaRPr lang="en-GB" dirty="0"/>
          </a:p>
        </p:txBody>
      </p:sp>
    </p:spTree>
    <p:extLst>
      <p:ext uri="{BB962C8B-B14F-4D97-AF65-F5344CB8AC3E}">
        <p14:creationId xmlns:p14="http://schemas.microsoft.com/office/powerpoint/2010/main" val="335247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barn(inVertical)">
                                      <p:cBhvr>
                                        <p:cTn id="24" dur="500"/>
                                        <p:tgtEl>
                                          <p:spTgt spid="410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barn(inVertical)">
                                      <p:cBhvr>
                                        <p:cTn id="35" dur="500"/>
                                        <p:tgtEl>
                                          <p:spTgt spid="410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5659-7C54-45CB-88E9-8C5B300A8E5D}"/>
              </a:ext>
            </a:extLst>
          </p:cNvPr>
          <p:cNvSpPr>
            <a:spLocks noGrp="1"/>
          </p:cNvSpPr>
          <p:nvPr>
            <p:ph type="title"/>
          </p:nvPr>
        </p:nvSpPr>
        <p:spPr>
          <a:xfrm>
            <a:off x="805543" y="744588"/>
            <a:ext cx="5712824" cy="1325563"/>
          </a:xfrm>
        </p:spPr>
        <p:txBody>
          <a:bodyPr>
            <a:normAutofit/>
          </a:bodyPr>
          <a:lstStyle/>
          <a:p>
            <a:r>
              <a:rPr lang="en-GB" sz="4400" b="1" dirty="0">
                <a:solidFill>
                  <a:srgbClr val="FFC000"/>
                </a:solidFill>
                <a:latin typeface="Ink Free" panose="03080402000500000000" pitchFamily="66" charset="0"/>
              </a:rPr>
              <a:t>Anne </a:t>
            </a:r>
            <a:r>
              <a:rPr lang="en-GB" sz="4400" b="1" dirty="0" err="1">
                <a:solidFill>
                  <a:srgbClr val="FFC000"/>
                </a:solidFill>
                <a:latin typeface="Ink Free" panose="03080402000500000000" pitchFamily="66" charset="0"/>
              </a:rPr>
              <a:t>Vallayer-Coster</a:t>
            </a:r>
            <a:r>
              <a:rPr lang="en-GB" sz="4400" b="1" dirty="0">
                <a:solidFill>
                  <a:srgbClr val="FFC000"/>
                </a:solidFill>
                <a:latin typeface="Ink Free" panose="03080402000500000000" pitchFamily="66" charset="0"/>
              </a:rPr>
              <a:t> </a:t>
            </a:r>
            <a:r>
              <a:rPr lang="en-GB" sz="1800" b="1" dirty="0">
                <a:latin typeface="Ink Free" panose="03080402000500000000" pitchFamily="66" charset="0"/>
              </a:rPr>
              <a:t>1744-1818</a:t>
            </a:r>
          </a:p>
        </p:txBody>
      </p:sp>
      <p:sp>
        <p:nvSpPr>
          <p:cNvPr id="3" name="Text Placeholder 2">
            <a:extLst>
              <a:ext uri="{FF2B5EF4-FFF2-40B4-BE49-F238E27FC236}">
                <a16:creationId xmlns:a16="http://schemas.microsoft.com/office/drawing/2014/main" id="{A3A1CCFE-858F-4AAA-8C9C-AD8D8EE9A553}"/>
              </a:ext>
            </a:extLst>
          </p:cNvPr>
          <p:cNvSpPr>
            <a:spLocks noGrp="1"/>
          </p:cNvSpPr>
          <p:nvPr>
            <p:ph type="body"/>
          </p:nvPr>
        </p:nvSpPr>
        <p:spPr>
          <a:xfrm>
            <a:off x="805543" y="2070151"/>
            <a:ext cx="4558309" cy="4043261"/>
          </a:xfrm>
        </p:spPr>
        <p:txBody>
          <a:bodyPr anchor="t">
            <a:noAutofit/>
          </a:bodyPr>
          <a:lstStyle/>
          <a:p>
            <a:pPr>
              <a:spcAft>
                <a:spcPts val="600"/>
              </a:spcAft>
            </a:pPr>
            <a:r>
              <a:rPr lang="en-GB" sz="3200" b="1" dirty="0">
                <a:latin typeface="Ink Free" panose="03080402000500000000" pitchFamily="66" charset="0"/>
              </a:rPr>
              <a:t>Achieved success at a young age</a:t>
            </a:r>
          </a:p>
          <a:p>
            <a:pPr>
              <a:spcAft>
                <a:spcPts val="600"/>
              </a:spcAft>
            </a:pPr>
            <a:r>
              <a:rPr lang="en-GB" sz="3200" b="1" dirty="0">
                <a:latin typeface="Ink Free" panose="03080402000500000000" pitchFamily="66" charset="0"/>
              </a:rPr>
              <a:t>Painted mainly still lives</a:t>
            </a:r>
          </a:p>
          <a:p>
            <a:pPr>
              <a:spcAft>
                <a:spcPts val="600"/>
              </a:spcAft>
            </a:pPr>
            <a:r>
              <a:rPr lang="en-GB" sz="3200" b="1" dirty="0">
                <a:latin typeface="Ink Free" panose="03080402000500000000" pitchFamily="66" charset="0"/>
              </a:rPr>
              <a:t>Great technical ability</a:t>
            </a:r>
          </a:p>
          <a:p>
            <a:pPr>
              <a:spcAft>
                <a:spcPts val="600"/>
              </a:spcAft>
            </a:pPr>
            <a:r>
              <a:rPr lang="en-GB" sz="3200" b="1" dirty="0">
                <a:latin typeface="Ink Free" panose="03080402000500000000" pitchFamily="66" charset="0"/>
              </a:rPr>
              <a:t>Still Life considered of lower status</a:t>
            </a:r>
          </a:p>
          <a:p>
            <a:pPr>
              <a:spcAft>
                <a:spcPts val="600"/>
              </a:spcAft>
            </a:pPr>
            <a:r>
              <a:rPr lang="en-GB" sz="3200" b="1" dirty="0">
                <a:latin typeface="Ink Free" panose="03080402000500000000" pitchFamily="66" charset="0"/>
              </a:rPr>
              <a:t>Has become recognised recently</a:t>
            </a:r>
            <a:endParaRPr lang="en-GB" b="1" dirty="0">
              <a:latin typeface="Ink Free" panose="03080402000500000000" pitchFamily="66" charset="0"/>
            </a:endParaRP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indoor, sitting, table, small&#10;&#10;Description automatically generated">
            <a:extLst>
              <a:ext uri="{FF2B5EF4-FFF2-40B4-BE49-F238E27FC236}">
                <a16:creationId xmlns:a16="http://schemas.microsoft.com/office/drawing/2014/main" id="{9722DAF1-D754-47F1-AF09-62AE75A9E7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959625" y="285205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descr="A picture containing book, text, indoor, sitting&#10;&#10;Description automatically generated">
            <a:extLst>
              <a:ext uri="{FF2B5EF4-FFF2-40B4-BE49-F238E27FC236}">
                <a16:creationId xmlns:a16="http://schemas.microsoft.com/office/drawing/2014/main" id="{45304179-1B8A-4BDC-985F-54403FCFB9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itting, table, bottle, old&#10;&#10;Description automatically generated">
            <a:extLst>
              <a:ext uri="{FF2B5EF4-FFF2-40B4-BE49-F238E27FC236}">
                <a16:creationId xmlns:a16="http://schemas.microsoft.com/office/drawing/2014/main" id="{C62E1F6A-086A-4C88-BDFB-9CDD28913C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0163491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heel(1)">
                                      <p:cBhvr>
                                        <p:cTn id="5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DAA86-CBB7-9964-509F-59F9124E31D0}"/>
              </a:ext>
            </a:extLst>
          </p:cNvPr>
          <p:cNvSpPr>
            <a:spLocks noGrp="1"/>
          </p:cNvSpPr>
          <p:nvPr>
            <p:ph type="title"/>
          </p:nvPr>
        </p:nvSpPr>
        <p:spPr/>
        <p:txBody>
          <a:bodyPr/>
          <a:lstStyle/>
          <a:p>
            <a:r>
              <a:rPr lang="en-GB" sz="4400" b="1" dirty="0">
                <a:solidFill>
                  <a:srgbClr val="FFC000"/>
                </a:solidFill>
                <a:latin typeface="Ink Free" panose="03080402000500000000" pitchFamily="66" charset="0"/>
              </a:rPr>
              <a:t>Anne Vallayer-Coster </a:t>
            </a:r>
            <a:r>
              <a:rPr lang="en-GB" sz="1800" b="1" dirty="0">
                <a:latin typeface="Ink Free" panose="03080402000500000000" pitchFamily="66" charset="0"/>
              </a:rPr>
              <a:t>1744-1818</a:t>
            </a:r>
            <a:endParaRPr lang="en-GB" dirty="0"/>
          </a:p>
        </p:txBody>
      </p:sp>
      <p:sp>
        <p:nvSpPr>
          <p:cNvPr id="3" name="Text Placeholder 2">
            <a:extLst>
              <a:ext uri="{FF2B5EF4-FFF2-40B4-BE49-F238E27FC236}">
                <a16:creationId xmlns:a16="http://schemas.microsoft.com/office/drawing/2014/main" id="{89F1C087-9864-EAE8-ECF7-3B2B9A13BD0D}"/>
              </a:ext>
            </a:extLst>
          </p:cNvPr>
          <p:cNvSpPr>
            <a:spLocks noGrp="1"/>
          </p:cNvSpPr>
          <p:nvPr>
            <p:ph type="body"/>
          </p:nvPr>
        </p:nvSpPr>
        <p:spPr>
          <a:xfrm>
            <a:off x="969404" y="1969351"/>
            <a:ext cx="4989640" cy="3154529"/>
          </a:xfrm>
        </p:spPr>
        <p:txBody>
          <a:bodyPr/>
          <a:lstStyle/>
          <a:p>
            <a:pPr marL="0" indent="0">
              <a:buNone/>
            </a:pPr>
            <a:endParaRPr lang="en-GB" dirty="0"/>
          </a:p>
        </p:txBody>
      </p:sp>
      <p:pic>
        <p:nvPicPr>
          <p:cNvPr id="4098" name="Picture 2" descr="See the source image">
            <a:extLst>
              <a:ext uri="{FF2B5EF4-FFF2-40B4-BE49-F238E27FC236}">
                <a16:creationId xmlns:a16="http://schemas.microsoft.com/office/drawing/2014/main" id="{52A39A80-134B-D902-B3E6-58219F9EE4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2376" y="238941"/>
            <a:ext cx="4689624" cy="5953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0951F9-46C6-DF23-EA06-712F3963D74E}"/>
              </a:ext>
            </a:extLst>
          </p:cNvPr>
          <p:cNvSpPr txBox="1"/>
          <p:nvPr/>
        </p:nvSpPr>
        <p:spPr>
          <a:xfrm>
            <a:off x="7451387" y="6157609"/>
            <a:ext cx="6021422" cy="369332"/>
          </a:xfrm>
          <a:prstGeom prst="rect">
            <a:avLst/>
          </a:prstGeom>
          <a:noFill/>
        </p:spPr>
        <p:txBody>
          <a:bodyPr wrap="square" rtlCol="0">
            <a:spAutoFit/>
          </a:bodyPr>
          <a:lstStyle/>
          <a:p>
            <a:pPr algn="ctr"/>
            <a:r>
              <a:rPr lang="en-GB" dirty="0">
                <a:latin typeface="Bodoni MT Condensed" panose="02070606080606020203" pitchFamily="18" charset="0"/>
              </a:rPr>
              <a:t>Violinist Anne Vallayer-Coster 1777 </a:t>
            </a:r>
          </a:p>
        </p:txBody>
      </p:sp>
      <p:pic>
        <p:nvPicPr>
          <p:cNvPr id="4100" name="Picture 4" descr="See the source image">
            <a:extLst>
              <a:ext uri="{FF2B5EF4-FFF2-40B4-BE49-F238E27FC236}">
                <a16:creationId xmlns:a16="http://schemas.microsoft.com/office/drawing/2014/main" id="{BDEB0DBA-4E97-090E-267A-E7A9C27D0F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436" y="486595"/>
            <a:ext cx="4208692" cy="544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ADB8B7-E2BC-E956-C18D-7741A16FD237}"/>
              </a:ext>
            </a:extLst>
          </p:cNvPr>
          <p:cNvSpPr txBox="1"/>
          <p:nvPr/>
        </p:nvSpPr>
        <p:spPr>
          <a:xfrm>
            <a:off x="139946" y="5990191"/>
            <a:ext cx="4503391" cy="369332"/>
          </a:xfrm>
          <a:prstGeom prst="rect">
            <a:avLst/>
          </a:prstGeom>
          <a:noFill/>
        </p:spPr>
        <p:txBody>
          <a:bodyPr wrap="square" rtlCol="0">
            <a:spAutoFit/>
          </a:bodyPr>
          <a:lstStyle/>
          <a:p>
            <a:pPr algn="ctr"/>
            <a:r>
              <a:rPr lang="en-GB" dirty="0">
                <a:latin typeface="Bodoni MT Condensed" panose="02070606080606020203" pitchFamily="18" charset="0"/>
              </a:rPr>
              <a:t>Contemplation Anne Vallayer-Coster 1775</a:t>
            </a:r>
          </a:p>
        </p:txBody>
      </p:sp>
      <p:sp>
        <p:nvSpPr>
          <p:cNvPr id="7" name="TextBox 6">
            <a:extLst>
              <a:ext uri="{FF2B5EF4-FFF2-40B4-BE49-F238E27FC236}">
                <a16:creationId xmlns:a16="http://schemas.microsoft.com/office/drawing/2014/main" id="{50B5B0BD-102C-370A-3C10-28AF3A785DD1}"/>
              </a:ext>
            </a:extLst>
          </p:cNvPr>
          <p:cNvSpPr txBox="1"/>
          <p:nvPr/>
        </p:nvSpPr>
        <p:spPr>
          <a:xfrm>
            <a:off x="3284262" y="6226928"/>
            <a:ext cx="6094378" cy="646331"/>
          </a:xfrm>
          <a:prstGeom prst="rect">
            <a:avLst/>
          </a:prstGeom>
          <a:noFill/>
        </p:spPr>
        <p:txBody>
          <a:bodyPr wrap="square">
            <a:spAutoFit/>
          </a:bodyPr>
          <a:lstStyle/>
          <a:p>
            <a:pPr>
              <a:spcAft>
                <a:spcPts val="600"/>
              </a:spcAft>
            </a:pPr>
            <a:r>
              <a:rPr lang="en-GB" sz="1200" b="1" dirty="0">
                <a:solidFill>
                  <a:srgbClr val="FFFF00"/>
                </a:solidFill>
                <a:latin typeface="Ink Free" panose="03080402000500000000" pitchFamily="66" charset="0"/>
                <a:hlinkClick r:id="rId4">
                  <a:extLst>
                    <a:ext uri="{A12FA001-AC4F-418D-AE19-62706E023703}">
                      <ahyp:hlinkClr xmlns:ahyp="http://schemas.microsoft.com/office/drawing/2018/hyperlinkcolor" val="tx"/>
                    </a:ext>
                  </a:extLst>
                </a:hlinkClick>
              </a:rPr>
              <a:t>https://www.bing.com/videos/search?q=anne+vallayer-coster&amp;&amp;view=detail&amp;mid=24979993CFE7C213D83424979993CFE7C213D834&amp;&amp;FORM=VRDGAR</a:t>
            </a:r>
            <a:endParaRPr lang="en-GB" sz="1200" b="1" dirty="0">
              <a:solidFill>
                <a:srgbClr val="FFFF00"/>
              </a:solidFill>
              <a:latin typeface="Ink Free" panose="03080402000500000000" pitchFamily="66" charset="0"/>
            </a:endParaRPr>
          </a:p>
        </p:txBody>
      </p:sp>
      <p:pic>
        <p:nvPicPr>
          <p:cNvPr id="6" name="Picture 2" descr="See the source image">
            <a:extLst>
              <a:ext uri="{FF2B5EF4-FFF2-40B4-BE49-F238E27FC236}">
                <a16:creationId xmlns:a16="http://schemas.microsoft.com/office/drawing/2014/main" id="{E1D0C824-181C-B8B2-6685-D9E356D14DF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5375" y="130928"/>
            <a:ext cx="5057775"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978FCF-6C73-C86E-09A9-71DE1871B418}"/>
              </a:ext>
            </a:extLst>
          </p:cNvPr>
          <p:cNvSpPr txBox="1"/>
          <p:nvPr/>
        </p:nvSpPr>
        <p:spPr>
          <a:xfrm>
            <a:off x="4099409" y="5901105"/>
            <a:ext cx="4285834" cy="369332"/>
          </a:xfrm>
          <a:prstGeom prst="rect">
            <a:avLst/>
          </a:prstGeom>
          <a:noFill/>
        </p:spPr>
        <p:txBody>
          <a:bodyPr wrap="square" rtlCol="0">
            <a:spAutoFit/>
          </a:bodyPr>
          <a:lstStyle/>
          <a:p>
            <a:pPr algn="ctr"/>
            <a:r>
              <a:rPr lang="en-GB" dirty="0">
                <a:solidFill>
                  <a:schemeClr val="bg1"/>
                </a:solidFill>
                <a:latin typeface="Bodoni MT Condensed" panose="02070606080606020203" pitchFamily="18" charset="0"/>
              </a:rPr>
              <a:t>La </a:t>
            </a:r>
            <a:r>
              <a:rPr lang="en-GB" dirty="0" err="1">
                <a:solidFill>
                  <a:schemeClr val="bg1"/>
                </a:solidFill>
                <a:latin typeface="Bodoni MT Condensed" panose="02070606080606020203" pitchFamily="18" charset="0"/>
              </a:rPr>
              <a:t>Liseuse</a:t>
            </a:r>
            <a:r>
              <a:rPr lang="en-GB" dirty="0">
                <a:solidFill>
                  <a:schemeClr val="bg1"/>
                </a:solidFill>
                <a:latin typeface="Bodoni MT Condensed" panose="02070606080606020203" pitchFamily="18" charset="0"/>
              </a:rPr>
              <a:t> 1784 Anne Vallayer-Coster </a:t>
            </a:r>
          </a:p>
        </p:txBody>
      </p:sp>
    </p:spTree>
    <p:extLst>
      <p:ext uri="{BB962C8B-B14F-4D97-AF65-F5344CB8AC3E}">
        <p14:creationId xmlns:p14="http://schemas.microsoft.com/office/powerpoint/2010/main" val="24248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ipe(down)">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011C-6A9C-C391-9D49-F7AE76DCA167}"/>
              </a:ext>
            </a:extLst>
          </p:cNvPr>
          <p:cNvSpPr>
            <a:spLocks noGrp="1"/>
          </p:cNvSpPr>
          <p:nvPr>
            <p:ph type="title"/>
          </p:nvPr>
        </p:nvSpPr>
        <p:spPr/>
        <p:txBody>
          <a:bodyPr/>
          <a:lstStyle/>
          <a:p>
            <a:r>
              <a:rPr lang="en-GB" b="1" dirty="0">
                <a:solidFill>
                  <a:srgbClr val="FFFF00"/>
                </a:solidFill>
                <a:latin typeface="Ink Free" panose="03080402000500000000" pitchFamily="66" charset="0"/>
              </a:rPr>
              <a:t>Elisabeth </a:t>
            </a:r>
            <a:r>
              <a:rPr lang="en-GB" b="1" dirty="0" err="1">
                <a:solidFill>
                  <a:srgbClr val="FFFF00"/>
                </a:solidFill>
                <a:latin typeface="Ink Free" panose="03080402000500000000" pitchFamily="66" charset="0"/>
              </a:rPr>
              <a:t>Vigée</a:t>
            </a:r>
            <a:r>
              <a:rPr lang="en-GB" b="1" dirty="0">
                <a:solidFill>
                  <a:srgbClr val="FFFF00"/>
                </a:solidFill>
                <a:latin typeface="Ink Free" panose="03080402000500000000" pitchFamily="66" charset="0"/>
              </a:rPr>
              <a:t>-Le Brun </a:t>
            </a:r>
            <a:r>
              <a:rPr lang="en-GB" sz="1800" b="1" dirty="0">
                <a:latin typeface="Ink Free" panose="03080402000500000000" pitchFamily="66" charset="0"/>
              </a:rPr>
              <a:t>1755-1842</a:t>
            </a:r>
          </a:p>
        </p:txBody>
      </p:sp>
      <p:sp>
        <p:nvSpPr>
          <p:cNvPr id="3" name="Text Placeholder 2">
            <a:extLst>
              <a:ext uri="{FF2B5EF4-FFF2-40B4-BE49-F238E27FC236}">
                <a16:creationId xmlns:a16="http://schemas.microsoft.com/office/drawing/2014/main" id="{895A8F1F-FC20-EFA9-EBCB-C45F3285FEBB}"/>
              </a:ext>
            </a:extLst>
          </p:cNvPr>
          <p:cNvSpPr>
            <a:spLocks noGrp="1"/>
          </p:cNvSpPr>
          <p:nvPr>
            <p:ph type="body"/>
          </p:nvPr>
        </p:nvSpPr>
        <p:spPr>
          <a:xfrm>
            <a:off x="327378" y="2295184"/>
            <a:ext cx="10971720" cy="3976560"/>
          </a:xfrm>
        </p:spPr>
        <p:txBody>
          <a:bodyPr>
            <a:normAutofit fontScale="70000" lnSpcReduction="20000"/>
          </a:bodyPr>
          <a:lstStyle/>
          <a:p>
            <a:r>
              <a:rPr lang="en-GB" dirty="0">
                <a:latin typeface="Bodoni MT" panose="02070603080606020203" pitchFamily="18" charset="0"/>
              </a:rPr>
              <a:t>Portraitist(660 portraits out of 900 paintings)</a:t>
            </a:r>
          </a:p>
          <a:p>
            <a:r>
              <a:rPr lang="en-GB" dirty="0">
                <a:latin typeface="Bodoni MT" panose="02070603080606020203" pitchFamily="18" charset="0"/>
              </a:rPr>
              <a:t>One of the most sought after artist in France before 1789</a:t>
            </a:r>
          </a:p>
          <a:p>
            <a:r>
              <a:rPr lang="en-GB" dirty="0">
                <a:latin typeface="Bodoni MT" panose="02070603080606020203" pitchFamily="18" charset="0"/>
              </a:rPr>
              <a:t>Portraitist and </a:t>
            </a:r>
            <a:r>
              <a:rPr lang="fr-FR" dirty="0">
                <a:latin typeface="Bodoni MT" panose="02070603080606020203" pitchFamily="18" charset="0"/>
              </a:rPr>
              <a:t>protégée</a:t>
            </a:r>
            <a:r>
              <a:rPr lang="en-GB" dirty="0">
                <a:latin typeface="Bodoni MT" panose="02070603080606020203" pitchFamily="18" charset="0"/>
              </a:rPr>
              <a:t> of Marie-Antoinette and Louis XVI</a:t>
            </a:r>
          </a:p>
          <a:p>
            <a:r>
              <a:rPr lang="en-GB" dirty="0">
                <a:latin typeface="Bodoni MT" panose="02070603080606020203" pitchFamily="18" charset="0"/>
              </a:rPr>
              <a:t>Elected to Academy in 1783</a:t>
            </a:r>
          </a:p>
          <a:p>
            <a:r>
              <a:rPr lang="en-GB" dirty="0">
                <a:latin typeface="Bodoni MT" panose="02070603080606020203" pitchFamily="18" charset="0"/>
              </a:rPr>
              <a:t> Exiled in 1790 </a:t>
            </a:r>
          </a:p>
          <a:p>
            <a:r>
              <a:rPr lang="en-GB" dirty="0">
                <a:latin typeface="Bodoni MT" panose="02070603080606020203" pitchFamily="18" charset="0"/>
              </a:rPr>
              <a:t>Sought after at the courts of Kingdom of Naples, Court of Austria, Czar of Russia and Louis XVIII</a:t>
            </a:r>
          </a:p>
          <a:p>
            <a:r>
              <a:rPr lang="en-GB" dirty="0">
                <a:latin typeface="Bodoni MT" panose="02070603080606020203" pitchFamily="18" charset="0"/>
              </a:rPr>
              <a:t>Friends with Lord Byron, Lady Hamilton, Madame de Stael Jean-Baptiste Greuze and Antoine-Jean Gros</a:t>
            </a:r>
          </a:p>
          <a:p>
            <a:r>
              <a:rPr lang="en-GB" dirty="0">
                <a:latin typeface="Bodoni MT" panose="02070603080606020203" pitchFamily="18" charset="0"/>
              </a:rPr>
              <a:t>Her paintings sold for 12 000 Francs in 1788 and 800 000 Francs in 1799</a:t>
            </a:r>
          </a:p>
          <a:p>
            <a:endParaRPr lang="en-GB" dirty="0">
              <a:latin typeface="Bodoni MT" panose="02070603080606020203" pitchFamily="18" charset="0"/>
            </a:endParaRPr>
          </a:p>
          <a:p>
            <a:endParaRPr lang="en-GB" dirty="0">
              <a:latin typeface="Bodoni MT" panose="02070603080606020203" pitchFamily="18" charset="0"/>
            </a:endParaRPr>
          </a:p>
        </p:txBody>
      </p:sp>
      <p:pic>
        <p:nvPicPr>
          <p:cNvPr id="5122" name="Picture 2">
            <a:extLst>
              <a:ext uri="{FF2B5EF4-FFF2-40B4-BE49-F238E27FC236}">
                <a16:creationId xmlns:a16="http://schemas.microsoft.com/office/drawing/2014/main" id="{A7C88FDF-48E6-3B8F-FD07-511C8BEAA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95362" y="0"/>
            <a:ext cx="3096638" cy="38848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05E87F-68D4-EB50-765B-7B428A33AA72}"/>
              </a:ext>
            </a:extLst>
          </p:cNvPr>
          <p:cNvSpPr txBox="1"/>
          <p:nvPr/>
        </p:nvSpPr>
        <p:spPr>
          <a:xfrm>
            <a:off x="9549319" y="3884874"/>
            <a:ext cx="2188724" cy="369332"/>
          </a:xfrm>
          <a:prstGeom prst="rect">
            <a:avLst/>
          </a:prstGeom>
          <a:noFill/>
        </p:spPr>
        <p:txBody>
          <a:bodyPr wrap="square" rtlCol="0">
            <a:spAutoFit/>
          </a:bodyPr>
          <a:lstStyle/>
          <a:p>
            <a:r>
              <a:rPr lang="en-GB" dirty="0" err="1">
                <a:latin typeface="Bodoni MT Condensed" panose="02070606080606020203" pitchFamily="18" charset="0"/>
              </a:rPr>
              <a:t>Autoportrait</a:t>
            </a:r>
            <a:r>
              <a:rPr lang="en-GB" dirty="0">
                <a:latin typeface="Bodoni MT Condensed" panose="02070606080606020203" pitchFamily="18" charset="0"/>
              </a:rPr>
              <a:t> avec </a:t>
            </a:r>
            <a:r>
              <a:rPr lang="en-GB" dirty="0" err="1">
                <a:latin typeface="Bodoni MT Condensed" panose="02070606080606020203" pitchFamily="18" charset="0"/>
              </a:rPr>
              <a:t>sa</a:t>
            </a:r>
            <a:r>
              <a:rPr lang="en-GB" dirty="0">
                <a:latin typeface="Bodoni MT Condensed" panose="02070606080606020203" pitchFamily="18" charset="0"/>
              </a:rPr>
              <a:t> fille 1786</a:t>
            </a:r>
          </a:p>
        </p:txBody>
      </p:sp>
      <p:pic>
        <p:nvPicPr>
          <p:cNvPr id="11268" name="Picture 4" descr="See the source image">
            <a:extLst>
              <a:ext uri="{FF2B5EF4-FFF2-40B4-BE49-F238E27FC236}">
                <a16:creationId xmlns:a16="http://schemas.microsoft.com/office/drawing/2014/main" id="{B2656A4C-981D-84D1-0D87-0703FF2553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6639" y="-14486"/>
            <a:ext cx="4907199" cy="686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5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122"/>
                                        </p:tgtEl>
                                        <p:attrNameLst>
                                          <p:attrName>style.visibility</p:attrName>
                                        </p:attrNameLst>
                                      </p:cBhvr>
                                      <p:to>
                                        <p:strVal val="visible"/>
                                      </p:to>
                                    </p:set>
                                    <p:animEffect transition="in" filter="wheel(1)">
                                      <p:cBhvr>
                                        <p:cTn id="61" dur="2000"/>
                                        <p:tgtEl>
                                          <p:spTgt spid="51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268"/>
                                        </p:tgtEl>
                                        <p:attrNameLst>
                                          <p:attrName>style.visibility</p:attrName>
                                        </p:attrNameLst>
                                      </p:cBhvr>
                                      <p:to>
                                        <p:strVal val="visible"/>
                                      </p:to>
                                    </p:set>
                                    <p:animEffect transition="in" filter="barn(inVertical)">
                                      <p:cBhvr>
                                        <p:cTn id="7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B65-53CA-98B1-1121-6E36F1CA0C47}"/>
              </a:ext>
            </a:extLst>
          </p:cNvPr>
          <p:cNvSpPr>
            <a:spLocks noGrp="1"/>
          </p:cNvSpPr>
          <p:nvPr>
            <p:ph type="title"/>
          </p:nvPr>
        </p:nvSpPr>
        <p:spPr/>
        <p:txBody>
          <a:bodyPr/>
          <a:lstStyle/>
          <a:p>
            <a:r>
              <a:rPr lang="en-GB" b="1" dirty="0">
                <a:solidFill>
                  <a:srgbClr val="FFFF00"/>
                </a:solidFill>
                <a:latin typeface="Ink Free" panose="03080402000500000000" pitchFamily="66" charset="0"/>
              </a:rPr>
              <a:t>Elisabeth </a:t>
            </a:r>
            <a:r>
              <a:rPr lang="en-GB" b="1" dirty="0" err="1">
                <a:solidFill>
                  <a:srgbClr val="FFFF00"/>
                </a:solidFill>
                <a:latin typeface="Ink Free" panose="03080402000500000000" pitchFamily="66" charset="0"/>
              </a:rPr>
              <a:t>Vigiée</a:t>
            </a:r>
            <a:r>
              <a:rPr lang="en-GB" b="1" dirty="0">
                <a:solidFill>
                  <a:srgbClr val="FFFF00"/>
                </a:solidFill>
                <a:latin typeface="Ink Free" panose="03080402000500000000" pitchFamily="66" charset="0"/>
              </a:rPr>
              <a:t>-Le Brun </a:t>
            </a:r>
            <a:r>
              <a:rPr lang="en-GB" sz="1800" b="1" dirty="0">
                <a:latin typeface="Ink Free" panose="03080402000500000000" pitchFamily="66" charset="0"/>
              </a:rPr>
              <a:t>1755-1842</a:t>
            </a:r>
            <a:endParaRPr lang="en-GB" dirty="0"/>
          </a:p>
        </p:txBody>
      </p:sp>
      <p:sp>
        <p:nvSpPr>
          <p:cNvPr id="3" name="Text Placeholder 2">
            <a:extLst>
              <a:ext uri="{FF2B5EF4-FFF2-40B4-BE49-F238E27FC236}">
                <a16:creationId xmlns:a16="http://schemas.microsoft.com/office/drawing/2014/main" id="{89C9ED84-76A0-2914-B6AF-882836728B0C}"/>
              </a:ext>
            </a:extLst>
          </p:cNvPr>
          <p:cNvSpPr>
            <a:spLocks noGrp="1"/>
          </p:cNvSpPr>
          <p:nvPr>
            <p:ph type="body"/>
          </p:nvPr>
        </p:nvSpPr>
        <p:spPr/>
        <p:txBody>
          <a:bodyPr/>
          <a:lstStyle/>
          <a:p>
            <a:endParaRPr lang="en-GB" dirty="0"/>
          </a:p>
        </p:txBody>
      </p:sp>
      <p:sp>
        <p:nvSpPr>
          <p:cNvPr id="4" name="TextBox 3">
            <a:extLst>
              <a:ext uri="{FF2B5EF4-FFF2-40B4-BE49-F238E27FC236}">
                <a16:creationId xmlns:a16="http://schemas.microsoft.com/office/drawing/2014/main" id="{3AD3B956-3EE1-EFBB-80EB-AC5EB9A7131A}"/>
              </a:ext>
            </a:extLst>
          </p:cNvPr>
          <p:cNvSpPr txBox="1"/>
          <p:nvPr/>
        </p:nvSpPr>
        <p:spPr>
          <a:xfrm>
            <a:off x="281695" y="6215068"/>
            <a:ext cx="4601183" cy="369332"/>
          </a:xfrm>
          <a:prstGeom prst="rect">
            <a:avLst/>
          </a:prstGeom>
          <a:noFill/>
        </p:spPr>
        <p:txBody>
          <a:bodyPr wrap="square" rtlCol="0">
            <a:spAutoFit/>
          </a:bodyPr>
          <a:lstStyle/>
          <a:p>
            <a:r>
              <a:rPr lang="en-GB" dirty="0">
                <a:latin typeface="Bodoni MT Condensed" panose="02070606080606020203" pitchFamily="18" charset="0"/>
              </a:rPr>
              <a:t>Marie Antoinette </a:t>
            </a:r>
            <a:r>
              <a:rPr lang="en-GB" dirty="0" err="1">
                <a:latin typeface="Bodoni MT Condensed" panose="02070606080606020203" pitchFamily="18" charset="0"/>
              </a:rPr>
              <a:t>dit</a:t>
            </a:r>
            <a:r>
              <a:rPr lang="en-GB" dirty="0">
                <a:latin typeface="Bodoni MT Condensed" panose="02070606080606020203" pitchFamily="18" charset="0"/>
              </a:rPr>
              <a:t> “La </a:t>
            </a:r>
            <a:r>
              <a:rPr lang="en-GB" dirty="0" err="1">
                <a:latin typeface="Bodoni MT Condensed" panose="02070606080606020203" pitchFamily="18" charset="0"/>
              </a:rPr>
              <a:t>Gaule</a:t>
            </a:r>
            <a:r>
              <a:rPr lang="en-GB" dirty="0">
                <a:latin typeface="Bodoni MT Condensed" panose="02070606080606020203" pitchFamily="18" charset="0"/>
              </a:rPr>
              <a:t>” Elisabeth </a:t>
            </a:r>
            <a:r>
              <a:rPr lang="en-GB" dirty="0" err="1">
                <a:latin typeface="Bodoni MT Condensed" panose="02070606080606020203" pitchFamily="18" charset="0"/>
              </a:rPr>
              <a:t>Vigée</a:t>
            </a:r>
            <a:r>
              <a:rPr lang="en-GB" dirty="0">
                <a:latin typeface="Bodoni MT Condensed" panose="02070606080606020203" pitchFamily="18" charset="0"/>
              </a:rPr>
              <a:t> Le Brun 1783</a:t>
            </a:r>
          </a:p>
        </p:txBody>
      </p:sp>
      <p:pic>
        <p:nvPicPr>
          <p:cNvPr id="6148" name="Picture 4" descr="See the source image">
            <a:extLst>
              <a:ext uri="{FF2B5EF4-FFF2-40B4-BE49-F238E27FC236}">
                <a16:creationId xmlns:a16="http://schemas.microsoft.com/office/drawing/2014/main" id="{2D375074-8461-B92A-F7A0-778B787346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9138" y="174955"/>
            <a:ext cx="4818435" cy="5976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C6D894-0E7F-85D9-2E34-076B1D26E678}"/>
              </a:ext>
            </a:extLst>
          </p:cNvPr>
          <p:cNvSpPr txBox="1"/>
          <p:nvPr/>
        </p:nvSpPr>
        <p:spPr>
          <a:xfrm>
            <a:off x="6439711" y="6215068"/>
            <a:ext cx="4766553" cy="369332"/>
          </a:xfrm>
          <a:prstGeom prst="rect">
            <a:avLst/>
          </a:prstGeom>
          <a:noFill/>
        </p:spPr>
        <p:txBody>
          <a:bodyPr wrap="square" rtlCol="0">
            <a:spAutoFit/>
          </a:bodyPr>
          <a:lstStyle/>
          <a:p>
            <a:pPr algn="ctr"/>
            <a:r>
              <a:rPr lang="en-GB" dirty="0">
                <a:latin typeface="Bodoni MT Condensed" panose="02070606080606020203" pitchFamily="18" charset="0"/>
              </a:rPr>
              <a:t>Le </a:t>
            </a:r>
            <a:r>
              <a:rPr lang="en-GB" dirty="0" err="1">
                <a:latin typeface="Bodoni MT Condensed" panose="02070606080606020203" pitchFamily="18" charset="0"/>
              </a:rPr>
              <a:t>Peintre</a:t>
            </a:r>
            <a:r>
              <a:rPr lang="en-GB" dirty="0">
                <a:latin typeface="Bodoni MT Condensed" panose="02070606080606020203" pitchFamily="18" charset="0"/>
              </a:rPr>
              <a:t> Hubert Robert Elisabeth </a:t>
            </a:r>
            <a:r>
              <a:rPr lang="en-GB" dirty="0" err="1">
                <a:latin typeface="Bodoni MT Condensed" panose="02070606080606020203" pitchFamily="18" charset="0"/>
              </a:rPr>
              <a:t>Vigée</a:t>
            </a:r>
            <a:r>
              <a:rPr lang="en-GB" dirty="0">
                <a:latin typeface="Bodoni MT Condensed" panose="02070606080606020203" pitchFamily="18" charset="0"/>
              </a:rPr>
              <a:t> Le Brun 1788</a:t>
            </a:r>
          </a:p>
        </p:txBody>
      </p:sp>
      <p:sp>
        <p:nvSpPr>
          <p:cNvPr id="7" name="TextBox 6">
            <a:extLst>
              <a:ext uri="{FF2B5EF4-FFF2-40B4-BE49-F238E27FC236}">
                <a16:creationId xmlns:a16="http://schemas.microsoft.com/office/drawing/2014/main" id="{CBFD94E3-D07B-8C65-DA88-25F1F0F6ACB5}"/>
              </a:ext>
            </a:extLst>
          </p:cNvPr>
          <p:cNvSpPr txBox="1"/>
          <p:nvPr/>
        </p:nvSpPr>
        <p:spPr>
          <a:xfrm>
            <a:off x="2582285" y="6471806"/>
            <a:ext cx="6406071" cy="276999"/>
          </a:xfrm>
          <a:prstGeom prst="rect">
            <a:avLst/>
          </a:prstGeom>
          <a:noFill/>
        </p:spPr>
        <p:txBody>
          <a:bodyPr wrap="square">
            <a:spAutoFit/>
          </a:bodyPr>
          <a:lstStyle/>
          <a:p>
            <a:r>
              <a:rPr lang="en-GB" sz="1200" dirty="0">
                <a:solidFill>
                  <a:srgbClr val="FFFF00"/>
                </a:solidFill>
                <a:hlinkClick r:id="rId3">
                  <a:extLst>
                    <a:ext uri="{A12FA001-AC4F-418D-AE19-62706E023703}">
                      <ahyp:hlinkClr xmlns:ahyp="http://schemas.microsoft.com/office/drawing/2018/hyperlinkcolor" val="tx"/>
                    </a:ext>
                  </a:extLst>
                </a:hlinkClick>
              </a:rPr>
              <a:t>Elisabeth </a:t>
            </a:r>
            <a:r>
              <a:rPr lang="en-GB" sz="1200" dirty="0" err="1">
                <a:solidFill>
                  <a:srgbClr val="FFFF00"/>
                </a:solidFill>
                <a:hlinkClick r:id="rId3">
                  <a:extLst>
                    <a:ext uri="{A12FA001-AC4F-418D-AE19-62706E023703}">
                      <ahyp:hlinkClr xmlns:ahyp="http://schemas.microsoft.com/office/drawing/2018/hyperlinkcolor" val="tx"/>
                    </a:ext>
                  </a:extLst>
                </a:hlinkClick>
              </a:rPr>
              <a:t>Vigée</a:t>
            </a:r>
            <a:r>
              <a:rPr lang="en-GB" sz="1200" dirty="0">
                <a:solidFill>
                  <a:srgbClr val="FFFF00"/>
                </a:solidFill>
                <a:hlinkClick r:id="rId3">
                  <a:extLst>
                    <a:ext uri="{A12FA001-AC4F-418D-AE19-62706E023703}">
                      <ahyp:hlinkClr xmlns:ahyp="http://schemas.microsoft.com/office/drawing/2018/hyperlinkcolor" val="tx"/>
                    </a:ext>
                  </a:extLst>
                </a:hlinkClick>
              </a:rPr>
              <a:t> Le Brun: Painting royalty, fleeing revolution | National Gallery - Bing video</a:t>
            </a:r>
            <a:endParaRPr lang="en-GB" sz="1200" dirty="0">
              <a:solidFill>
                <a:srgbClr val="FFFF00"/>
              </a:solidFill>
            </a:endParaRPr>
          </a:p>
        </p:txBody>
      </p:sp>
      <p:pic>
        <p:nvPicPr>
          <p:cNvPr id="10242" name="Picture 2" descr="Marie Antoinette in a Muslin dress - Élisabeth Vigée Le Brun">
            <a:extLst>
              <a:ext uri="{FF2B5EF4-FFF2-40B4-BE49-F238E27FC236}">
                <a16:creationId xmlns:a16="http://schemas.microsoft.com/office/drawing/2014/main" id="{77E29780-EB91-C35F-8D3E-44F138E20C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921" y="1206230"/>
            <a:ext cx="3866435" cy="491589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ee the source image">
            <a:extLst>
              <a:ext uri="{FF2B5EF4-FFF2-40B4-BE49-F238E27FC236}">
                <a16:creationId xmlns:a16="http://schemas.microsoft.com/office/drawing/2014/main" id="{CF1B7E4D-11DC-A410-7A4C-3118264D2DB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29820" y="0"/>
            <a:ext cx="84561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0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inVertical)">
                                      <p:cBhvr>
                                        <p:cTn id="13" dur="500"/>
                                        <p:tgtEl>
                                          <p:spTgt spid="102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circle(in)">
                                      <p:cBhvr>
                                        <p:cTn id="24" dur="2000"/>
                                        <p:tgtEl>
                                          <p:spTgt spid="61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244"/>
                                        </p:tgtEl>
                                        <p:attrNameLst>
                                          <p:attrName>style.visibility</p:attrName>
                                        </p:attrNameLst>
                                      </p:cBhvr>
                                      <p:to>
                                        <p:strVal val="visible"/>
                                      </p:to>
                                    </p:set>
                                    <p:animEffect transition="in" filter="circle(in)">
                                      <p:cBhvr>
                                        <p:cTn id="41"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F158-2984-3558-10AA-46B95DF3AA5E}"/>
              </a:ext>
            </a:extLst>
          </p:cNvPr>
          <p:cNvSpPr>
            <a:spLocks noGrp="1"/>
          </p:cNvSpPr>
          <p:nvPr>
            <p:ph type="title"/>
          </p:nvPr>
        </p:nvSpPr>
        <p:spPr>
          <a:xfrm>
            <a:off x="609480" y="296640"/>
            <a:ext cx="10971720" cy="1144080"/>
          </a:xfrm>
        </p:spPr>
        <p:txBody>
          <a:bodyPr/>
          <a:lstStyle/>
          <a:p>
            <a:r>
              <a:rPr lang="en-GB" dirty="0"/>
              <a:t>Unfair Comparison</a:t>
            </a:r>
          </a:p>
        </p:txBody>
      </p:sp>
      <p:sp>
        <p:nvSpPr>
          <p:cNvPr id="3" name="Text Placeholder 2">
            <a:extLst>
              <a:ext uri="{FF2B5EF4-FFF2-40B4-BE49-F238E27FC236}">
                <a16:creationId xmlns:a16="http://schemas.microsoft.com/office/drawing/2014/main" id="{082C0D35-6428-1FB5-D428-709078B5F7CA}"/>
              </a:ext>
            </a:extLst>
          </p:cNvPr>
          <p:cNvSpPr>
            <a:spLocks noGrp="1"/>
          </p:cNvSpPr>
          <p:nvPr>
            <p:ph type="body"/>
          </p:nvPr>
        </p:nvSpPr>
        <p:spPr/>
        <p:txBody>
          <a:bodyPr/>
          <a:lstStyle/>
          <a:p>
            <a:endParaRPr lang="en-GB"/>
          </a:p>
        </p:txBody>
      </p:sp>
      <p:pic>
        <p:nvPicPr>
          <p:cNvPr id="6146" name="Picture 2" descr="See the source image">
            <a:extLst>
              <a:ext uri="{FF2B5EF4-FFF2-40B4-BE49-F238E27FC236}">
                <a16:creationId xmlns:a16="http://schemas.microsoft.com/office/drawing/2014/main" id="{3A198EA6-C338-CC32-29F7-0C225E4735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480" y="1276920"/>
            <a:ext cx="4837117" cy="48846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E13A63-850A-4CFD-F8DC-95828AF9A50C}"/>
              </a:ext>
            </a:extLst>
          </p:cNvPr>
          <p:cNvSpPr txBox="1"/>
          <p:nvPr/>
        </p:nvSpPr>
        <p:spPr>
          <a:xfrm>
            <a:off x="792597" y="6233298"/>
            <a:ext cx="4470881" cy="369332"/>
          </a:xfrm>
          <a:prstGeom prst="rect">
            <a:avLst/>
          </a:prstGeom>
          <a:noFill/>
        </p:spPr>
        <p:txBody>
          <a:bodyPr wrap="square" rtlCol="0">
            <a:spAutoFit/>
          </a:bodyPr>
          <a:lstStyle/>
          <a:p>
            <a:pPr algn="ctr"/>
            <a:r>
              <a:rPr lang="en-GB" dirty="0">
                <a:latin typeface="Bodoni MT Condensed" panose="02070606080606020203" pitchFamily="18" charset="0"/>
              </a:rPr>
              <a:t>Portrait de </a:t>
            </a:r>
            <a:r>
              <a:rPr lang="en-GB" dirty="0" err="1">
                <a:latin typeface="Bodoni MT Condensed" panose="02070606080606020203" pitchFamily="18" charset="0"/>
              </a:rPr>
              <a:t>Jeune</a:t>
            </a:r>
            <a:r>
              <a:rPr lang="en-GB" dirty="0">
                <a:latin typeface="Bodoni MT Condensed" panose="02070606080606020203" pitchFamily="18" charset="0"/>
              </a:rPr>
              <a:t> Fille avec Chat et Chien Fragonard</a:t>
            </a:r>
          </a:p>
        </p:txBody>
      </p:sp>
      <p:pic>
        <p:nvPicPr>
          <p:cNvPr id="6148" name="Picture 4" descr="See the source image">
            <a:extLst>
              <a:ext uri="{FF2B5EF4-FFF2-40B4-BE49-F238E27FC236}">
                <a16:creationId xmlns:a16="http://schemas.microsoft.com/office/drawing/2014/main" id="{1D9CD735-978A-7917-C910-B226A62D0C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45405" y="1300612"/>
            <a:ext cx="3410272" cy="4786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5EA781-F843-69C7-FFBF-4B25CAEEC4E7}"/>
              </a:ext>
            </a:extLst>
          </p:cNvPr>
          <p:cNvSpPr txBox="1"/>
          <p:nvPr/>
        </p:nvSpPr>
        <p:spPr>
          <a:xfrm>
            <a:off x="6965004" y="6233298"/>
            <a:ext cx="3112851" cy="369332"/>
          </a:xfrm>
          <a:prstGeom prst="rect">
            <a:avLst/>
          </a:prstGeom>
          <a:noFill/>
        </p:spPr>
        <p:txBody>
          <a:bodyPr wrap="square" rtlCol="0">
            <a:spAutoFit/>
          </a:bodyPr>
          <a:lstStyle/>
          <a:p>
            <a:r>
              <a:rPr lang="en-GB" dirty="0">
                <a:latin typeface="Bodoni MT Condensed" panose="02070606080606020203" pitchFamily="18" charset="0"/>
              </a:rPr>
              <a:t>La Barone de </a:t>
            </a:r>
            <a:r>
              <a:rPr lang="en-GB" dirty="0" err="1">
                <a:latin typeface="Bodoni MT Condensed" panose="02070606080606020203" pitchFamily="18" charset="0"/>
              </a:rPr>
              <a:t>Crussol</a:t>
            </a:r>
            <a:r>
              <a:rPr lang="en-GB" dirty="0">
                <a:latin typeface="Bodoni MT Condensed" panose="02070606080606020203" pitchFamily="18" charset="0"/>
              </a:rPr>
              <a:t> Elisabeth </a:t>
            </a:r>
            <a:r>
              <a:rPr lang="en-GB" dirty="0" err="1">
                <a:latin typeface="Bodoni MT Condensed" panose="02070606080606020203" pitchFamily="18" charset="0"/>
              </a:rPr>
              <a:t>Vigée</a:t>
            </a:r>
            <a:r>
              <a:rPr lang="en-GB" dirty="0">
                <a:latin typeface="Bodoni MT Condensed" panose="02070606080606020203" pitchFamily="18" charset="0"/>
              </a:rPr>
              <a:t> Le Brun</a:t>
            </a:r>
          </a:p>
        </p:txBody>
      </p:sp>
      <p:sp>
        <p:nvSpPr>
          <p:cNvPr id="7" name="TextBox 6">
            <a:extLst>
              <a:ext uri="{FF2B5EF4-FFF2-40B4-BE49-F238E27FC236}">
                <a16:creationId xmlns:a16="http://schemas.microsoft.com/office/drawing/2014/main" id="{1C710871-1374-ABC8-73D6-97EA554A6054}"/>
              </a:ext>
            </a:extLst>
          </p:cNvPr>
          <p:cNvSpPr txBox="1"/>
          <p:nvPr/>
        </p:nvSpPr>
        <p:spPr>
          <a:xfrm>
            <a:off x="5263478" y="234254"/>
            <a:ext cx="6094428" cy="646331"/>
          </a:xfrm>
          <a:prstGeom prst="rect">
            <a:avLst/>
          </a:prstGeom>
          <a:noFill/>
        </p:spPr>
        <p:txBody>
          <a:bodyPr wrap="square">
            <a:spAutoFit/>
          </a:bodyPr>
          <a:lstStyle/>
          <a:p>
            <a:r>
              <a:rPr lang="en-GB" dirty="0">
                <a:hlinkClick r:id="rId4"/>
              </a:rPr>
              <a:t>Berlioz : Symphonie fantastique op.14 (</a:t>
            </a:r>
            <a:r>
              <a:rPr lang="en-GB" dirty="0" err="1">
                <a:hlinkClick r:id="rId4"/>
              </a:rPr>
              <a:t>Mikko</a:t>
            </a:r>
            <a:r>
              <a:rPr lang="en-GB" dirty="0">
                <a:hlinkClick r:id="rId4"/>
              </a:rPr>
              <a:t> Franck / </a:t>
            </a:r>
            <a:r>
              <a:rPr lang="en-GB" dirty="0" err="1">
                <a:hlinkClick r:id="rId4"/>
              </a:rPr>
              <a:t>Orchestre</a:t>
            </a:r>
            <a:r>
              <a:rPr lang="en-GB" dirty="0">
                <a:hlinkClick r:id="rId4"/>
              </a:rPr>
              <a:t> </a:t>
            </a:r>
            <a:r>
              <a:rPr lang="en-GB" dirty="0" err="1">
                <a:hlinkClick r:id="rId4"/>
              </a:rPr>
              <a:t>philharmonique</a:t>
            </a:r>
            <a:r>
              <a:rPr lang="en-GB" dirty="0">
                <a:hlinkClick r:id="rId4"/>
              </a:rPr>
              <a:t> de Radio France) - Bing video</a:t>
            </a:r>
            <a:endParaRPr lang="en-GB" dirty="0"/>
          </a:p>
        </p:txBody>
      </p:sp>
    </p:spTree>
    <p:extLst>
      <p:ext uri="{BB962C8B-B14F-4D97-AF65-F5344CB8AC3E}">
        <p14:creationId xmlns:p14="http://schemas.microsoft.com/office/powerpoint/2010/main" val="15790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C3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4432C8-F9E7-4ECC-A5FF-10CF5E95CF8F}"/>
              </a:ext>
            </a:extLst>
          </p:cNvPr>
          <p:cNvSpPr>
            <a:spLocks noGrp="1"/>
          </p:cNvSpPr>
          <p:nvPr>
            <p:ph type="title"/>
          </p:nvPr>
        </p:nvSpPr>
        <p:spPr>
          <a:xfrm>
            <a:off x="559604" y="4911056"/>
            <a:ext cx="6594189" cy="1625210"/>
          </a:xfrm>
        </p:spPr>
        <p:txBody>
          <a:bodyPr>
            <a:normAutofit/>
          </a:bodyPr>
          <a:lstStyle/>
          <a:p>
            <a:pPr algn="r"/>
            <a:r>
              <a:rPr lang="en-GB" dirty="0">
                <a:solidFill>
                  <a:srgbClr val="FFC000"/>
                </a:solidFill>
              </a:rPr>
              <a:t>Neoclassical</a:t>
            </a:r>
            <a:r>
              <a:rPr lang="en-GB" dirty="0">
                <a:solidFill>
                  <a:srgbClr val="FFFFFF"/>
                </a:solidFill>
              </a:rPr>
              <a:t> </a:t>
            </a:r>
            <a:r>
              <a:rPr lang="en-GB" sz="2800" dirty="0">
                <a:solidFill>
                  <a:srgbClr val="FFFFFF"/>
                </a:solidFill>
              </a:rPr>
              <a:t>1790-1850</a:t>
            </a:r>
          </a:p>
        </p:txBody>
      </p:sp>
      <p:pic>
        <p:nvPicPr>
          <p:cNvPr id="5" name="Picture 4" descr="A person lying on a bed&#10;&#10;Description automatically generated">
            <a:extLst>
              <a:ext uri="{FF2B5EF4-FFF2-40B4-BE49-F238E27FC236}">
                <a16:creationId xmlns:a16="http://schemas.microsoft.com/office/drawing/2014/main" id="{9F59241E-B872-4E31-A60B-143EC0FB0F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7128B85-4CE6-4897-9BAB-01967ECC3AE0}"/>
              </a:ext>
            </a:extLst>
          </p:cNvPr>
          <p:cNvSpPr>
            <a:spLocks noGrp="1"/>
          </p:cNvSpPr>
          <p:nvPr>
            <p:ph type="body"/>
          </p:nvPr>
        </p:nvSpPr>
        <p:spPr>
          <a:xfrm>
            <a:off x="8029319" y="917725"/>
            <a:ext cx="3424739" cy="5492502"/>
          </a:xfrm>
        </p:spPr>
        <p:txBody>
          <a:bodyPr anchor="ctr">
            <a:noAutofit/>
          </a:bodyPr>
          <a:lstStyle/>
          <a:p>
            <a:pPr>
              <a:spcAft>
                <a:spcPts val="600"/>
              </a:spcAft>
            </a:pPr>
            <a:r>
              <a:rPr lang="en-GB" sz="2400" dirty="0">
                <a:solidFill>
                  <a:srgbClr val="FFFFFF"/>
                </a:solidFill>
              </a:rPr>
              <a:t>Based on Greek and Roman wall paintings newly discovered</a:t>
            </a:r>
          </a:p>
          <a:p>
            <a:pPr>
              <a:spcAft>
                <a:spcPts val="600"/>
              </a:spcAft>
            </a:pPr>
            <a:r>
              <a:rPr lang="en-GB" sz="2400" dirty="0">
                <a:solidFill>
                  <a:srgbClr val="FFFFFF"/>
                </a:solidFill>
              </a:rPr>
              <a:t>Themes from heroic sagas from antiquity</a:t>
            </a:r>
          </a:p>
          <a:p>
            <a:pPr>
              <a:spcAft>
                <a:spcPts val="600"/>
              </a:spcAft>
            </a:pPr>
            <a:r>
              <a:rPr lang="en-GB" sz="2400" dirty="0">
                <a:solidFill>
                  <a:srgbClr val="FFFFFF"/>
                </a:solidFill>
              </a:rPr>
              <a:t>Simplicity </a:t>
            </a:r>
          </a:p>
          <a:p>
            <a:pPr>
              <a:spcAft>
                <a:spcPts val="600"/>
              </a:spcAft>
            </a:pPr>
            <a:r>
              <a:rPr lang="en-GB" sz="2400" dirty="0">
                <a:solidFill>
                  <a:srgbClr val="FFFFFF"/>
                </a:solidFill>
              </a:rPr>
              <a:t>Austerity </a:t>
            </a:r>
          </a:p>
          <a:p>
            <a:pPr>
              <a:spcAft>
                <a:spcPts val="600"/>
              </a:spcAft>
            </a:pPr>
            <a:r>
              <a:rPr lang="en-GB" sz="2400" dirty="0">
                <a:solidFill>
                  <a:srgbClr val="FFFFFF"/>
                </a:solidFill>
              </a:rPr>
              <a:t>Heroism </a:t>
            </a:r>
          </a:p>
          <a:p>
            <a:pPr>
              <a:spcAft>
                <a:spcPts val="600"/>
              </a:spcAft>
            </a:pPr>
            <a:r>
              <a:rPr lang="en-GB" sz="2400" dirty="0">
                <a:solidFill>
                  <a:srgbClr val="FFFFFF"/>
                </a:solidFill>
              </a:rPr>
              <a:t>Stoicism</a:t>
            </a:r>
          </a:p>
          <a:p>
            <a:pPr>
              <a:spcAft>
                <a:spcPts val="600"/>
              </a:spcAft>
            </a:pPr>
            <a:r>
              <a:rPr lang="en-GB" sz="2400" dirty="0">
                <a:solidFill>
                  <a:srgbClr val="FFFFFF"/>
                </a:solidFill>
              </a:rPr>
              <a:t>Very difficult to differentiate from Romanticism</a:t>
            </a:r>
          </a:p>
        </p:txBody>
      </p:sp>
    </p:spTree>
    <p:extLst>
      <p:ext uri="{BB962C8B-B14F-4D97-AF65-F5344CB8AC3E}">
        <p14:creationId xmlns:p14="http://schemas.microsoft.com/office/powerpoint/2010/main" val="3515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heel(1)">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4AA3-0FD3-4359-9D5D-FDD1D5E00B56}"/>
              </a:ext>
            </a:extLst>
          </p:cNvPr>
          <p:cNvSpPr>
            <a:spLocks noGrp="1"/>
          </p:cNvSpPr>
          <p:nvPr>
            <p:ph type="title"/>
          </p:nvPr>
        </p:nvSpPr>
        <p:spPr>
          <a:xfrm>
            <a:off x="733005" y="481889"/>
            <a:ext cx="5006336" cy="1325563"/>
          </a:xfrm>
        </p:spPr>
        <p:txBody>
          <a:bodyPr>
            <a:normAutofit/>
          </a:bodyPr>
          <a:lstStyle/>
          <a:p>
            <a:r>
              <a:rPr lang="en-GB" dirty="0">
                <a:solidFill>
                  <a:srgbClr val="FFC000"/>
                </a:solidFill>
              </a:rPr>
              <a:t>Jacques-Louis David </a:t>
            </a:r>
            <a:r>
              <a:rPr lang="en-GB" sz="2800" dirty="0"/>
              <a:t>1748-1825</a:t>
            </a:r>
          </a:p>
        </p:txBody>
      </p:sp>
      <p:sp>
        <p:nvSpPr>
          <p:cNvPr id="3" name="Text Placeholder 2">
            <a:extLst>
              <a:ext uri="{FF2B5EF4-FFF2-40B4-BE49-F238E27FC236}">
                <a16:creationId xmlns:a16="http://schemas.microsoft.com/office/drawing/2014/main" id="{C9C566DC-BDD9-44CF-AEC0-D0868AA2DB59}"/>
              </a:ext>
            </a:extLst>
          </p:cNvPr>
          <p:cNvSpPr>
            <a:spLocks noGrp="1"/>
          </p:cNvSpPr>
          <p:nvPr>
            <p:ph type="body"/>
          </p:nvPr>
        </p:nvSpPr>
        <p:spPr>
          <a:xfrm>
            <a:off x="805543" y="1974715"/>
            <a:ext cx="5006336" cy="4630366"/>
          </a:xfrm>
        </p:spPr>
        <p:txBody>
          <a:bodyPr anchor="t">
            <a:normAutofit/>
          </a:bodyPr>
          <a:lstStyle/>
          <a:p>
            <a:pPr>
              <a:spcAft>
                <a:spcPts val="600"/>
              </a:spcAft>
            </a:pPr>
            <a:r>
              <a:rPr lang="en-GB" sz="3000" dirty="0"/>
              <a:t>Neoclassical artist</a:t>
            </a:r>
          </a:p>
          <a:p>
            <a:pPr>
              <a:spcAft>
                <a:spcPts val="600"/>
              </a:spcAft>
            </a:pPr>
            <a:r>
              <a:rPr lang="en-GB" sz="3000" dirty="0"/>
              <a:t>Moved away from Rococo</a:t>
            </a:r>
          </a:p>
          <a:p>
            <a:pPr>
              <a:spcAft>
                <a:spcPts val="600"/>
              </a:spcAft>
            </a:pPr>
            <a:r>
              <a:rPr lang="en-GB" sz="3000" dirty="0"/>
              <a:t>Revolutionary</a:t>
            </a:r>
          </a:p>
          <a:p>
            <a:pPr>
              <a:spcAft>
                <a:spcPts val="600"/>
              </a:spcAft>
            </a:pPr>
            <a:r>
              <a:rPr lang="en-GB" sz="3000" dirty="0"/>
              <a:t>Dictator in the Arts</a:t>
            </a:r>
          </a:p>
          <a:p>
            <a:pPr>
              <a:spcAft>
                <a:spcPts val="600"/>
              </a:spcAft>
            </a:pPr>
            <a:r>
              <a:rPr lang="en-GB" sz="3000" dirty="0"/>
              <a:t>Infatuated with Napoleon </a:t>
            </a:r>
          </a:p>
          <a:p>
            <a:pPr>
              <a:spcAft>
                <a:spcPts val="600"/>
              </a:spcAft>
            </a:pPr>
            <a:r>
              <a:rPr lang="en-GB" sz="3000" dirty="0"/>
              <a:t>Apologist for the Emperor</a:t>
            </a:r>
          </a:p>
          <a:p>
            <a:pPr>
              <a:spcAft>
                <a:spcPts val="600"/>
              </a:spcAft>
            </a:pPr>
            <a:r>
              <a:rPr lang="en-GB" sz="3000" dirty="0"/>
              <a:t>Propagandist for the Nouveau Regime</a:t>
            </a:r>
          </a:p>
          <a:p>
            <a:pPr>
              <a:spcAft>
                <a:spcPts val="600"/>
              </a:spcAft>
            </a:pPr>
            <a:r>
              <a:rPr lang="en-GB" sz="3000" dirty="0"/>
              <a:t>Ended up in Exile</a:t>
            </a:r>
          </a:p>
          <a:p>
            <a:pPr>
              <a:spcAft>
                <a:spcPts val="600"/>
              </a:spcAft>
            </a:pPr>
            <a:endParaRPr lang="en-GB" sz="18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suit and tie&#10;&#10;Description automatically generated">
            <a:extLst>
              <a:ext uri="{FF2B5EF4-FFF2-40B4-BE49-F238E27FC236}">
                <a16:creationId xmlns:a16="http://schemas.microsoft.com/office/drawing/2014/main" id="{67804B64-FF62-4D06-9FDD-95EB3E9475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0061029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heel(1)">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2C2441"/>
      </a:dk2>
      <a:lt2>
        <a:srgbClr val="E2E8E6"/>
      </a:lt2>
      <a:accent1>
        <a:srgbClr val="C34D7B"/>
      </a:accent1>
      <a:accent2>
        <a:srgbClr val="B13B9B"/>
      </a:accent2>
      <a:accent3>
        <a:srgbClr val="A84DC3"/>
      </a:accent3>
      <a:accent4>
        <a:srgbClr val="673DB2"/>
      </a:accent4>
      <a:accent5>
        <a:srgbClr val="4D54C3"/>
      </a:accent5>
      <a:accent6>
        <a:srgbClr val="3B73B1"/>
      </a:accent6>
      <a:hlink>
        <a:srgbClr val="6E63CB"/>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111037</TotalTime>
  <Words>15148</Words>
  <Application>Microsoft Macintosh PowerPoint</Application>
  <PresentationFormat>Widescreen</PresentationFormat>
  <Paragraphs>2377</Paragraphs>
  <Slides>465</Slides>
  <Notes>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465</vt:i4>
      </vt:variant>
    </vt:vector>
  </HeadingPairs>
  <TitlesOfParts>
    <vt:vector size="487" baseType="lpstr">
      <vt:lpstr>Brush Script MT</vt:lpstr>
      <vt:lpstr>Malgun Gothic Semilight</vt:lpstr>
      <vt:lpstr>Angsana New</vt:lpstr>
      <vt:lpstr>Arial</vt:lpstr>
      <vt:lpstr>Bodoni MT</vt:lpstr>
      <vt:lpstr>Bodoni MT Condensed</vt:lpstr>
      <vt:lpstr>Bodoni MT Poster Compressed</vt:lpstr>
      <vt:lpstr>Bradley Hand ITC</vt:lpstr>
      <vt:lpstr>Calibri</vt:lpstr>
      <vt:lpstr>Garamond</vt:lpstr>
      <vt:lpstr>Goudy Old Style</vt:lpstr>
      <vt:lpstr>Ink Free</vt:lpstr>
      <vt:lpstr>MV Boli</vt:lpstr>
      <vt:lpstr>Segoe Print</vt:lpstr>
      <vt:lpstr>Symbol</vt:lpstr>
      <vt:lpstr>Wingdings</vt:lpstr>
      <vt:lpstr>Office Theme</vt:lpstr>
      <vt:lpstr>Office Theme</vt:lpstr>
      <vt:lpstr>Office Theme</vt:lpstr>
      <vt:lpstr>Office Theme</vt:lpstr>
      <vt:lpstr>Office Theme</vt:lpstr>
      <vt:lpstr>Office Theme</vt:lpstr>
      <vt:lpstr>PowerPoint Presentation</vt:lpstr>
      <vt:lpstr>Lexicon </vt:lpstr>
      <vt:lpstr>Lexicon</vt:lpstr>
      <vt:lpstr>Lexicon</vt:lpstr>
      <vt:lpstr>Les Peintures Rupestres</vt:lpstr>
      <vt:lpstr>Art Gallo-Romain</vt:lpstr>
      <vt:lpstr>9th to 12th Centuries</vt:lpstr>
      <vt:lpstr>Nearly at the beginning…</vt:lpstr>
      <vt:lpstr>PowerPoint Presentation</vt:lpstr>
      <vt:lpstr>PowerPoint Presentation</vt:lpstr>
      <vt:lpstr>PowerPoint Presentation</vt:lpstr>
      <vt:lpstr>PowerPoint Presentation</vt:lpstr>
      <vt:lpstr>Jean Malouel 1365-1415 </vt:lpstr>
      <vt:lpstr>PowerPoint Presentation</vt:lpstr>
      <vt:lpstr>PowerPoint Presentation</vt:lpstr>
      <vt:lpstr>Les Frères Limbourg </vt:lpstr>
      <vt:lpstr>Enguerrand Quarton 1410-1466</vt:lpstr>
      <vt:lpstr>PowerPoint Presentation</vt:lpstr>
      <vt:lpstr>Jan Van Eyck 1390-1441</vt:lpstr>
      <vt:lpstr>PowerPoint Presentation</vt:lpstr>
      <vt:lpstr>Henri Bellechose Active 1415-1445</vt:lpstr>
      <vt:lpstr>Unfair comparison! </vt:lpstr>
      <vt:lpstr>Unfair Comparison </vt:lpstr>
      <vt:lpstr>PowerPoint Presentation</vt:lpstr>
      <vt:lpstr>PowerPoint Presentation</vt:lpstr>
      <vt:lpstr>Jean Fouquet et le Nombre d’Or φ=1.681</vt:lpstr>
      <vt:lpstr>PowerPoint Presentation</vt:lpstr>
      <vt:lpstr>Nicolas Froment 1450-1490 </vt:lpstr>
      <vt:lpstr>PowerPoint Presentation</vt:lpstr>
      <vt:lpstr>Jean Perréal c.1455-1528</vt:lpstr>
      <vt:lpstr>Jean Perréal c.1455-1528</vt:lpstr>
      <vt:lpstr>PowerPoint Presentation</vt:lpstr>
      <vt:lpstr>Francois Clouet 1515-1572</vt:lpstr>
      <vt:lpstr>Francois Clouet 1515-1572</vt:lpstr>
      <vt:lpstr>Baroque and Rococo</vt:lpstr>
      <vt:lpstr>Simon Vouet 1590-1649</vt:lpstr>
      <vt:lpstr>Simon Vouet 1590-1649</vt:lpstr>
      <vt:lpstr>Simon Vouet 1590-1649</vt:lpstr>
      <vt:lpstr>Unfair Comparison</vt:lpstr>
      <vt:lpstr>Georges De La Tour 1593-1652</vt:lpstr>
      <vt:lpstr>Georges De La Tour 1593-1652</vt:lpstr>
      <vt:lpstr>Georges De La Tour 1593-1652</vt:lpstr>
      <vt:lpstr>Nicolas Poussin 1594-1665</vt:lpstr>
      <vt:lpstr>Nicolas Poussin 1594-1665</vt:lpstr>
      <vt:lpstr>Nicolas Poussin 1594-1665</vt:lpstr>
      <vt:lpstr>Le Nain 1593-1677</vt:lpstr>
      <vt:lpstr>Le Nain 1593-1677</vt:lpstr>
      <vt:lpstr>Le Nain 1600s-1677</vt:lpstr>
      <vt:lpstr>Claude Gelée dit Lorrain 1600-1682</vt:lpstr>
      <vt:lpstr>Claude Lorrain 1600-1682</vt:lpstr>
      <vt:lpstr>Claude Lorrain 1600-1682</vt:lpstr>
      <vt:lpstr>Unfair Comparison</vt:lpstr>
      <vt:lpstr>Unfair Comparison </vt:lpstr>
      <vt:lpstr>François (1604-1669) and Michel (1614-1686) Anguier</vt:lpstr>
      <vt:lpstr>Thomas (1574-1637) and Barthélémy (1610-1650) Boudin</vt:lpstr>
      <vt:lpstr>Michel (1585-1645) and Michel II (1609-1679) Bourdin</vt:lpstr>
      <vt:lpstr>Louise Moillon 1610-1696</vt:lpstr>
      <vt:lpstr>Louise Moillon 1610-1696</vt:lpstr>
      <vt:lpstr>Charles Le Brun 1619-1690</vt:lpstr>
      <vt:lpstr>Charles Le Brun 1619-1690</vt:lpstr>
      <vt:lpstr>Charles Le Brun 1619-1690</vt:lpstr>
      <vt:lpstr>Pierre Puget 1620-1694</vt:lpstr>
      <vt:lpstr>Pierre Puget 1620-1694</vt:lpstr>
      <vt:lpstr>Jean-Antoine Watteau 1684-1721</vt:lpstr>
      <vt:lpstr>Jean-Antoine Watteau 1684-1721</vt:lpstr>
      <vt:lpstr>Jean-Antoine Watteau 1684-1721</vt:lpstr>
      <vt:lpstr>Nicolas Lancret 1690-1743</vt:lpstr>
      <vt:lpstr>Nicolas Lancret 1690-1743</vt:lpstr>
      <vt:lpstr>Unfair Comparison</vt:lpstr>
      <vt:lpstr>Jean-Baptiste Van Loo 1684-1745</vt:lpstr>
      <vt:lpstr>Jean-Baptiste Van Loo 1684-1745</vt:lpstr>
      <vt:lpstr>Carle (Charles) Van Loo 1705-1765</vt:lpstr>
      <vt:lpstr>Carle (Charles) Van Loo 1705-1765</vt:lpstr>
      <vt:lpstr>Jean-Baptiste Oudry 1686-1755</vt:lpstr>
      <vt:lpstr>Jean-Baptiste Oudry 1686-1755</vt:lpstr>
      <vt:lpstr>Francois Boucher 1703-1770</vt:lpstr>
      <vt:lpstr>Francois Boucher 1703-1770</vt:lpstr>
      <vt:lpstr>Francois Boucher 1703-1770</vt:lpstr>
      <vt:lpstr>Maurice Quentin de la Tour 1704-1788</vt:lpstr>
      <vt:lpstr>Maurice Quentin de la Tour 1704-1788</vt:lpstr>
      <vt:lpstr>Unfair comparison</vt:lpstr>
      <vt:lpstr>Claude Joseph Vernet 1714-1789</vt:lpstr>
      <vt:lpstr>Claude Joseph Vernet 1714-1789</vt:lpstr>
      <vt:lpstr>Jean-Baptiste Greuze 1725-1805</vt:lpstr>
      <vt:lpstr>Jean-Baptiste Greuze 1725-1805</vt:lpstr>
      <vt:lpstr>Jean-Honoré Fragonard 1732-1806</vt:lpstr>
      <vt:lpstr>Jean-Honoré Fragonard 1732-1806</vt:lpstr>
      <vt:lpstr>Jean-Honoré Fragonard 1732-1806</vt:lpstr>
      <vt:lpstr>Unfair Comparison</vt:lpstr>
      <vt:lpstr>Jean-Honoré Fragonard 1732-1806</vt:lpstr>
      <vt:lpstr>Hubert Robert 1733-1808</vt:lpstr>
      <vt:lpstr>Hubert Robert 1733-1808</vt:lpstr>
      <vt:lpstr>Anne Vallayer-Coster 1744-1818</vt:lpstr>
      <vt:lpstr>Anne Vallayer-Coster 1744-1818</vt:lpstr>
      <vt:lpstr>Elisabeth Vigée-Le Brun 1755-1842</vt:lpstr>
      <vt:lpstr>Elisabeth Vigiée-Le Brun 1755-1842</vt:lpstr>
      <vt:lpstr>Unfair Comparison</vt:lpstr>
      <vt:lpstr>Neoclassical 1790-1850</vt:lpstr>
      <vt:lpstr>Jacques-Louis David 1748-1825</vt:lpstr>
      <vt:lpstr>Jacques-Louis David 1748-1825</vt:lpstr>
      <vt:lpstr>Jacques-Louis David 1748-1825</vt:lpstr>
      <vt:lpstr>Anne-Louis Girodet de Roucy-Trioson 1767-1824</vt:lpstr>
      <vt:lpstr>Anne-Louis Girodet de Roucy-Trioson 1767-1824</vt:lpstr>
      <vt:lpstr>Antoine-Jean Gros 1771-1835</vt:lpstr>
      <vt:lpstr>Antoine-Jean Gros 1771-1835</vt:lpstr>
      <vt:lpstr>Unfair comparison</vt:lpstr>
      <vt:lpstr>Constance Mayer 1774-1821</vt:lpstr>
      <vt:lpstr>Constance Mayer 1774-1821</vt:lpstr>
      <vt:lpstr>Marie-Denise Villiers 1774-1821</vt:lpstr>
      <vt:lpstr>Marie-Denise Villiers 1774-1821</vt:lpstr>
      <vt:lpstr>Jean-Dominique Ingres 1780-1867</vt:lpstr>
      <vt:lpstr>Jean-Dominique Ingres 1780-1867</vt:lpstr>
      <vt:lpstr>Jean Auguste Dominique Ingres 1780-1867</vt:lpstr>
      <vt:lpstr>Horace Vernet 1789-1863</vt:lpstr>
      <vt:lpstr>Horace Vernet 1789-1863</vt:lpstr>
      <vt:lpstr>Theodore Gericault 1791-1824</vt:lpstr>
      <vt:lpstr>Theodore Gericault 1791-1867</vt:lpstr>
      <vt:lpstr>Théodore Géricault 1791-1867 </vt:lpstr>
      <vt:lpstr>Unfair Comparison</vt:lpstr>
      <vt:lpstr>Les Révolutions en France </vt:lpstr>
      <vt:lpstr>J.B Camille Corot 1796-1875</vt:lpstr>
      <vt:lpstr>J.B Camille Corot 1796-1875</vt:lpstr>
      <vt:lpstr>Jean-Baptiste Camille Corot 1796-1875</vt:lpstr>
      <vt:lpstr>Jean-Baptiste Camille Corot 1796-1875</vt:lpstr>
      <vt:lpstr>Jean-Baptiste Camille Corot 1796-1875</vt:lpstr>
      <vt:lpstr>Jean-Baptiste Camille Corot 1796-1875</vt:lpstr>
      <vt:lpstr>Jean-Baptiste Camille Corot 1796-1875</vt:lpstr>
      <vt:lpstr>Jean-Baptiste Camille Corot 1796-1875</vt:lpstr>
      <vt:lpstr>Jean-Baptiste Camille Corot 1796-1875</vt:lpstr>
      <vt:lpstr>Romanticism</vt:lpstr>
      <vt:lpstr>Eugene Delacroix 1798-1863</vt:lpstr>
      <vt:lpstr>Eugene Delacroix 1798-1863</vt:lpstr>
      <vt:lpstr>Eugene Delacroix 1798-1863</vt:lpstr>
      <vt:lpstr>Eugene Delacroix </vt:lpstr>
      <vt:lpstr>Paul Huet 1803-1869</vt:lpstr>
      <vt:lpstr>Paul Huet 1803-1869</vt:lpstr>
      <vt:lpstr>Honoré Daumier 1808-1879</vt:lpstr>
      <vt:lpstr>Honoré Daumier</vt:lpstr>
      <vt:lpstr>Ecole de Barbizon </vt:lpstr>
      <vt:lpstr>Jules Dupré 1811-1889</vt:lpstr>
      <vt:lpstr>Jules Dupré 1811-1889</vt:lpstr>
      <vt:lpstr>Theodore Rousseau 1812-1867</vt:lpstr>
      <vt:lpstr>Theodore Rousseau 1812-1867</vt:lpstr>
      <vt:lpstr>Jean-François Millet 1814-1875</vt:lpstr>
      <vt:lpstr>Jean-Francois Millet 1814-1875</vt:lpstr>
      <vt:lpstr>Jean-Francois Millet 1814-1875</vt:lpstr>
      <vt:lpstr>Jean-François Millet 1814-1875</vt:lpstr>
      <vt:lpstr>Charles Jacque 1813-1894</vt:lpstr>
      <vt:lpstr>Charles Jacque 1813-1894</vt:lpstr>
      <vt:lpstr>Charles Jacque 1813-1894</vt:lpstr>
      <vt:lpstr>Charles Francois Daubigny 1817-1878</vt:lpstr>
      <vt:lpstr>Charles Francois Daubigny 1817-1878</vt:lpstr>
      <vt:lpstr>Charles François Daubigny 1817-1878</vt:lpstr>
      <vt:lpstr>Unfair Comparison</vt:lpstr>
      <vt:lpstr>Do you like me?</vt:lpstr>
      <vt:lpstr>Gustave Courbet 1819-1877</vt:lpstr>
      <vt:lpstr>Gustave Courbet 1819-1877</vt:lpstr>
      <vt:lpstr>Gustave Courbet 1819-1877</vt:lpstr>
      <vt:lpstr>Gustave Courbet 1819-1877</vt:lpstr>
      <vt:lpstr>Gustave Courbet 1819-1877</vt:lpstr>
      <vt:lpstr>Gustave Courbet 1819-1877</vt:lpstr>
      <vt:lpstr>Gustave Courbet 1819-1877</vt:lpstr>
      <vt:lpstr>Unfair Comparison</vt:lpstr>
      <vt:lpstr>Thomas Couture 1815-1879</vt:lpstr>
      <vt:lpstr>Thomas Couture 1815-1879</vt:lpstr>
      <vt:lpstr>Unfair Comparison</vt:lpstr>
      <vt:lpstr>Rosa Bonheur 1822-1899</vt:lpstr>
      <vt:lpstr>Rosa Bonheur 1822-1899</vt:lpstr>
      <vt:lpstr>Rosa Bonheur 1822-1899</vt:lpstr>
      <vt:lpstr>Rosa Bonheur 1822-1899</vt:lpstr>
      <vt:lpstr>Impressionism</vt:lpstr>
      <vt:lpstr>Eugène Boudin 1824-1898</vt:lpstr>
      <vt:lpstr>Eugène Boudin 1824-1898</vt:lpstr>
      <vt:lpstr>Eugène Boudin 1824-1898</vt:lpstr>
      <vt:lpstr>Eugene Boudin 1824-1898</vt:lpstr>
      <vt:lpstr>Eugène Boudin 1824-1898</vt:lpstr>
      <vt:lpstr>Eugene Boudin 1824-1898</vt:lpstr>
      <vt:lpstr>Eugene Boudin 1824-1898</vt:lpstr>
      <vt:lpstr>Eugène Boudin 1824-1898</vt:lpstr>
      <vt:lpstr>Unfair Comparison </vt:lpstr>
      <vt:lpstr>Paul Durand-Ruel 1831-1922</vt:lpstr>
      <vt:lpstr>Camille Pissarro 1830-1903</vt:lpstr>
      <vt:lpstr>Camille Pissarro 1830-1903</vt:lpstr>
      <vt:lpstr>Camille Pissarro 1830-1903</vt:lpstr>
      <vt:lpstr>Camille Pissarro 1830-1903</vt:lpstr>
      <vt:lpstr>Camille Pissarro 1830-1903</vt:lpstr>
      <vt:lpstr>Camille Pissarro 1830-1903</vt:lpstr>
      <vt:lpstr>Camille Pissarro 1830-1903</vt:lpstr>
      <vt:lpstr>Camille Pissarro 1830-1903</vt:lpstr>
      <vt:lpstr>Inaccurate Dates</vt:lpstr>
      <vt:lpstr>Inaccurate Dates</vt:lpstr>
      <vt:lpstr>Edouard Manet 1832-1883</vt:lpstr>
      <vt:lpstr>PowerPoint Presentation</vt:lpstr>
      <vt:lpstr>Edouard Manet 1832-1883</vt:lpstr>
      <vt:lpstr>Edouard Manet 1832-1883</vt:lpstr>
      <vt:lpstr>Edouard Manet 1832-1883</vt:lpstr>
      <vt:lpstr>Unfair Comparison</vt:lpstr>
      <vt:lpstr>Edouard Manet 1832-1883</vt:lpstr>
      <vt:lpstr>Edouard Manet 1832-1883</vt:lpstr>
      <vt:lpstr>Edouard Manet 1832-1883</vt:lpstr>
      <vt:lpstr>Unfair Comparison</vt:lpstr>
      <vt:lpstr>Edgar Degas 1834-1917</vt:lpstr>
      <vt:lpstr>Edgar Degas 1834-1917</vt:lpstr>
      <vt:lpstr>Edgar Degas 1834-1917</vt:lpstr>
      <vt:lpstr>Edgar Degas 1834-1917</vt:lpstr>
      <vt:lpstr>Edgar Degas 1834-1917</vt:lpstr>
      <vt:lpstr>Edgar Degas 1834-1917</vt:lpstr>
      <vt:lpstr>Edgar Degas 1834-1917</vt:lpstr>
      <vt:lpstr>Edgar Degas 1834-1917</vt:lpstr>
      <vt:lpstr>Edgar Degas 1834-1917</vt:lpstr>
      <vt:lpstr>Unfair Comparison</vt:lpstr>
      <vt:lpstr>Unfair Comparison 2 </vt:lpstr>
      <vt:lpstr>Alfred Sisley 1839 -1899</vt:lpstr>
      <vt:lpstr>Alfred Sisley 1839 -1899</vt:lpstr>
      <vt:lpstr>Alfred Sisley 1839 -1899</vt:lpstr>
      <vt:lpstr>Alfred Sisley 1839 -1899</vt:lpstr>
      <vt:lpstr>Paul Cézanne 1839-1906</vt:lpstr>
      <vt:lpstr>Paul Cézanne 1839-1906</vt:lpstr>
      <vt:lpstr>Paul Cézanne 1839-1906</vt:lpstr>
      <vt:lpstr>Paul Cézanne 1839-1906</vt:lpstr>
      <vt:lpstr>Paul Cézanne 1839-1906</vt:lpstr>
      <vt:lpstr>Paul Cézanne 1839-1906</vt:lpstr>
      <vt:lpstr>Paul Cézanne 1839-1906</vt:lpstr>
      <vt:lpstr>Unfair Comparison</vt:lpstr>
      <vt:lpstr>Claude Monet 1840-1926</vt:lpstr>
      <vt:lpstr>Claude Monet 1840-1926</vt:lpstr>
      <vt:lpstr>Claude Monet 1840-1926</vt:lpstr>
      <vt:lpstr>Claude Monet 1840-1926</vt:lpstr>
      <vt:lpstr>Claude Monet 1840-1926</vt:lpstr>
      <vt:lpstr>Unfair you know what!</vt:lpstr>
      <vt:lpstr>Claude Monet 1840-1926</vt:lpstr>
      <vt:lpstr>Camille Monet 1847-1879</vt:lpstr>
      <vt:lpstr>Claude Monet 1840-1926</vt:lpstr>
      <vt:lpstr>Claude Monet 1840-1926</vt:lpstr>
      <vt:lpstr>Claude Monet 1840-1926</vt:lpstr>
      <vt:lpstr>Claude Monet 1840-1926</vt:lpstr>
      <vt:lpstr>Claude Monet 1840-1926</vt:lpstr>
      <vt:lpstr>Claude Monet 1840-1926</vt:lpstr>
      <vt:lpstr>Claude Monet 1840-1926</vt:lpstr>
      <vt:lpstr>Claude Monet 1840-1926</vt:lpstr>
      <vt:lpstr>Claude Monet 1840-1926</vt:lpstr>
      <vt:lpstr>Claude Monet 1840-1926</vt:lpstr>
      <vt:lpstr>Claude Monet 1840-1926</vt:lpstr>
      <vt:lpstr>Unfair Comparison</vt:lpstr>
      <vt:lpstr>Unfair comparison</vt:lpstr>
      <vt:lpstr>Pierre-Auguste Renoir 1841-1919 </vt:lpstr>
      <vt:lpstr>Pierre Auguste Renoir 1841-1919</vt:lpstr>
      <vt:lpstr>Unfair Comparison</vt:lpstr>
      <vt:lpstr>Pierre-Auguste Renoir 1841-1919 </vt:lpstr>
      <vt:lpstr>Pierre-Auguste Renoir 1841-1919 </vt:lpstr>
      <vt:lpstr>Pierre Auguste Renoir 1841-1919</vt:lpstr>
      <vt:lpstr>Pierre Auguste Renoir 1841-1919</vt:lpstr>
      <vt:lpstr>Pierre Auguste Renoir 1841-1919</vt:lpstr>
      <vt:lpstr>Pierre Auguste Renoir 1841-1919</vt:lpstr>
      <vt:lpstr>Pierre Auguste Renoir 1841-1919</vt:lpstr>
      <vt:lpstr>Unfair Comparison </vt:lpstr>
      <vt:lpstr>Frédéric Bazille 1841-1870</vt:lpstr>
      <vt:lpstr>Frédéric Bazille 1841-1870</vt:lpstr>
      <vt:lpstr>Frédéric Bazille 1841-1870</vt:lpstr>
      <vt:lpstr>Frédéric Bazille 1841-1870 </vt:lpstr>
      <vt:lpstr>Frédéric Bazille 1841-1870</vt:lpstr>
      <vt:lpstr>Frederic Bazille 1841-1870</vt:lpstr>
      <vt:lpstr>Unfair Comparison</vt:lpstr>
      <vt:lpstr>Berthe Morisot 1841-1895</vt:lpstr>
      <vt:lpstr>Berthe Morisot 1841-1895</vt:lpstr>
      <vt:lpstr>PowerPoint Presentation</vt:lpstr>
      <vt:lpstr>Berthe Morisot 1841-1895</vt:lpstr>
      <vt:lpstr>Berthe Morisot 1841-1895</vt:lpstr>
      <vt:lpstr>Berthe Morisot 1841-1895</vt:lpstr>
      <vt:lpstr>Eugène Manet 1833-1892</vt:lpstr>
      <vt:lpstr>Berthe Morisot 1841-1895</vt:lpstr>
      <vt:lpstr>Berthe Morisot 1841-1895</vt:lpstr>
      <vt:lpstr>Berthe Morisot 1841-1895</vt:lpstr>
      <vt:lpstr>Unfair Comparison </vt:lpstr>
      <vt:lpstr>Marie Bracquemond 1840-1916</vt:lpstr>
      <vt:lpstr>Marie Bracquemond 1840-1916</vt:lpstr>
      <vt:lpstr>Marie Bracquemond 1840-1916</vt:lpstr>
      <vt:lpstr>Felix Bracquemond 1833-1914</vt:lpstr>
      <vt:lpstr>Marie Bracquemond 1840-1916</vt:lpstr>
      <vt:lpstr>Mary Cassatt 1844-1926 </vt:lpstr>
      <vt:lpstr>Mary Cassatt 1844-1926 </vt:lpstr>
      <vt:lpstr>Mary Cassatt 1844-1926 </vt:lpstr>
      <vt:lpstr>Mary Cassatt 1844-1926 </vt:lpstr>
      <vt:lpstr>Unfair Comparison</vt:lpstr>
      <vt:lpstr>Unfair Comparison 2</vt:lpstr>
      <vt:lpstr>Fauvism (1900 -)</vt:lpstr>
      <vt:lpstr>Henri “Le Douanier” Rousseau 1844-1910</vt:lpstr>
      <vt:lpstr>Henri “Le Douanier” Rousseau 1844-1910</vt:lpstr>
      <vt:lpstr>Henri “Le Douanier” Rousseau 1844-1910</vt:lpstr>
      <vt:lpstr>Henri “Le Douanier” Rousseau 1844-1910</vt:lpstr>
      <vt:lpstr>Henri “Le Douanier” Rousseau 1844-1910</vt:lpstr>
      <vt:lpstr>Henri “Le Douanier” Rousseau 1844-1910</vt:lpstr>
      <vt:lpstr>Henri “Le Douanier” Rousseau 1844-1910</vt:lpstr>
      <vt:lpstr>Unfair Comparison</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Gustave Caillebotte 1848-1894</vt:lpstr>
      <vt:lpstr>Henri Biva 1848-1929</vt:lpstr>
      <vt:lpstr>Henri Biva 1848-1929</vt:lpstr>
      <vt:lpstr>Henri Biva 1848-1929</vt:lpstr>
      <vt:lpstr>Henri Biva 1848-1929</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Paul Gauguin 1848-1903</vt:lpstr>
      <vt:lpstr>Unfair Comparison</vt:lpstr>
      <vt:lpstr>Unfair Comparison (2)</vt:lpstr>
      <vt:lpstr>Georges Seurat 1859-1891</vt:lpstr>
      <vt:lpstr>Georges Seurat 1859-1891</vt:lpstr>
      <vt:lpstr>Georges Seurat 1859-1891</vt:lpstr>
      <vt:lpstr>Georges Seurat 1859-1891</vt:lpstr>
      <vt:lpstr>Georges Seurat 1859-1891</vt:lpstr>
      <vt:lpstr>Eva Gonzales (1849-1883)</vt:lpstr>
      <vt:lpstr>Eva Gonzales (1849-1883)</vt:lpstr>
      <vt:lpstr>Eva Gonzales (1849-1883)</vt:lpstr>
      <vt:lpstr>Eva Gonzales (1849-1883)</vt:lpstr>
      <vt:lpstr>Eva Gonzales  (1849-1883)</vt:lpstr>
      <vt:lpstr>Unfair Comparison</vt:lpstr>
      <vt:lpstr>Francis Tattegrain (1852-1915)</vt:lpstr>
      <vt:lpstr>Francis Tattegrain (1852-1915)</vt:lpstr>
      <vt:lpstr>Francis Tattegrain (1852-1915)</vt:lpstr>
      <vt:lpstr>Unfair Comparison</vt:lpstr>
      <vt:lpstr>Henri Delavallée  (1862-1943)</vt:lpstr>
      <vt:lpstr>Henri Delavallée (1862-1943)</vt:lpstr>
      <vt:lpstr>Henri Delavallée  (1862-1943)</vt:lpstr>
      <vt:lpstr>Henri Delavallée (1862-1943)</vt:lpstr>
      <vt:lpstr>Unfair Comparison </vt:lpstr>
      <vt:lpstr>Suzanne Valadon (1865-1938)</vt:lpstr>
      <vt:lpstr>Suzanne Valadon (1865-1938)</vt:lpstr>
      <vt:lpstr>Suzanne Valadon (1865-1938)</vt:lpstr>
      <vt:lpstr>Suzanne Valadon (1865-1938)</vt:lpstr>
      <vt:lpstr>Suzanne Valadon (1865-1938)</vt:lpstr>
      <vt:lpstr>Suzanne Valadon (1865-1938)</vt:lpstr>
      <vt:lpstr>Suzanne Valadon (1865-1938) </vt:lpstr>
      <vt:lpstr>Unfair Comparison</vt:lpstr>
      <vt:lpstr>Paul Signac (1863-1935)</vt:lpstr>
      <vt:lpstr>Paul Signac (1863-1935)</vt:lpstr>
      <vt:lpstr>Paul Signac (1863-1935)</vt:lpstr>
      <vt:lpstr>Paul Signac (1863-1935)</vt:lpstr>
      <vt:lpstr>Paul Signac (1863-1935)</vt:lpstr>
      <vt:lpstr>Paul Serusier (1864- 1927)</vt:lpstr>
      <vt:lpstr>Trends</vt:lpstr>
      <vt:lpstr>Symbolism</vt:lpstr>
      <vt:lpstr>Synthetism</vt:lpstr>
      <vt:lpstr>Cloisonnism </vt:lpstr>
      <vt:lpstr>Paul Serusier (1864- 1927)</vt:lpstr>
      <vt:lpstr>Paul Serusier (1864- 1927)</vt:lpstr>
      <vt:lpstr>Paul Serusier (1864- 1927)</vt:lpstr>
      <vt:lpstr>Paul Serusier (1864- 1927)</vt:lpstr>
      <vt:lpstr>Henri de Toulouse-Lautrec (1864-1901)</vt:lpstr>
      <vt:lpstr>Henri de Toulouse-Lautrec (1864-1901)</vt:lpstr>
      <vt:lpstr>Henri de Toulouse-Lautrec 1864-1901</vt:lpstr>
      <vt:lpstr>Henri de Toulouse-Lautrec 1864-1901</vt:lpstr>
      <vt:lpstr>Henri de Toulouse-Lautrec 1864-1901</vt:lpstr>
      <vt:lpstr>Henri de Toulouse-Lautrec 1864-1901</vt:lpstr>
      <vt:lpstr>Henri de Toulouse-Lautrec 1864-1901</vt:lpstr>
      <vt:lpstr>Henri de Toulouse-Lautrec 1864-1901</vt:lpstr>
      <vt:lpstr>Henri de Toulouse-Lautrec (1864-1901)</vt:lpstr>
      <vt:lpstr>Séraphine Louis (1864-1942)</vt:lpstr>
      <vt:lpstr>Séraphine Louis (1864-1942)</vt:lpstr>
      <vt:lpstr>Séraphine Louis (1864-1942)</vt:lpstr>
      <vt:lpstr>Henri Matisse (1869-1954)</vt:lpstr>
      <vt:lpstr>Henri Matisse (1869-1954)</vt:lpstr>
      <vt:lpstr>Henri Matisse (1869-1954)</vt:lpstr>
      <vt:lpstr>Henri Matisse (1869-1954)</vt:lpstr>
      <vt:lpstr>Henri Matisse (1869-1954) Fenêtres </vt:lpstr>
      <vt:lpstr>Unfair Comparison </vt:lpstr>
      <vt:lpstr>Pierre Bonnard (1869-1947)</vt:lpstr>
      <vt:lpstr>Pierre Bonnard (1869-1947)</vt:lpstr>
      <vt:lpstr>Georges Rouault (1871-1958)</vt:lpstr>
      <vt:lpstr>Georges Rouault (1871-1958)</vt:lpstr>
      <vt:lpstr>Raoul Duffy  (1877-1953)</vt:lpstr>
      <vt:lpstr>Raoul Duffy (1877-1953)</vt:lpstr>
      <vt:lpstr>Maurice de Vlaminck (1876-1958)</vt:lpstr>
      <vt:lpstr>Maurice de Vlaminck (1876-1958)</vt:lpstr>
      <vt:lpstr>André Derain 1880-1954</vt:lpstr>
      <vt:lpstr>André Derain 1880-1954</vt:lpstr>
      <vt:lpstr>Fernand Léger (1881-1955)</vt:lpstr>
      <vt:lpstr>Fernand Léger (1881-1955)</vt:lpstr>
      <vt:lpstr>Fernand Léger (1881-1955)</vt:lpstr>
      <vt:lpstr>Georges Braque (1882-1963)</vt:lpstr>
      <vt:lpstr>Georges Braque (1882-1963)</vt:lpstr>
      <vt:lpstr>Georges Braque (1882-1963)</vt:lpstr>
      <vt:lpstr>Georges Braque (1882-1963)</vt:lpstr>
      <vt:lpstr>Unfair Comparison </vt:lpstr>
      <vt:lpstr>Maurice Utrillo (1883-1955)</vt:lpstr>
      <vt:lpstr>Maurice Utrillo (1883-1955)</vt:lpstr>
      <vt:lpstr>Maurice Utrillo (1883-1955)</vt:lpstr>
      <vt:lpstr>Alfred Latour (1888-1965)</vt:lpstr>
      <vt:lpstr>Alfred Latour  (1888-1964)</vt:lpstr>
      <vt:lpstr>Alfred Latour (1888-1964)</vt:lpstr>
      <vt:lpstr>Alfred Latour (1888-1964)</vt:lpstr>
      <vt:lpstr>Alfred Latour (1888-1964)</vt:lpstr>
      <vt:lpstr>Emile Bernard (1868-1941)</vt:lpstr>
      <vt:lpstr>Emile Bernard (1868-1941)</vt:lpstr>
      <vt:lpstr>Francis Picabia (1879-1953) </vt:lpstr>
      <vt:lpstr>Francis Picabia (1879-1953)</vt:lpstr>
      <vt:lpstr>Francis Picabia (1879-1953)</vt:lpstr>
      <vt:lpstr>Marcel Duchamp (1987-1968)</vt:lpstr>
      <vt:lpstr>Marcel Duchamp (1987-1968)</vt:lpstr>
      <vt:lpstr>Marcel Duchamp (1987-1968)</vt:lpstr>
      <vt:lpstr>Jean Dubuffet  (1901-1985)</vt:lpstr>
      <vt:lpstr>Jean Dubuffet (1901-1985)</vt:lpstr>
      <vt:lpstr>Jean Dubuffet (1901-1985)</vt:lpstr>
      <vt:lpstr>Marc Chagall (1887-1985)</vt:lpstr>
      <vt:lpstr>Marc Chagall (1887-1985)</vt:lpstr>
      <vt:lpstr>Marc Chagall (1887-1985)</vt:lpstr>
      <vt:lpstr>Sonia Delaunay (1895-1979)</vt:lpstr>
      <vt:lpstr>Sonia Delaunay (1895-1979)</vt:lpstr>
      <vt:lpstr>Sonia Delaunay (1895-1979)</vt:lpstr>
      <vt:lpstr>Alberto Giacometti (1901-1966)</vt:lpstr>
      <vt:lpstr>Alberto Giacometti (1901-1966)</vt:lpstr>
      <vt:lpstr>Alberto Giacometti (1901-1966)</vt:lpstr>
      <vt:lpstr>Pierre-Andre de Wisches (1905-1997)</vt:lpstr>
      <vt:lpstr>Jean-Louis Viard (1917-2009)</vt:lpstr>
      <vt:lpstr>Pierre Wemaëre (1913-2010)</vt:lpstr>
      <vt:lpstr>Pierre Wemaëre (1913-2010)</vt:lpstr>
      <vt:lpstr>Pierre Wemaëre (1913-2010)</vt:lpstr>
      <vt:lpstr>Bernard Cathelin (1919-2004)</vt:lpstr>
      <vt:lpstr>Bernard Cathelin (1917-2004) </vt:lpstr>
      <vt:lpstr>Gabrielle Bellocq (1920-1999)</vt:lpstr>
      <vt:lpstr>Gabrielle Bellocq (1920-1999)</vt:lpstr>
      <vt:lpstr>Gabrielle Bellocq (1920-1999)</vt:lpstr>
      <vt:lpstr>Frederic Bonin-Pissarro (1964-)</vt:lpstr>
      <vt:lpstr>Frederic Bonin-Pissarro (1964-)</vt:lpstr>
      <vt:lpstr>Francois Morellet (1926-2006)</vt:lpstr>
      <vt:lpstr>François Morellet (1926-2006)</vt:lpstr>
      <vt:lpstr>Bernard Buffet (1928-1999)</vt:lpstr>
      <vt:lpstr>Bernard Buffet (1928-1999)</vt:lpstr>
      <vt:lpstr>Bernard Buffet (1928-1999)</vt:lpstr>
      <vt:lpstr>Yves Klein (1928-1962)</vt:lpstr>
      <vt:lpstr>Yves Klein (1928-1962)</vt:lpstr>
      <vt:lpstr>Catherine Marie Agnes Fal de Saint Phalle  (1930-2002)</vt:lpstr>
      <vt:lpstr>Niki de Saint Phalle (1930-2002)</vt:lpstr>
      <vt:lpstr>Niki de Saint Phalle (1930-2002)</vt:lpstr>
      <vt:lpstr>Gerard Fromanger (1939-)</vt:lpstr>
      <vt:lpstr>Karen Joubert (1954-)</vt:lpstr>
      <vt:lpstr>Elsa Dax (1972-)</vt:lpstr>
      <vt:lpstr>Hom Nguyen(1972-)</vt:lpstr>
      <vt:lpstr>Robert Combas (1957-)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Alain Le Bourdon</dc:creator>
  <cp:lastModifiedBy>T Cosstick</cp:lastModifiedBy>
  <cp:revision>244</cp:revision>
  <dcterms:created xsi:type="dcterms:W3CDTF">2020-03-08T16:33:47Z</dcterms:created>
  <dcterms:modified xsi:type="dcterms:W3CDTF">2023-03-18T12:17:24Z</dcterms:modified>
</cp:coreProperties>
</file>